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1"/>
  </p:notesMasterIdLst>
  <p:sldIdLst>
    <p:sldId id="256" r:id="rId2"/>
    <p:sldId id="344" r:id="rId3"/>
    <p:sldId id="345" r:id="rId4"/>
    <p:sldId id="346" r:id="rId5"/>
    <p:sldId id="347" r:id="rId6"/>
    <p:sldId id="348" r:id="rId7"/>
    <p:sldId id="349" r:id="rId8"/>
    <p:sldId id="350" r:id="rId9"/>
    <p:sldId id="351" r:id="rId10"/>
    <p:sldId id="257" r:id="rId11"/>
    <p:sldId id="259" r:id="rId12"/>
    <p:sldId id="260" r:id="rId13"/>
    <p:sldId id="261" r:id="rId14"/>
    <p:sldId id="264" r:id="rId15"/>
    <p:sldId id="262" r:id="rId16"/>
    <p:sldId id="342" r:id="rId17"/>
    <p:sldId id="263" r:id="rId18"/>
    <p:sldId id="268" r:id="rId19"/>
    <p:sldId id="26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7"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6" r:id="rId69"/>
    <p:sldId id="327" r:id="rId70"/>
    <p:sldId id="328" r:id="rId71"/>
    <p:sldId id="329" r:id="rId72"/>
    <p:sldId id="330" r:id="rId73"/>
    <p:sldId id="336" r:id="rId74"/>
    <p:sldId id="331" r:id="rId75"/>
    <p:sldId id="332" r:id="rId76"/>
    <p:sldId id="333" r:id="rId77"/>
    <p:sldId id="334" r:id="rId78"/>
    <p:sldId id="335" r:id="rId79"/>
    <p:sldId id="337" r:id="rId80"/>
    <p:sldId id="338" r:id="rId81"/>
    <p:sldId id="339" r:id="rId82"/>
    <p:sldId id="340" r:id="rId83"/>
    <p:sldId id="341" r:id="rId84"/>
    <p:sldId id="352" r:id="rId85"/>
    <p:sldId id="356" r:id="rId86"/>
    <p:sldId id="357" r:id="rId87"/>
    <p:sldId id="358" r:id="rId88"/>
    <p:sldId id="359" r:id="rId89"/>
    <p:sldId id="360" r:id="rId90"/>
    <p:sldId id="361" r:id="rId91"/>
    <p:sldId id="362" r:id="rId92"/>
    <p:sldId id="363" r:id="rId93"/>
    <p:sldId id="364" r:id="rId94"/>
    <p:sldId id="365" r:id="rId95"/>
    <p:sldId id="353" r:id="rId96"/>
    <p:sldId id="354" r:id="rId97"/>
    <p:sldId id="35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43"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69785-4154-48F8-88DE-2444102ABFD0}" type="datetimeFigureOut">
              <a:rPr lang="en-US" smtClean="0"/>
              <a:pPr/>
              <a:t>29-Jul-20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3DD79-A4D0-4F44-A4E8-FEE26D7EF1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63DD79-A4D0-4F44-A4E8-FEE26D7EF16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29-Jul-20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29-Jul-20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29-Jul-20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29-Jul-20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29-Jul-20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29-Jul-20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29-Jul-20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29-Jul-20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29-Jul-20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29-Jul-20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29-Jul-20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29-Jul-20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investopedia.com/terms/s/standarddeviation.asp" TargetMode="External"/><Relationship Id="rId2" Type="http://schemas.openxmlformats.org/officeDocument/2006/relationships/hyperlink" Target="https://www.investopedia.com/terms/c/cagr.asp" TargetMode="External"/><Relationship Id="rId1" Type="http://schemas.openxmlformats.org/officeDocument/2006/relationships/slideLayout" Target="../slideLayouts/slideLayout2.xml"/><Relationship Id="rId5" Type="http://schemas.openxmlformats.org/officeDocument/2006/relationships/hyperlink" Target="https://www.investopedia.com/terms/m/modernportfoliotheory.asp" TargetMode="External"/><Relationship Id="rId4" Type="http://schemas.openxmlformats.org/officeDocument/2006/relationships/hyperlink" Target="https://www.investopedia.com/terms/h/harrymarkowitz.asp"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2286000"/>
            <a:ext cx="5105400" cy="2209800"/>
          </a:xfrm>
        </p:spPr>
        <p:txBody>
          <a:bodyPr>
            <a:normAutofit fontScale="90000"/>
          </a:bodyPr>
          <a:lstStyle/>
          <a:p>
            <a:pPr algn="ctr"/>
            <a:r>
              <a:rPr lang="en-US" sz="4000" dirty="0" smtClean="0"/>
              <a:t>Financial Economics</a:t>
            </a:r>
            <a:r>
              <a:rPr lang="en-US" sz="3200" dirty="0" smtClean="0"/>
              <a:t/>
            </a:r>
            <a:br>
              <a:rPr lang="en-US" sz="3200" dirty="0" smtClean="0"/>
            </a:br>
            <a:r>
              <a:rPr lang="en-US" sz="3200" dirty="0" smtClean="0"/>
              <a:t>By</a:t>
            </a:r>
            <a:br>
              <a:rPr lang="en-US" sz="3200" dirty="0" smtClean="0"/>
            </a:br>
            <a:r>
              <a:rPr lang="en-US" sz="3200" dirty="0" smtClean="0">
                <a:solidFill>
                  <a:schemeClr val="bg1"/>
                </a:solidFill>
              </a:rPr>
              <a:t>Dr.G.YOGANANDHAM,</a:t>
            </a:r>
            <a:br>
              <a:rPr lang="en-US" sz="3200" dirty="0" smtClean="0">
                <a:solidFill>
                  <a:schemeClr val="bg1"/>
                </a:solidFill>
              </a:rPr>
            </a:br>
            <a:r>
              <a:rPr lang="en-US" sz="2200" dirty="0" smtClean="0">
                <a:solidFill>
                  <a:schemeClr val="bg1"/>
                </a:solidFill>
              </a:rPr>
              <a:t>Associate professor &amp; Head,</a:t>
            </a:r>
            <a:br>
              <a:rPr lang="en-US" sz="2200" dirty="0" smtClean="0">
                <a:solidFill>
                  <a:schemeClr val="bg1"/>
                </a:solidFill>
              </a:rPr>
            </a:br>
            <a:r>
              <a:rPr lang="en-US" sz="2200" dirty="0" smtClean="0">
                <a:solidFill>
                  <a:schemeClr val="bg1"/>
                </a:solidFill>
              </a:rPr>
              <a:t>Department of economics,</a:t>
            </a:r>
            <a:br>
              <a:rPr lang="en-US" sz="2200" dirty="0" smtClean="0">
                <a:solidFill>
                  <a:schemeClr val="bg1"/>
                </a:solidFill>
              </a:rPr>
            </a:br>
            <a:r>
              <a:rPr lang="en-US" sz="2200" dirty="0" smtClean="0">
                <a:solidFill>
                  <a:schemeClr val="bg1"/>
                </a:solidFill>
              </a:rPr>
              <a:t>Thiruvalluvar university ,</a:t>
            </a:r>
            <a:br>
              <a:rPr lang="en-US" sz="2200" dirty="0" smtClean="0">
                <a:solidFill>
                  <a:schemeClr val="bg1"/>
                </a:solidFill>
              </a:rPr>
            </a:br>
            <a:r>
              <a:rPr lang="en-US" sz="2200" dirty="0" smtClean="0">
                <a:solidFill>
                  <a:schemeClr val="bg1"/>
                </a:solidFill>
              </a:rPr>
              <a:t>(a state university),</a:t>
            </a:r>
            <a:br>
              <a:rPr lang="en-US" sz="2200" dirty="0" smtClean="0">
                <a:solidFill>
                  <a:schemeClr val="bg1"/>
                </a:solidFill>
              </a:rPr>
            </a:br>
            <a:r>
              <a:rPr lang="en-US" sz="2200" dirty="0" smtClean="0">
                <a:solidFill>
                  <a:schemeClr val="bg1"/>
                </a:solidFill>
              </a:rPr>
              <a:t>vellore-632115,</a:t>
            </a:r>
            <a:br>
              <a:rPr lang="en-US" sz="2200" dirty="0" smtClean="0">
                <a:solidFill>
                  <a:schemeClr val="bg1"/>
                </a:solidFill>
              </a:rPr>
            </a:br>
            <a:r>
              <a:rPr lang="en-US" sz="2200" dirty="0" smtClean="0">
                <a:solidFill>
                  <a:schemeClr val="bg1"/>
                </a:solidFill>
              </a:rPr>
              <a:t>tamilnadu</a:t>
            </a:r>
            <a:r>
              <a:rPr lang="en-US" sz="2700" dirty="0" smtClean="0">
                <a:solidFill>
                  <a:schemeClr val="bg1"/>
                </a:solidFill>
              </a:rPr>
              <a:t>.</a:t>
            </a:r>
            <a:endParaRPr lang="en-US" sz="2700" dirty="0">
              <a:solidFill>
                <a:schemeClr val="bg1"/>
              </a:solidFill>
            </a:endParaRPr>
          </a:p>
        </p:txBody>
      </p:sp>
      <p:sp>
        <p:nvSpPr>
          <p:cNvPr id="3" name="Subtitle 2"/>
          <p:cNvSpPr>
            <a:spLocks noGrp="1"/>
          </p:cNvSpPr>
          <p:nvPr>
            <p:ph type="subTitle" idx="1"/>
          </p:nvPr>
        </p:nvSpPr>
        <p:spPr>
          <a:xfrm>
            <a:off x="3354442" y="5105400"/>
            <a:ext cx="5114778" cy="838200"/>
          </a:xfrm>
        </p:spPr>
        <p:txBody>
          <a:bodyPr>
            <a:norm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a:t>
            </a:r>
          </a:p>
          <a:p>
            <a:pPr algn="ctr"/>
            <a:endPar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US" sz="4000" dirty="0">
              <a:solidFill>
                <a:srgbClr val="FF0000"/>
              </a:solidFill>
            </a:endParaRPr>
          </a:p>
        </p:txBody>
      </p:sp>
      <p:pic>
        <p:nvPicPr>
          <p:cNvPr id="5" name="Picture 4" descr="Penguins.jpg"/>
          <p:cNvPicPr>
            <a:picLocks noChangeAspect="1"/>
          </p:cNvPicPr>
          <p:nvPr/>
        </p:nvPicPr>
        <p:blipFill>
          <a:blip r:embed="rId2" cstate="print"/>
          <a:stretch>
            <a:fillRect/>
          </a:stretch>
        </p:blipFill>
        <p:spPr>
          <a:xfrm>
            <a:off x="228600" y="228600"/>
            <a:ext cx="1625600" cy="1219200"/>
          </a:xfrm>
          <a:prstGeom prst="rect">
            <a:avLst/>
          </a:prstGeom>
        </p:spPr>
      </p:pic>
      <p:pic>
        <p:nvPicPr>
          <p:cNvPr id="6" name="Picture 5" descr="Penguins.jpg"/>
          <p:cNvPicPr>
            <a:picLocks noChangeAspect="1"/>
          </p:cNvPicPr>
          <p:nvPr/>
        </p:nvPicPr>
        <p:blipFill>
          <a:blip r:embed="rId2" cstate="print"/>
          <a:stretch>
            <a:fillRect/>
          </a:stretch>
        </p:blipFill>
        <p:spPr>
          <a:xfrm>
            <a:off x="304800" y="5486400"/>
            <a:ext cx="1625600" cy="1219200"/>
          </a:xfrm>
          <a:prstGeom prst="rect">
            <a:avLst/>
          </a:prstGeom>
        </p:spPr>
      </p:pic>
      <p:pic>
        <p:nvPicPr>
          <p:cNvPr id="8" name="Picture 7" descr="Penguins.jpg"/>
          <p:cNvPicPr>
            <a:picLocks noChangeAspect="1"/>
          </p:cNvPicPr>
          <p:nvPr/>
        </p:nvPicPr>
        <p:blipFill>
          <a:blip r:embed="rId2" cstate="print"/>
          <a:stretch>
            <a:fillRect/>
          </a:stretch>
        </p:blipFill>
        <p:spPr>
          <a:xfrm>
            <a:off x="152400" y="1752600"/>
            <a:ext cx="1625600" cy="1219200"/>
          </a:xfrm>
          <a:prstGeom prst="rect">
            <a:avLst/>
          </a:prstGeom>
        </p:spPr>
      </p:pic>
      <p:pic>
        <p:nvPicPr>
          <p:cNvPr id="9" name="Picture 8" descr="Penguins.jpg"/>
          <p:cNvPicPr>
            <a:picLocks noChangeAspect="1"/>
          </p:cNvPicPr>
          <p:nvPr/>
        </p:nvPicPr>
        <p:blipFill>
          <a:blip r:embed="rId2" cstate="print"/>
          <a:stretch>
            <a:fillRect/>
          </a:stretch>
        </p:blipFill>
        <p:spPr>
          <a:xfrm>
            <a:off x="228600" y="3657600"/>
            <a:ext cx="1625600" cy="121920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solidFill>
                  <a:srgbClr val="00B050"/>
                </a:solidFill>
              </a:rPr>
              <a:t/>
            </a:r>
            <a:br>
              <a:rPr lang="en-US" sz="3200" dirty="0" smtClean="0">
                <a:solidFill>
                  <a:srgbClr val="00B050"/>
                </a:solidFill>
              </a:rPr>
            </a:br>
            <a:r>
              <a:rPr lang="en-US" sz="3200" dirty="0" smtClean="0">
                <a:solidFill>
                  <a:srgbClr val="00B050"/>
                </a:solidFill>
              </a:rPr>
              <a:t>Unit – 1</a:t>
            </a:r>
            <a:br>
              <a:rPr lang="en-US" sz="3200" dirty="0" smtClean="0">
                <a:solidFill>
                  <a:srgbClr val="00B050"/>
                </a:solidFill>
              </a:rPr>
            </a:br>
            <a:r>
              <a:rPr lang="en-US" sz="3200" dirty="0" smtClean="0">
                <a:solidFill>
                  <a:srgbClr val="00B050"/>
                </a:solidFill>
              </a:rPr>
              <a:t>Capital Market</a:t>
            </a:r>
            <a:br>
              <a:rPr lang="en-US" sz="3200" dirty="0" smtClean="0">
                <a:solidFill>
                  <a:srgbClr val="00B050"/>
                </a:solidFill>
              </a:rPr>
            </a:br>
            <a:endParaRPr lang="en-US" sz="3200" dirty="0">
              <a:solidFill>
                <a:srgbClr val="00B050"/>
              </a:solidFill>
            </a:endParaRPr>
          </a:p>
        </p:txBody>
      </p:sp>
      <p:sp>
        <p:nvSpPr>
          <p:cNvPr id="3" name="Content Placeholder 2"/>
          <p:cNvSpPr>
            <a:spLocks noGrp="1"/>
          </p:cNvSpPr>
          <p:nvPr>
            <p:ph idx="1"/>
          </p:nvPr>
        </p:nvSpPr>
        <p:spPr>
          <a:xfrm>
            <a:off x="457200" y="1447800"/>
            <a:ext cx="7620000" cy="5181600"/>
          </a:xfrm>
        </p:spPr>
        <p:txBody>
          <a:bodyPr>
            <a:noAutofit/>
          </a:bodyPr>
          <a:lstStyle/>
          <a:p>
            <a:pPr algn="just"/>
            <a:r>
              <a:rPr lang="en-US" sz="2000" dirty="0" smtClean="0">
                <a:latin typeface="Times New Roman" pitchFamily="18" charset="0"/>
                <a:cs typeface="Times New Roman" pitchFamily="18" charset="0"/>
              </a:rPr>
              <a:t>Capital Market, is used to mean the market for long term investments, that have explicit or implicit claims to capital. Long term investments refers to those investments whose lock-in period is greater than one year.</a:t>
            </a:r>
          </a:p>
          <a:p>
            <a:pPr algn="just"/>
            <a:r>
              <a:rPr lang="en-US" sz="2000" dirty="0" smtClean="0">
                <a:latin typeface="Times New Roman" pitchFamily="18" charset="0"/>
                <a:cs typeface="Times New Roman" pitchFamily="18" charset="0"/>
              </a:rPr>
              <a:t>In the capital market, both equity and debt instruments, such as equity shares, preference shares, debentures, zero-coupon bonds, secured premium notes and the like are bought and sold, as well as it covers all forms of lending and borrowing.</a:t>
            </a:r>
          </a:p>
          <a:p>
            <a:pPr algn="just"/>
            <a:r>
              <a:rPr lang="en-US" sz="2000" dirty="0" smtClean="0">
                <a:latin typeface="Times New Roman" pitchFamily="18" charset="0"/>
                <a:cs typeface="Times New Roman" pitchFamily="18" charset="0"/>
              </a:rPr>
              <a:t>Capital Market is composed of those institutions and mechanisms with the help of which medium and long term funds are combined and made available to individuals, businesses and government. Both private placement sources and organized market like securities exchange are included in it.</a:t>
            </a:r>
            <a:endParaRPr lang="en-US" sz="20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Decision Making</a:t>
            </a:r>
            <a:br>
              <a:rPr lang="en-US" dirty="0" smtClean="0"/>
            </a:br>
            <a:endParaRPr lang="en-US" dirty="0"/>
          </a:p>
        </p:txBody>
      </p:sp>
      <p:sp>
        <p:nvSpPr>
          <p:cNvPr id="3" name="Content Placeholder 2"/>
          <p:cNvSpPr>
            <a:spLocks noGrp="1"/>
          </p:cNvSpPr>
          <p:nvPr>
            <p:ph idx="1"/>
          </p:nvPr>
        </p:nvSpPr>
        <p:spPr/>
        <p:txBody>
          <a:bodyPr/>
          <a:lstStyle/>
          <a:p>
            <a:r>
              <a:rPr lang="en-US" dirty="0" smtClean="0"/>
              <a:t>Mental and Intellectual Process. </a:t>
            </a:r>
          </a:p>
          <a:p>
            <a:r>
              <a:rPr lang="en-US" dirty="0" smtClean="0"/>
              <a:t>It is a Process.</a:t>
            </a:r>
          </a:p>
          <a:p>
            <a:r>
              <a:rPr lang="en-US" dirty="0" smtClean="0"/>
              <a:t>It is an Indicator of Commitment. </a:t>
            </a:r>
          </a:p>
          <a:p>
            <a:r>
              <a:rPr lang="en-US" dirty="0" smtClean="0"/>
              <a:t>It is a Best Selected Alternative. </a:t>
            </a:r>
          </a:p>
          <a:p>
            <a:r>
              <a:rPr lang="en-US" dirty="0" smtClean="0"/>
              <a:t>Decision Making might be Positive or Negative. </a:t>
            </a:r>
          </a:p>
          <a:p>
            <a:r>
              <a:rPr lang="en-US" dirty="0" smtClean="0"/>
              <a:t>It is the Last Process.</a:t>
            </a:r>
          </a:p>
          <a:p>
            <a:r>
              <a:rPr lang="en-US" dirty="0" smtClean="0"/>
              <a:t>Decision Making is a Pervasive Function.</a:t>
            </a:r>
          </a:p>
          <a:p>
            <a:r>
              <a:rPr lang="en-US" dirty="0" smtClean="0"/>
              <a:t>Continuous and Dynamic Process.</a:t>
            </a:r>
            <a:endParaRPr lang="en-US" dirty="0"/>
          </a:p>
        </p:txBody>
      </p:sp>
    </p:spTree>
  </p:cSld>
  <p:clrMapOvr>
    <a:masterClrMapping/>
  </p:clrMapOvr>
  <p:transition>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preference approach</a:t>
            </a:r>
            <a:endParaRPr lang="en-US" dirty="0"/>
          </a:p>
        </p:txBody>
      </p:sp>
      <p:sp>
        <p:nvSpPr>
          <p:cNvPr id="3" name="Content Placeholder 2"/>
          <p:cNvSpPr>
            <a:spLocks noGrp="1"/>
          </p:cNvSpPr>
          <p:nvPr>
            <p:ph idx="1"/>
          </p:nvPr>
        </p:nvSpPr>
        <p:spPr/>
        <p:txBody>
          <a:bodyPr/>
          <a:lstStyle/>
          <a:p>
            <a:r>
              <a:rPr lang="en-US" dirty="0" smtClean="0">
                <a:solidFill>
                  <a:srgbClr val="00B050"/>
                </a:solidFill>
              </a:rPr>
              <a:t>Meaning: </a:t>
            </a:r>
          </a:p>
          <a:p>
            <a:pPr>
              <a:buNone/>
            </a:pPr>
            <a:r>
              <a:rPr lang="en-US" dirty="0" smtClean="0"/>
              <a:t>   The "</a:t>
            </a:r>
            <a:r>
              <a:rPr lang="en-US" b="1" dirty="0" smtClean="0"/>
              <a:t>state</a:t>
            </a:r>
            <a:r>
              <a:rPr lang="en-US" dirty="0" smtClean="0"/>
              <a:t>-</a:t>
            </a:r>
            <a:r>
              <a:rPr lang="en-US" b="1" dirty="0" smtClean="0"/>
              <a:t>preference</a:t>
            </a:r>
            <a:r>
              <a:rPr lang="en-US" dirty="0" smtClean="0"/>
              <a:t>" </a:t>
            </a:r>
            <a:r>
              <a:rPr lang="en-US" b="1" dirty="0" smtClean="0"/>
              <a:t>approach</a:t>
            </a:r>
            <a:r>
              <a:rPr lang="en-US" dirty="0" smtClean="0"/>
              <a:t> to uncertainty was introduced by Kenneth J. The basic principle is that it can reduce choices under uncertainty to a conventional choice problem by changing the commodity structure appropriately.</a:t>
            </a:r>
            <a:endParaRPr lang="en-US" dirty="0"/>
          </a:p>
        </p:txBody>
      </p:sp>
    </p:spTree>
  </p:cSld>
  <p:clrMapOvr>
    <a:masterClrMapping/>
  </p:clrMapOvr>
  <p:transition>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contingent markets</a:t>
            </a:r>
            <a:endParaRPr lang="en-US" dirty="0"/>
          </a:p>
        </p:txBody>
      </p:sp>
      <p:sp>
        <p:nvSpPr>
          <p:cNvPr id="3" name="Content Placeholder 2"/>
          <p:cNvSpPr>
            <a:spLocks noGrp="1"/>
          </p:cNvSpPr>
          <p:nvPr>
            <p:ph idx="1"/>
          </p:nvPr>
        </p:nvSpPr>
        <p:spPr/>
        <p:txBody>
          <a:bodyPr/>
          <a:lstStyle/>
          <a:p>
            <a:r>
              <a:rPr lang="en-US" dirty="0" smtClean="0"/>
              <a:t>The "state-preference" approach to uncertainty was introduced by Kenneth J. Arrow (1953) and further detailed by </a:t>
            </a:r>
            <a:r>
              <a:rPr lang="en-US" dirty="0" err="1" smtClean="0"/>
              <a:t>Gérard</a:t>
            </a:r>
            <a:r>
              <a:rPr lang="en-US" dirty="0" smtClean="0"/>
              <a:t> Debreu (1959: Ch.7). It was made famous in the late 1960s, with the work of Jack </a:t>
            </a:r>
            <a:r>
              <a:rPr lang="en-US" dirty="0" err="1" smtClean="0"/>
              <a:t>Hirshleifer</a:t>
            </a:r>
            <a:r>
              <a:rPr lang="en-US" dirty="0" smtClean="0"/>
              <a:t> (1965, 1966) in the theory of investment and was advanced even further in the 1970s with developments of Roy </a:t>
            </a:r>
            <a:r>
              <a:rPr lang="en-US" dirty="0" err="1" smtClean="0"/>
              <a:t>Radner</a:t>
            </a:r>
            <a:r>
              <a:rPr lang="en-US" dirty="0" smtClean="0"/>
              <a:t> (1968, 1972) and others in finance and general equilibrium.</a:t>
            </a:r>
            <a:endParaRPr lang="en-US" dirty="0"/>
          </a:p>
        </p:txBody>
      </p:sp>
    </p:spTree>
  </p:cSld>
  <p:clrMapOvr>
    <a:masterClrMapping/>
  </p:clrMapOvr>
  <p:transition>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dirty="0" smtClean="0"/>
              <a:t>The basic principle is that it can reduce choices under uncertainty to a conventional choice problem by changing the commodity structure appropriately. </a:t>
            </a:r>
          </a:p>
          <a:p>
            <a:pPr algn="just"/>
            <a:r>
              <a:rPr lang="en-US" dirty="0" smtClean="0"/>
              <a:t>The state-preference approach is thus distinct from the conventional "microeconomic" treatment of choice under uncertainty, such as that of von Neumann and Morgenstern (1944), in that preferences are not formed over "lotteries" directly but, instead, preferences are formed over </a:t>
            </a:r>
            <a:r>
              <a:rPr lang="en-US" i="1" dirty="0" smtClean="0"/>
              <a:t>state-contingent</a:t>
            </a:r>
            <a:r>
              <a:rPr lang="en-US" dirty="0" smtClean="0"/>
              <a:t> commodity bundles. </a:t>
            </a:r>
          </a:p>
          <a:p>
            <a:pPr algn="just"/>
            <a:r>
              <a:rPr lang="en-US" dirty="0" smtClean="0"/>
              <a:t>In its reliance on states and choices of actions which are effectively functions from states to outcomes, it is much closer in spirit to Leonard Savage(1954).</a:t>
            </a:r>
          </a:p>
          <a:p>
            <a:pPr algn="just"/>
            <a:r>
              <a:rPr lang="en-US" dirty="0" smtClean="0"/>
              <a:t> It differs from Savage in </a:t>
            </a:r>
            <a:r>
              <a:rPr lang="en-US" i="1" dirty="0" smtClean="0"/>
              <a:t>not</a:t>
            </a:r>
            <a:r>
              <a:rPr lang="en-US" dirty="0" smtClean="0"/>
              <a:t> relying on the assignment of subjective probabilities, although such a derivation can, if desired, be occasionally made.</a:t>
            </a:r>
            <a:endParaRPr lang="en-US" dirty="0"/>
          </a:p>
        </p:txBody>
      </p:sp>
      <p:sp>
        <p:nvSpPr>
          <p:cNvPr id="4" name="Title 1"/>
          <p:cNvSpPr>
            <a:spLocks noGrp="1"/>
          </p:cNvSpPr>
          <p:nvPr>
            <p:ph type="title"/>
          </p:nvPr>
        </p:nvSpPr>
        <p:spPr/>
        <p:txBody>
          <a:bodyPr/>
          <a:lstStyle/>
          <a:p>
            <a:r>
              <a:rPr lang="en-US" dirty="0" smtClean="0"/>
              <a:t>  State contingent markets</a:t>
            </a:r>
            <a:endParaRPr lang="en-US" dirty="0"/>
          </a:p>
        </p:txBody>
      </p:sp>
    </p:spTree>
  </p:cSld>
  <p:clrMapOvr>
    <a:masterClrMapping/>
  </p:clrMapOvr>
  <p:transition>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basic proposition of the state-preference approach to uncertainty is that commodities can be differentiated not only by their physical properties and location in space and time but also by their location in "state". </a:t>
            </a:r>
          </a:p>
          <a:p>
            <a:r>
              <a:rPr lang="en-US" dirty="0" smtClean="0"/>
              <a:t>By this we mean that "ice cream when it is raining" is a </a:t>
            </a:r>
            <a:r>
              <a:rPr lang="en-US" i="1" dirty="0" smtClean="0"/>
              <a:t>different</a:t>
            </a:r>
            <a:r>
              <a:rPr lang="en-US" dirty="0" smtClean="0"/>
              <a:t> commodity than "ice cream when it is sunny" and thus are treated differently by agents and can command different prices. </a:t>
            </a:r>
          </a:p>
          <a:p>
            <a:r>
              <a:rPr lang="en-US" dirty="0" smtClean="0"/>
              <a:t>Thus, letting S be the set of </a:t>
            </a:r>
            <a:r>
              <a:rPr lang="en-US" i="1" dirty="0" smtClean="0"/>
              <a:t>mutually-exclusive</a:t>
            </a:r>
            <a:r>
              <a:rPr lang="en-US" dirty="0" smtClean="0"/>
              <a:t>“ states of nature" (e.g. S = {rainy, sunny}), then we can index </a:t>
            </a:r>
            <a:r>
              <a:rPr lang="en-US" i="1" dirty="0" smtClean="0"/>
              <a:t>every</a:t>
            </a:r>
            <a:r>
              <a:rPr lang="en-US" dirty="0" smtClean="0"/>
              <a:t> commodity by the state of nature in which it is received and thus construct a set of "state-contingent" markets.</a:t>
            </a:r>
            <a:endParaRPr lang="en-US" dirty="0"/>
          </a:p>
        </p:txBody>
      </p:sp>
      <p:sp>
        <p:nvSpPr>
          <p:cNvPr id="4" name="Title 1"/>
          <p:cNvSpPr>
            <a:spLocks noGrp="1"/>
          </p:cNvSpPr>
          <p:nvPr>
            <p:ph type="title"/>
          </p:nvPr>
        </p:nvSpPr>
        <p:spPr/>
        <p:txBody>
          <a:bodyPr/>
          <a:lstStyle/>
          <a:p>
            <a:r>
              <a:rPr lang="en-US" dirty="0" smtClean="0"/>
              <a:t>  State contingent markets</a:t>
            </a:r>
            <a:endParaRPr lang="en-US" dirty="0"/>
          </a:p>
        </p:txBody>
      </p:sp>
    </p:spTree>
  </p:cSld>
  <p:clrMapOvr>
    <a:masterClrMapping/>
  </p:clrMapOvr>
  <p:transition>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utility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Expected utility</a:t>
            </a:r>
            <a:r>
              <a:rPr lang="en-US" dirty="0" smtClean="0"/>
              <a:t> theory. The </a:t>
            </a:r>
            <a:r>
              <a:rPr lang="en-US" b="1" dirty="0" smtClean="0"/>
              <a:t>expected utility</a:t>
            </a:r>
            <a:r>
              <a:rPr lang="en-US" dirty="0" smtClean="0"/>
              <a:t> theory deals with the analysis of situations where individuals must make a decision without knowing which outcomes may result from that decision, this is, decision making under uncertainty.</a:t>
            </a:r>
          </a:p>
          <a:p>
            <a:pPr algn="just"/>
            <a:r>
              <a:rPr lang="en-US" dirty="0" smtClean="0"/>
              <a:t>It suggests the rational choice is to choose an action with the highest </a:t>
            </a:r>
            <a:r>
              <a:rPr lang="en-US" b="1" dirty="0" smtClean="0"/>
              <a:t>expected utility</a:t>
            </a:r>
            <a:r>
              <a:rPr lang="en-US" dirty="0" smtClean="0"/>
              <a:t>.</a:t>
            </a:r>
          </a:p>
          <a:p>
            <a:pPr algn="just"/>
            <a:r>
              <a:rPr lang="en-US" dirty="0" smtClean="0"/>
              <a:t> But, the possibility of large-scale losses could lead to a serious decline in </a:t>
            </a:r>
            <a:r>
              <a:rPr lang="en-US" b="1" dirty="0" smtClean="0"/>
              <a:t>utility</a:t>
            </a:r>
            <a:r>
              <a:rPr lang="en-US" dirty="0" smtClean="0"/>
              <a:t> because of diminishing marginal </a:t>
            </a:r>
            <a:r>
              <a:rPr lang="en-US" b="1" dirty="0" smtClean="0"/>
              <a:t>utility</a:t>
            </a:r>
            <a:r>
              <a:rPr lang="en-US" dirty="0" smtClean="0"/>
              <a:t> of wealth. </a:t>
            </a:r>
          </a:p>
          <a:p>
            <a:pPr algn="just"/>
            <a:r>
              <a:rPr lang="en-US" b="1" dirty="0" smtClean="0"/>
              <a:t>Expected</a:t>
            </a:r>
            <a:r>
              <a:rPr lang="en-US" dirty="0" smtClean="0"/>
              <a:t> value. </a:t>
            </a:r>
            <a:r>
              <a:rPr lang="en-US" b="1" dirty="0" smtClean="0"/>
              <a:t>Expected</a:t>
            </a:r>
            <a:r>
              <a:rPr lang="en-US" dirty="0" smtClean="0"/>
              <a:t> value is the probability weighted average of a mathematical outcome.</a:t>
            </a:r>
            <a:endParaRPr lang="en-US" dirty="0"/>
          </a:p>
        </p:txBody>
      </p:sp>
    </p:spTree>
  </p:cSld>
  <p:clrMapOvr>
    <a:masterClrMapping/>
  </p:clrMapOvr>
  <p:transition>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utility theory</a:t>
            </a:r>
            <a:endParaRPr lang="en-US" dirty="0"/>
          </a:p>
        </p:txBody>
      </p:sp>
      <p:sp>
        <p:nvSpPr>
          <p:cNvPr id="3" name="Content Placeholder 2"/>
          <p:cNvSpPr>
            <a:spLocks noGrp="1"/>
          </p:cNvSpPr>
          <p:nvPr>
            <p:ph idx="1"/>
          </p:nvPr>
        </p:nvSpPr>
        <p:spPr/>
        <p:txBody>
          <a:bodyPr/>
          <a:lstStyle/>
          <a:p>
            <a:r>
              <a:rPr lang="en-US" dirty="0" smtClean="0"/>
              <a:t>In decision </a:t>
            </a:r>
            <a:r>
              <a:rPr lang="en-US" b="1" dirty="0" smtClean="0"/>
              <a:t>theory</a:t>
            </a:r>
            <a:r>
              <a:rPr lang="en-US" dirty="0" smtClean="0"/>
              <a:t>, </a:t>
            </a:r>
            <a:r>
              <a:rPr lang="en-US" b="1" dirty="0" smtClean="0"/>
              <a:t>subjective expected utility</a:t>
            </a:r>
            <a:r>
              <a:rPr lang="en-US" dirty="0" smtClean="0"/>
              <a:t> is the attractiveness of an economic opportunity as perceived by a decision-maker in the presence of risk.</a:t>
            </a:r>
            <a:r>
              <a:rPr lang="en-US" b="1" dirty="0" smtClean="0"/>
              <a:t> </a:t>
            </a:r>
          </a:p>
          <a:p>
            <a:r>
              <a:rPr lang="en-US" b="1" dirty="0" smtClean="0"/>
              <a:t>Utility theory</a:t>
            </a:r>
            <a:r>
              <a:rPr lang="en-US" dirty="0" smtClean="0"/>
              <a:t>. bases its beliefs upon individuals' preferences.</a:t>
            </a:r>
          </a:p>
          <a:p>
            <a:r>
              <a:rPr lang="en-US" dirty="0" smtClean="0"/>
              <a:t> It is a </a:t>
            </a:r>
            <a:r>
              <a:rPr lang="en-US" b="1" dirty="0" smtClean="0"/>
              <a:t>theory</a:t>
            </a:r>
            <a:r>
              <a:rPr lang="en-US" dirty="0" smtClean="0"/>
              <a:t> postulated in economics to explain behavior of individuals based on the premise people can consistently rank order their choices depending upon their preferences.</a:t>
            </a:r>
            <a:endParaRPr lang="en-US" dirty="0"/>
          </a:p>
        </p:txBody>
      </p:sp>
    </p:spTree>
  </p:cSld>
  <p:clrMapOvr>
    <a:masterClrMapping/>
  </p:clrMapOvr>
  <p:transition>
    <p:dissolv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utility</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four </a:t>
            </a:r>
            <a:r>
              <a:rPr lang="en-US" b="1" dirty="0" smtClean="0"/>
              <a:t>different types of utility</a:t>
            </a:r>
            <a:r>
              <a:rPr lang="en-US" dirty="0" smtClean="0"/>
              <a:t>: form </a:t>
            </a:r>
            <a:r>
              <a:rPr lang="en-US" b="1" dirty="0" smtClean="0"/>
              <a:t>utility</a:t>
            </a:r>
            <a:r>
              <a:rPr lang="en-US" dirty="0" smtClean="0"/>
              <a:t>, place </a:t>
            </a:r>
            <a:r>
              <a:rPr lang="en-US" b="1" dirty="0" smtClean="0"/>
              <a:t>utility</a:t>
            </a:r>
            <a:r>
              <a:rPr lang="en-US" dirty="0" smtClean="0"/>
              <a:t>, time </a:t>
            </a:r>
            <a:r>
              <a:rPr lang="en-US" b="1" dirty="0" smtClean="0"/>
              <a:t>utility</a:t>
            </a:r>
            <a:r>
              <a:rPr lang="en-US" dirty="0" smtClean="0"/>
              <a:t>, and possession </a:t>
            </a:r>
            <a:r>
              <a:rPr lang="en-US" b="1" dirty="0" smtClean="0"/>
              <a:t>utility</a:t>
            </a:r>
            <a:r>
              <a:rPr lang="en-US" dirty="0" smtClean="0"/>
              <a:t>. The extent to which these </a:t>
            </a:r>
            <a:r>
              <a:rPr lang="en-US" b="1" dirty="0" smtClean="0"/>
              <a:t>utilities</a:t>
            </a:r>
            <a:r>
              <a:rPr lang="en-US" dirty="0" smtClean="0"/>
              <a:t> affect purchase decisions depends on the individual.</a:t>
            </a:r>
          </a:p>
          <a:p>
            <a:r>
              <a:rPr lang="en-US" b="1" dirty="0" smtClean="0"/>
              <a:t>Utility</a:t>
            </a:r>
            <a:r>
              <a:rPr lang="en-US" dirty="0" smtClean="0"/>
              <a:t> simply means the ability to satisfy a want. A commodity may have </a:t>
            </a:r>
            <a:r>
              <a:rPr lang="en-US" b="1" dirty="0" smtClean="0"/>
              <a:t>utility</a:t>
            </a:r>
            <a:r>
              <a:rPr lang="en-US" dirty="0" smtClean="0"/>
              <a:t> but it may not be useful to the consumer. </a:t>
            </a:r>
          </a:p>
          <a:p>
            <a:r>
              <a:rPr lang="en-US" dirty="0" smtClean="0"/>
              <a:t>For instance—A cigarette has </a:t>
            </a:r>
            <a:r>
              <a:rPr lang="en-US" b="1" dirty="0" smtClean="0"/>
              <a:t>utility</a:t>
            </a:r>
            <a:r>
              <a:rPr lang="en-US" dirty="0" smtClean="0"/>
              <a:t> to the smoker but it is injurious to his health. However, demand for a commodity depends on its </a:t>
            </a:r>
            <a:r>
              <a:rPr lang="en-US" b="1" dirty="0" smtClean="0"/>
              <a:t>utility</a:t>
            </a:r>
            <a:r>
              <a:rPr lang="en-US" dirty="0" smtClean="0"/>
              <a:t> rather than its usefulness.</a:t>
            </a:r>
            <a:endParaRPr lang="en-US" dirty="0"/>
          </a:p>
        </p:txBody>
      </p:sp>
    </p:spTree>
  </p:cSld>
  <p:clrMapOvr>
    <a:masterClrMapping/>
  </p:clrMapOvr>
  <p:transition>
    <p:dissolv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economics</a:t>
            </a:r>
            <a:endParaRPr lang="en-US" dirty="0"/>
          </a:p>
        </p:txBody>
      </p:sp>
      <p:sp>
        <p:nvSpPr>
          <p:cNvPr id="3" name="Content Placeholder 2"/>
          <p:cNvSpPr>
            <a:spLocks noGrp="1"/>
          </p:cNvSpPr>
          <p:nvPr>
            <p:ph idx="1"/>
          </p:nvPr>
        </p:nvSpPr>
        <p:spPr/>
        <p:txBody>
          <a:bodyPr/>
          <a:lstStyle/>
          <a:p>
            <a:pPr>
              <a:buNone/>
            </a:pPr>
            <a:r>
              <a:rPr lang="en-US" b="1" dirty="0" smtClean="0"/>
              <a:t>Behavioral economics</a:t>
            </a:r>
            <a:r>
              <a:rPr lang="en-US" dirty="0" smtClean="0"/>
              <a:t> is primarily concerned with the bounds of rationality of </a:t>
            </a:r>
            <a:r>
              <a:rPr lang="en-US" b="1" dirty="0" smtClean="0"/>
              <a:t>economic</a:t>
            </a:r>
            <a:r>
              <a:rPr lang="en-US" dirty="0" smtClean="0"/>
              <a:t> agents. </a:t>
            </a:r>
            <a:r>
              <a:rPr lang="en-US" b="1" dirty="0" smtClean="0"/>
              <a:t>Behavioral</a:t>
            </a:r>
            <a:r>
              <a:rPr lang="en-US" dirty="0" smtClean="0"/>
              <a:t> models typically integrate insights from psychology, neuroscience and microeconomic </a:t>
            </a:r>
            <a:r>
              <a:rPr lang="en-US" b="1" dirty="0" smtClean="0"/>
              <a:t>theory</a:t>
            </a:r>
            <a:r>
              <a:rPr lang="en-US" dirty="0" smtClean="0"/>
              <a:t>. The study of </a:t>
            </a:r>
            <a:r>
              <a:rPr lang="en-US" b="1" dirty="0" smtClean="0"/>
              <a:t>behavioral economics</a:t>
            </a:r>
            <a:r>
              <a:rPr lang="en-US" dirty="0" smtClean="0"/>
              <a:t> includes how market decisions are made and the mechanisms that drive public choice.</a:t>
            </a:r>
            <a:endParaRPr lang="en-US" dirty="0"/>
          </a:p>
        </p:txBody>
      </p:sp>
    </p:spTree>
  </p:cSld>
  <p:clrMapOvr>
    <a:masterClrMapping/>
  </p:clrMapOvr>
  <p:transition>
    <p:dissolv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Neo-</a:t>
            </a:r>
            <a:r>
              <a:rPr lang="en-US" b="1" dirty="0" smtClean="0"/>
              <a:t>classical economics</a:t>
            </a:r>
            <a:r>
              <a:rPr lang="en-US" dirty="0" smtClean="0"/>
              <a:t> assumes that all agents act rationally in their own self-interest. In contrast, </a:t>
            </a:r>
            <a:r>
              <a:rPr lang="en-US" b="1" dirty="0" err="1" smtClean="0"/>
              <a:t>behavioural</a:t>
            </a:r>
            <a:r>
              <a:rPr lang="en-US" b="1" dirty="0" smtClean="0"/>
              <a:t> economics</a:t>
            </a:r>
            <a:r>
              <a:rPr lang="en-US" dirty="0" smtClean="0"/>
              <a:t> </a:t>
            </a:r>
            <a:r>
              <a:rPr lang="en-US" dirty="0" err="1" smtClean="0"/>
              <a:t>emphasises</a:t>
            </a:r>
            <a:r>
              <a:rPr lang="en-US" dirty="0" smtClean="0"/>
              <a:t> altruism.</a:t>
            </a:r>
          </a:p>
          <a:p>
            <a:r>
              <a:rPr lang="en-US" b="1" dirty="0" smtClean="0"/>
              <a:t>Behavioral game theory</a:t>
            </a:r>
            <a:r>
              <a:rPr lang="en-US" dirty="0" smtClean="0"/>
              <a:t> analyzes interactive strategic decisions and behavior using the methods of </a:t>
            </a:r>
            <a:r>
              <a:rPr lang="en-US" b="1" dirty="0" smtClean="0"/>
              <a:t>game theory</a:t>
            </a:r>
            <a:r>
              <a:rPr lang="en-US" dirty="0" smtClean="0"/>
              <a:t>, experimental </a:t>
            </a:r>
            <a:r>
              <a:rPr lang="en-US" b="1" dirty="0" smtClean="0"/>
              <a:t>economics</a:t>
            </a:r>
            <a:r>
              <a:rPr lang="en-US" dirty="0" smtClean="0"/>
              <a:t>, and experimental psychology.</a:t>
            </a:r>
          </a:p>
          <a:p>
            <a:r>
              <a:rPr lang="en-US" dirty="0" smtClean="0"/>
              <a:t> Choices studied in </a:t>
            </a:r>
            <a:r>
              <a:rPr lang="en-US" b="1" dirty="0" smtClean="0"/>
              <a:t>behavioral game theory</a:t>
            </a:r>
            <a:r>
              <a:rPr lang="en-US" dirty="0" smtClean="0"/>
              <a:t> are not always rational and do not always represent the utility maximizing choice.</a:t>
            </a:r>
            <a:endParaRPr lang="en-US" dirty="0"/>
          </a:p>
        </p:txBody>
      </p:sp>
      <p:sp>
        <p:nvSpPr>
          <p:cNvPr id="4" name="Title 1"/>
          <p:cNvSpPr>
            <a:spLocks noGrp="1"/>
          </p:cNvSpPr>
          <p:nvPr>
            <p:ph type="title"/>
          </p:nvPr>
        </p:nvSpPr>
        <p:spPr/>
        <p:txBody>
          <a:bodyPr/>
          <a:lstStyle/>
          <a:p>
            <a:r>
              <a:rPr lang="en-US" dirty="0" smtClean="0"/>
              <a:t>Behavioral economics</a:t>
            </a:r>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Functions of Capital Market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Mobilization of savings to finance long term investments.</a:t>
            </a:r>
          </a:p>
          <a:p>
            <a:pPr lvl="0"/>
            <a:r>
              <a:rPr lang="en-US" dirty="0" smtClean="0"/>
              <a:t>Facilitates trading of securities.</a:t>
            </a:r>
          </a:p>
          <a:p>
            <a:pPr lvl="0"/>
            <a:r>
              <a:rPr lang="en-US" dirty="0" smtClean="0"/>
              <a:t>Minimization of transaction and information cost.</a:t>
            </a:r>
          </a:p>
          <a:p>
            <a:pPr lvl="0"/>
            <a:r>
              <a:rPr lang="en-US" dirty="0" smtClean="0"/>
              <a:t>Encourage wide range of ownership of productive assets.</a:t>
            </a:r>
          </a:p>
          <a:p>
            <a:pPr lvl="0"/>
            <a:r>
              <a:rPr lang="en-US" dirty="0" smtClean="0"/>
              <a:t>Quick valuation of financial instruments like shares and debentures.</a:t>
            </a:r>
          </a:p>
          <a:p>
            <a:pPr lvl="0"/>
            <a:r>
              <a:rPr lang="en-US" dirty="0" smtClean="0"/>
              <a:t>Facilitates transaction settlement, as per the definite time schedules.</a:t>
            </a:r>
          </a:p>
          <a:p>
            <a:pPr lvl="0"/>
            <a:r>
              <a:rPr lang="en-US" dirty="0" smtClean="0"/>
              <a:t>Offering insurance against market or price risk, through derivative trading.</a:t>
            </a:r>
          </a:p>
          <a:p>
            <a:pPr lvl="0"/>
            <a:r>
              <a:rPr lang="en-US" dirty="0" smtClean="0"/>
              <a:t>Improvement in the effectiveness of capital allocation, with the help of competitive price mechanism.</a:t>
            </a:r>
            <a:endParaRPr lang="en-US" dirty="0"/>
          </a:p>
        </p:txBody>
      </p:sp>
    </p:spTree>
  </p:cSld>
  <p:clrMapOvr>
    <a:masterClrMapping/>
  </p:clrMapOvr>
  <p:transition>
    <p:dissolv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t>Behavioral economics</a:t>
            </a:r>
            <a:r>
              <a:rPr lang="en-US" dirty="0" smtClean="0"/>
              <a:t> is the study of the effect that psychological factors have on the </a:t>
            </a:r>
            <a:r>
              <a:rPr lang="en-US" b="1" dirty="0" smtClean="0"/>
              <a:t>economic</a:t>
            </a:r>
            <a:r>
              <a:rPr lang="en-US" dirty="0" smtClean="0"/>
              <a:t> decision-making process of individuals.</a:t>
            </a:r>
          </a:p>
          <a:p>
            <a:r>
              <a:rPr lang="en-US" dirty="0" smtClean="0"/>
              <a:t> The </a:t>
            </a:r>
            <a:r>
              <a:rPr lang="en-US" b="1" dirty="0" smtClean="0"/>
              <a:t>importance</a:t>
            </a:r>
            <a:r>
              <a:rPr lang="en-US" dirty="0" smtClean="0"/>
              <a:t> of understanding </a:t>
            </a:r>
            <a:r>
              <a:rPr lang="en-US" b="1" dirty="0" smtClean="0"/>
              <a:t>behavioral economics</a:t>
            </a:r>
            <a:r>
              <a:rPr lang="en-US" dirty="0" smtClean="0"/>
              <a:t> for marketers is immeasurable as it allows for a better understanding of the human mind.</a:t>
            </a:r>
          </a:p>
          <a:p>
            <a:r>
              <a:rPr lang="en-US" dirty="0" smtClean="0"/>
              <a:t>A Founding </a:t>
            </a:r>
            <a:r>
              <a:rPr lang="en-US" b="1" dirty="0" smtClean="0"/>
              <a:t>Father of Behavioral Economics</a:t>
            </a:r>
            <a:r>
              <a:rPr lang="en-US" dirty="0" smtClean="0"/>
              <a:t> Wins Nobel Prize. Richard H. </a:t>
            </a:r>
            <a:r>
              <a:rPr lang="en-US" dirty="0" err="1" smtClean="0"/>
              <a:t>Thaler</a:t>
            </a:r>
            <a:r>
              <a:rPr lang="en-US" dirty="0" smtClean="0"/>
              <a:t>, the University of Chicago </a:t>
            </a:r>
            <a:r>
              <a:rPr lang="en-US" b="1" dirty="0" smtClean="0"/>
              <a:t>economist</a:t>
            </a:r>
            <a:r>
              <a:rPr lang="en-US" dirty="0" smtClean="0"/>
              <a:t> whose contributions linking psychology to the 'dismal science' caught the public's eye in his co-authored bestselling book Nudge, has received this year's Nobel Prize in </a:t>
            </a:r>
            <a:r>
              <a:rPr lang="en-US" b="1" dirty="0" smtClean="0"/>
              <a:t>economic</a:t>
            </a:r>
            <a:r>
              <a:rPr lang="en-US" dirty="0" smtClean="0"/>
              <a:t> sciences.</a:t>
            </a:r>
            <a:endParaRPr lang="en-US" dirty="0"/>
          </a:p>
        </p:txBody>
      </p:sp>
      <p:sp>
        <p:nvSpPr>
          <p:cNvPr id="4" name="Title 1"/>
          <p:cNvSpPr>
            <a:spLocks noGrp="1"/>
          </p:cNvSpPr>
          <p:nvPr>
            <p:ph type="title"/>
          </p:nvPr>
        </p:nvSpPr>
        <p:spPr/>
        <p:txBody>
          <a:bodyPr/>
          <a:lstStyle/>
          <a:p>
            <a:r>
              <a:rPr lang="en-US" dirty="0" smtClean="0"/>
              <a:t>      Behavioral economics</a:t>
            </a:r>
            <a:endParaRPr lang="en-US" dirty="0"/>
          </a:p>
        </p:txBody>
      </p:sp>
    </p:spTree>
  </p:cSld>
  <p:clrMapOvr>
    <a:masterClrMapping/>
  </p:clrMapOvr>
  <p:transition>
    <p:dissolv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Behavioral biases in financial                            decision making</a:t>
            </a:r>
            <a:endParaRPr lang="en-US" sz="2800" dirty="0"/>
          </a:p>
        </p:txBody>
      </p:sp>
      <p:sp>
        <p:nvSpPr>
          <p:cNvPr id="3" name="Content Placeholder 2"/>
          <p:cNvSpPr>
            <a:spLocks noGrp="1"/>
          </p:cNvSpPr>
          <p:nvPr>
            <p:ph idx="1"/>
          </p:nvPr>
        </p:nvSpPr>
        <p:spPr/>
        <p:txBody>
          <a:bodyPr/>
          <a:lstStyle/>
          <a:p>
            <a:r>
              <a:rPr lang="en-US" dirty="0" smtClean="0"/>
              <a:t>An efficient market is one where the market is an unbiased estimate of the true value of the investment. It is the degree to which stock prices reflect all available and relevant information. Market efficiency was introduced by </a:t>
            </a:r>
            <a:r>
              <a:rPr lang="en-US" dirty="0" err="1" smtClean="0"/>
              <a:t>Fama</a:t>
            </a:r>
            <a:r>
              <a:rPr lang="en-US" dirty="0" smtClean="0"/>
              <a:t> (1970), whose theory efficient market hypothesis (EHM) stated that is not possible for an investor to outperform the market because all available information is already built into stock prices.</a:t>
            </a:r>
            <a:endParaRPr lang="en-US" dirty="0"/>
          </a:p>
        </p:txBody>
      </p:sp>
    </p:spTree>
  </p:cSld>
  <p:clrMapOvr>
    <a:masterClrMapping/>
  </p:clrMapOvr>
  <p:transition>
    <p:dissolv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 a rational world investors make financial decision to maximize their risk-return tradeoff. They have all the information they need on estimated return and risk and they make their choices according to these information. In traditional theories of finance investment decisions are based on the assumption that investors act in a rational manner. This means that they behave rationally so they earn returns for the money they put in stock markets. To become successful in the stock market it is essential for investors to have rational behavior patterns. Rational behavior is also required to be financial successful and to overcome tendencies</a:t>
            </a:r>
            <a:endParaRPr lang="en-US" dirty="0"/>
          </a:p>
        </p:txBody>
      </p:sp>
      <p:sp>
        <p:nvSpPr>
          <p:cNvPr id="4" name="Title 1"/>
          <p:cNvSpPr>
            <a:spLocks noGrp="1"/>
          </p:cNvSpPr>
          <p:nvPr>
            <p:ph type="title"/>
          </p:nvPr>
        </p:nvSpPr>
        <p:spPr/>
        <p:txBody>
          <a:bodyPr>
            <a:normAutofit/>
          </a:bodyPr>
          <a:lstStyle/>
          <a:p>
            <a:pPr algn="ctr"/>
            <a:r>
              <a:rPr lang="en-US" sz="2800" dirty="0" smtClean="0"/>
              <a:t>        Behavioral biases in financial                            decision making</a:t>
            </a:r>
            <a:endParaRPr lang="en-US" sz="2800" dirty="0"/>
          </a:p>
        </p:txBody>
      </p:sp>
    </p:spTree>
  </p:cSld>
  <p:clrMapOvr>
    <a:masterClrMapping/>
  </p:clrMapOvr>
  <p:transition>
    <p:dissolv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Modern theory of investors’ decision-making suggests that investors do not always act rationally while making an investment decision. They deal with several cognitive and psychological errors. These errors are called behavioral biases and are there in many ways. I have discussed nine behavioral biases that occur in financial decision making. The four behavioral phenomena that I highlighted are prospect theory, overconfidence, disposition effect and narrow framing. These four behavioral phenomena have been explained and studied by several economics. And for all these phenomena there is prove that they influences financial decision making.</a:t>
            </a:r>
            <a:endParaRPr lang="en-US" dirty="0"/>
          </a:p>
        </p:txBody>
      </p:sp>
      <p:sp>
        <p:nvSpPr>
          <p:cNvPr id="4" name="Title 1"/>
          <p:cNvSpPr>
            <a:spLocks noGrp="1"/>
          </p:cNvSpPr>
          <p:nvPr>
            <p:ph type="title"/>
          </p:nvPr>
        </p:nvSpPr>
        <p:spPr/>
        <p:txBody>
          <a:bodyPr>
            <a:normAutofit/>
          </a:bodyPr>
          <a:lstStyle/>
          <a:p>
            <a:pPr algn="ctr"/>
            <a:r>
              <a:rPr lang="en-US" sz="2800" dirty="0" smtClean="0"/>
              <a:t>        Behavioral biases in financial                            decision making</a:t>
            </a:r>
            <a:endParaRPr lang="en-US" sz="2800" dirty="0"/>
          </a:p>
        </p:txBody>
      </p:sp>
    </p:spTree>
  </p:cSld>
  <p:clrMapOvr>
    <a:masterClrMapping/>
  </p:clrMapOvr>
  <p:transition>
    <p:dissolv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prospect theory state that people make decisions based on the potential value of losses and gains rather than the final outcome and thus will base decisions on perceived gains rather than perceived losses. Overconfidence creates mispricing of factor payoffs and all securities whose cash flows are derived from the overestimate signal precision. This ensures difficulties in the financial decision making process. The phenomenon disposition effect is the tendency of an investor to sell winners too early and hold losers too long. In this way investors gain losses instead of winners which is not if favor for financial decision making. As mentioned before narrow framing is the propensity of an investor to select investments individually, instead of considering the broad impact on her portfolio. So the expected outcome is the individually outcome, instead of the combined outcome what it should be. </a:t>
            </a:r>
            <a:endParaRPr lang="en-US" dirty="0"/>
          </a:p>
        </p:txBody>
      </p:sp>
      <p:sp>
        <p:nvSpPr>
          <p:cNvPr id="4" name="Title 1"/>
          <p:cNvSpPr>
            <a:spLocks noGrp="1"/>
          </p:cNvSpPr>
          <p:nvPr>
            <p:ph type="title"/>
          </p:nvPr>
        </p:nvSpPr>
        <p:spPr/>
        <p:txBody>
          <a:bodyPr>
            <a:normAutofit/>
          </a:bodyPr>
          <a:lstStyle/>
          <a:p>
            <a:pPr algn="ctr"/>
            <a:r>
              <a:rPr lang="en-US" sz="2800" dirty="0" smtClean="0"/>
              <a:t>        Behavioral biases in financial                            decision making</a:t>
            </a:r>
            <a:endParaRPr lang="en-US" sz="2800" dirty="0"/>
          </a:p>
        </p:txBody>
      </p:sp>
    </p:spTree>
  </p:cSld>
  <p:clrMapOvr>
    <a:masterClrMapping/>
  </p:clrMapOvr>
  <p:transition>
    <p:dissolv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There are also behavioral anomalies resulting from behavioral biases. Lam, Liu and Wong (2008) state that there are three anomalies that have a long history and receive the most empirical support. Those are market excess volatility, overreaction and </a:t>
            </a:r>
            <a:r>
              <a:rPr lang="en-US" dirty="0" err="1" smtClean="0"/>
              <a:t>underreaction</a:t>
            </a:r>
            <a:r>
              <a:rPr lang="en-US" dirty="0" smtClean="0"/>
              <a:t>. Financial economists construct different behavioral models to explain these anomalies. Two behavioral biases stand out: investors’ usage of the conservatism heuristics and the representativeness heuristics in decision making. The most important model of this is the work of </a:t>
            </a:r>
            <a:r>
              <a:rPr lang="en-US" dirty="0" err="1" smtClean="0"/>
              <a:t>Barberis</a:t>
            </a:r>
            <a:r>
              <a:rPr lang="en-US" dirty="0" smtClean="0"/>
              <a:t> et al. (1998). In this model they show that the short-run </a:t>
            </a:r>
            <a:r>
              <a:rPr lang="en-US" dirty="0" err="1" smtClean="0"/>
              <a:t>underreaction</a:t>
            </a:r>
            <a:r>
              <a:rPr lang="en-US" dirty="0" smtClean="0"/>
              <a:t> and the long-run overreaction are a consequence of the two mentioned heuristics.</a:t>
            </a:r>
            <a:endParaRPr lang="en-US" dirty="0"/>
          </a:p>
        </p:txBody>
      </p:sp>
      <p:sp>
        <p:nvSpPr>
          <p:cNvPr id="4" name="Title 1"/>
          <p:cNvSpPr>
            <a:spLocks noGrp="1"/>
          </p:cNvSpPr>
          <p:nvPr>
            <p:ph type="title"/>
          </p:nvPr>
        </p:nvSpPr>
        <p:spPr/>
        <p:txBody>
          <a:bodyPr>
            <a:normAutofit/>
          </a:bodyPr>
          <a:lstStyle/>
          <a:p>
            <a:pPr algn="ctr"/>
            <a:r>
              <a:rPr lang="en-US" sz="2800" dirty="0" smtClean="0"/>
              <a:t>        Behavioral biases in financial                            decision making</a:t>
            </a:r>
            <a:endParaRPr lang="en-US" sz="2800" dirty="0"/>
          </a:p>
        </p:txBody>
      </p:sp>
    </p:spTree>
  </p:cSld>
  <p:clrMapOvr>
    <a:masterClrMapping/>
  </p:clrMapOvr>
  <p:transition>
    <p:dissolv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endowment effect by </a:t>
            </a:r>
            <a:r>
              <a:rPr lang="en-US" dirty="0" err="1" smtClean="0"/>
              <a:t>Thalor</a:t>
            </a:r>
            <a:r>
              <a:rPr lang="en-US" dirty="0" smtClean="0"/>
              <a:t> (1990), also called status quo bias by Samuelson and </a:t>
            </a:r>
            <a:r>
              <a:rPr lang="en-US" dirty="0" err="1" smtClean="0"/>
              <a:t>Zeckhauser</a:t>
            </a:r>
            <a:r>
              <a:rPr lang="en-US" dirty="0" smtClean="0"/>
              <a:t> (1988), is the phenomenon in which people require a higher price for a product that they are an owner of than they would be prepared to pay for. These behavioral anomalies are a manifestation of an asymmetry of values that </a:t>
            </a:r>
            <a:r>
              <a:rPr lang="en-US" dirty="0" err="1" smtClean="0"/>
              <a:t>Kahneman</a:t>
            </a:r>
            <a:r>
              <a:rPr lang="en-US" dirty="0" smtClean="0"/>
              <a:t> and </a:t>
            </a:r>
            <a:r>
              <a:rPr lang="en-US" dirty="0" err="1" smtClean="0"/>
              <a:t>Tversky</a:t>
            </a:r>
            <a:r>
              <a:rPr lang="en-US" dirty="0" smtClean="0"/>
              <a:t> (1984) call loss aversion.</a:t>
            </a:r>
            <a:endParaRPr lang="en-US" dirty="0"/>
          </a:p>
        </p:txBody>
      </p:sp>
      <p:sp>
        <p:nvSpPr>
          <p:cNvPr id="4" name="Title 1"/>
          <p:cNvSpPr>
            <a:spLocks noGrp="1"/>
          </p:cNvSpPr>
          <p:nvPr>
            <p:ph type="title"/>
          </p:nvPr>
        </p:nvSpPr>
        <p:spPr/>
        <p:txBody>
          <a:bodyPr>
            <a:normAutofit/>
          </a:bodyPr>
          <a:lstStyle/>
          <a:p>
            <a:pPr algn="ctr"/>
            <a:r>
              <a:rPr lang="en-US" sz="2800" dirty="0" smtClean="0"/>
              <a:t>        Behavioral biases in financial                            decision making</a:t>
            </a:r>
            <a:endParaRPr lang="en-US" sz="2800" dirty="0"/>
          </a:p>
        </p:txBody>
      </p:sp>
    </p:spTree>
  </p:cSld>
  <p:clrMapOvr>
    <a:masterClrMapping/>
  </p:clrMapOvr>
  <p:transition>
    <p:dissolv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conclusion can be drawn that investors not always act in a ration manner due to the cognitive and psychological errors they have to deal with. They are influence by behavioral factors that are important in financial markets because they influence the investors who make the financial decisions. </a:t>
            </a:r>
            <a:r>
              <a:rPr lang="en-US" dirty="0" err="1" smtClean="0"/>
              <a:t>Busenitz</a:t>
            </a:r>
            <a:r>
              <a:rPr lang="en-US" dirty="0" smtClean="0"/>
              <a:t> and Barney (1998) state that if the environment is uncertain and complex, biases and heuristics can be an effective and efficient aim to decision making. Under these circumstances a more comprehensive and careful decision making is not possible. Biases and heuristics present an effective way to estimate the appropriate decisions.</a:t>
            </a:r>
            <a:endParaRPr lang="en-US" dirty="0"/>
          </a:p>
        </p:txBody>
      </p:sp>
      <p:sp>
        <p:nvSpPr>
          <p:cNvPr id="4" name="Title 1"/>
          <p:cNvSpPr>
            <a:spLocks noGrp="1"/>
          </p:cNvSpPr>
          <p:nvPr>
            <p:ph type="title"/>
          </p:nvPr>
        </p:nvSpPr>
        <p:spPr/>
        <p:txBody>
          <a:bodyPr>
            <a:normAutofit/>
          </a:bodyPr>
          <a:lstStyle/>
          <a:p>
            <a:pPr algn="ctr"/>
            <a:r>
              <a:rPr lang="en-US" sz="2800" dirty="0" smtClean="0"/>
              <a:t>        Behavioral biases in financial                            decision making</a:t>
            </a:r>
            <a:endParaRPr lang="en-US" sz="2800" dirty="0"/>
          </a:p>
        </p:txBody>
      </p:sp>
    </p:spTree>
  </p:cSld>
  <p:clrMapOvr>
    <a:masterClrMapping/>
  </p:clrMapOvr>
  <p:transition>
    <p:dissolv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on Financial Decision Making</a:t>
            </a:r>
            <a:endParaRPr lang="en-US" dirty="0"/>
          </a:p>
        </p:txBody>
      </p:sp>
      <p:sp>
        <p:nvSpPr>
          <p:cNvPr id="3" name="Content Placeholder 2"/>
          <p:cNvSpPr>
            <a:spLocks noGrp="1"/>
          </p:cNvSpPr>
          <p:nvPr>
            <p:ph idx="1"/>
          </p:nvPr>
        </p:nvSpPr>
        <p:spPr/>
        <p:txBody>
          <a:bodyPr/>
          <a:lstStyle/>
          <a:p>
            <a:r>
              <a:rPr lang="en-US" dirty="0" smtClean="0"/>
              <a:t>In a rational world investors make financial decision to maximize their risk-return tradeoff. They have all the information they need on estimated return and risk. According to these information the make their choices. Rational investors value the securities for its fundamental value: the net present value of its future cash flow, minus their risk characteristics. When investors learn new things about fundamental values, they respond bidding up prices when the news is good and down when it is bad news.</a:t>
            </a:r>
            <a:endParaRPr lang="en-US" dirty="0"/>
          </a:p>
        </p:txBody>
      </p:sp>
    </p:spTree>
  </p:cSld>
  <p:clrMapOvr>
    <a:masterClrMapping/>
  </p:clrMapOvr>
  <p:transition>
    <p:dissolv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influence of behavioral biases in financial decision making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Rational decision making is coupled with a structured or reasonable thought process. The choice to decide rationally can help the decision maker by making the knowledge involved choice open and specific. The theory of rational choice starts with considering a set of alternatives faced by the decision maker. </a:t>
            </a:r>
          </a:p>
          <a:p>
            <a:r>
              <a:rPr lang="en-US" dirty="0" smtClean="0"/>
              <a:t>Most analysts only consider a restricted set of alternatives that contain the important or interesting difference among the alternatives. Mostly, this is necessary because the full range of possible actions exceeds comprehension. </a:t>
            </a:r>
          </a:p>
          <a:p>
            <a:r>
              <a:rPr lang="en-US" dirty="0" err="1" smtClean="0"/>
              <a:t>Sanglier</a:t>
            </a:r>
            <a:r>
              <a:rPr lang="en-US" dirty="0" smtClean="0"/>
              <a:t>, M. et al (1994) show that if different investors receive the same information they will have their own interpretation of this information. These various interpretations will lead to different perception of the signals and therefore create differentiated behaviors.</a:t>
            </a:r>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Types of Capital Market</a:t>
            </a:r>
            <a:endParaRPr lang="en-US" dirty="0">
              <a:solidFill>
                <a:srgbClr val="00B050"/>
              </a:solidFill>
            </a:endParaRPr>
          </a:p>
        </p:txBody>
      </p:sp>
      <p:pic>
        <p:nvPicPr>
          <p:cNvPr id="5" name="Content Placeholder 4"/>
          <p:cNvPicPr>
            <a:picLocks noGrp="1"/>
          </p:cNvPicPr>
          <p:nvPr>
            <p:ph idx="1"/>
          </p:nvPr>
        </p:nvPicPr>
        <p:blipFill>
          <a:blip r:embed="rId2" cstate="print"/>
          <a:srcRect/>
          <a:stretch>
            <a:fillRect/>
          </a:stretch>
        </p:blipFill>
        <p:spPr bwMode="auto">
          <a:xfrm>
            <a:off x="1066800" y="1981200"/>
            <a:ext cx="6858000" cy="3352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prices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Stock prices are important in financial decision making because they influence the investors. To determine stock prices there are different approaches. The fundamental analysis is the approach that is used by most traditional investment analysts. It determines intrinsic stock prices by calculating expected future earnings and then applying an acceptable return on investment to calculate the stock price. Lev and </a:t>
            </a:r>
            <a:r>
              <a:rPr lang="en-US" dirty="0" err="1" smtClean="0"/>
              <a:t>Thiagarjan</a:t>
            </a:r>
            <a:r>
              <a:rPr lang="en-US" dirty="0" smtClean="0"/>
              <a:t> (1993) state fundamental analysis is an aid to define the value of corporate securities. One can do this by gently examination of key value-drivers, such as earnings, risk, growth and competitive position. </a:t>
            </a:r>
            <a:endParaRPr lang="en-US" dirty="0"/>
          </a:p>
        </p:txBody>
      </p:sp>
    </p:spTree>
  </p:cSld>
  <p:clrMapOvr>
    <a:masterClrMapping/>
  </p:clrMapOvr>
  <p:transition>
    <p:dissolv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asset pricing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of such a model that relies on rationality is the capital asset pricing model. </a:t>
            </a:r>
            <a:r>
              <a:rPr lang="en-US" dirty="0" err="1" smtClean="0"/>
              <a:t>Ferson</a:t>
            </a:r>
            <a:r>
              <a:rPr lang="en-US" dirty="0" smtClean="0"/>
              <a:t> and Harvey (1991) look at the issue of return predictability and rational pricing in a regression setting. They use a multi-beta capital asset pricing model to decompose the variance of the fitted values from a regression of returns on a set of instrumental variables into explained and unexplained components. The capital asset pricing model (CAPM) invented by Sharpe and </a:t>
            </a:r>
            <a:r>
              <a:rPr lang="en-US" dirty="0" err="1" smtClean="0"/>
              <a:t>Lintner</a:t>
            </a:r>
            <a:r>
              <a:rPr lang="en-US" dirty="0" smtClean="0"/>
              <a:t> in 1964 assumes rational expectations. According to </a:t>
            </a:r>
            <a:r>
              <a:rPr lang="en-US" dirty="0" err="1" smtClean="0"/>
              <a:t>Berk</a:t>
            </a:r>
            <a:r>
              <a:rPr lang="en-US" dirty="0" smtClean="0"/>
              <a:t> and </a:t>
            </a:r>
            <a:r>
              <a:rPr lang="en-US" dirty="0" err="1" smtClean="0"/>
              <a:t>DeMarzio</a:t>
            </a:r>
            <a:r>
              <a:rPr lang="en-US" dirty="0" smtClean="0"/>
              <a:t> (2008) the CAMP describes the relationship between risk and expected return and that is used in the pricing of risky securities.</a:t>
            </a:r>
            <a:endParaRPr lang="en-US" dirty="0"/>
          </a:p>
        </p:txBody>
      </p:sp>
    </p:spTree>
  </p:cSld>
  <p:clrMapOvr>
    <a:masterClrMapping/>
  </p:clrMapOvr>
  <p:transition>
    <p:dissolv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Fama</a:t>
            </a:r>
            <a:r>
              <a:rPr lang="en-US" dirty="0" smtClean="0"/>
              <a:t> and French three factor model</a:t>
            </a:r>
            <a:endParaRPr lang="en-US" dirty="0"/>
          </a:p>
        </p:txBody>
      </p:sp>
      <p:sp>
        <p:nvSpPr>
          <p:cNvPr id="3" name="Content Placeholder 2"/>
          <p:cNvSpPr>
            <a:spLocks noGrp="1"/>
          </p:cNvSpPr>
          <p:nvPr>
            <p:ph idx="1"/>
          </p:nvPr>
        </p:nvSpPr>
        <p:spPr/>
        <p:txBody>
          <a:bodyPr>
            <a:normAutofit fontScale="92500"/>
          </a:bodyPr>
          <a:lstStyle/>
          <a:p>
            <a:r>
              <a:rPr lang="en-US" dirty="0" smtClean="0"/>
              <a:t>An expansion on the capital asset pricing model is the ‘</a:t>
            </a:r>
            <a:r>
              <a:rPr lang="en-US" dirty="0" err="1" smtClean="0"/>
              <a:t>Fama</a:t>
            </a:r>
            <a:r>
              <a:rPr lang="en-US" dirty="0" smtClean="0"/>
              <a:t> and French three factor model’. In this model size and value factors are added in addition to the market risk factor in CAMP. The model explains the fact that value and small cap stocks outperform markets on a regular basis. By including these two additional factors, the model adjusts for the outperformance tendency, which is thought to make it a better tool for evaluation manager performance. There are many discussions about whether the outperformance tendency is due to market efficiency or market inefficiency.</a:t>
            </a:r>
            <a:endParaRPr lang="en-US" dirty="0"/>
          </a:p>
        </p:txBody>
      </p:sp>
    </p:spTree>
  </p:cSld>
  <p:clrMapOvr>
    <a:masterClrMapping/>
  </p:clrMapOvr>
  <p:transition>
    <p:dissolv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Arbitrage pricing theory</a:t>
            </a:r>
            <a:endParaRPr lang="en-US" dirty="0"/>
          </a:p>
        </p:txBody>
      </p:sp>
      <p:sp>
        <p:nvSpPr>
          <p:cNvPr id="3" name="Content Placeholder 2"/>
          <p:cNvSpPr>
            <a:spLocks noGrp="1"/>
          </p:cNvSpPr>
          <p:nvPr>
            <p:ph idx="1"/>
          </p:nvPr>
        </p:nvSpPr>
        <p:spPr/>
        <p:txBody>
          <a:bodyPr/>
          <a:lstStyle/>
          <a:p>
            <a:r>
              <a:rPr lang="en-US" dirty="0" smtClean="0"/>
              <a:t>Ross (1976) developed the arbitrage pricing theory (APT) as an alternative for the capital asset pricing model, since the APT has more flexible assumption requirements. The APT is based on the idea that an asset’s returns can be predicted using the relationship between the same asset and many common risk factors. It describes the price where a mispriced asset is expected to be. Arbitrageurs use the APT model to profit by taking advantage of mispriced securities.</a:t>
            </a:r>
            <a:endParaRPr lang="en-US" dirty="0"/>
          </a:p>
        </p:txBody>
      </p:sp>
    </p:spTree>
  </p:cSld>
  <p:clrMapOvr>
    <a:masterClrMapping/>
  </p:clrMapOvr>
  <p:transition>
    <p:dissolv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Arbitrage</a:t>
            </a:r>
            <a:endParaRPr lang="en-US" dirty="0"/>
          </a:p>
        </p:txBody>
      </p:sp>
      <p:sp>
        <p:nvSpPr>
          <p:cNvPr id="3" name="Content Placeholder 2"/>
          <p:cNvSpPr>
            <a:spLocks noGrp="1"/>
          </p:cNvSpPr>
          <p:nvPr>
            <p:ph idx="1"/>
          </p:nvPr>
        </p:nvSpPr>
        <p:spPr/>
        <p:txBody>
          <a:bodyPr/>
          <a:lstStyle/>
          <a:p>
            <a:r>
              <a:rPr lang="en-US" dirty="0" smtClean="0"/>
              <a:t>Arbitrage In theory, ‘arbitrage’ means the simultaneous purchase of and sale of the same, but in price different, options. According to Sharpe and Alexander (1999) arbitrage means one purchase of and sale of the same, or essentially similar, security in two different markets of affordable different prices. In this way it is possible to be profitable by using price differences of identical or similar financial products, on different markets or in different forms.</a:t>
            </a:r>
            <a:endParaRPr lang="en-US" dirty="0"/>
          </a:p>
        </p:txBody>
      </p:sp>
    </p:spTree>
  </p:cSld>
  <p:clrMapOvr>
    <a:masterClrMapping/>
  </p:clrMapOvr>
  <p:transition>
    <p:dissolv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efficiency</a:t>
            </a:r>
            <a:endParaRPr lang="en-US" dirty="0"/>
          </a:p>
        </p:txBody>
      </p:sp>
      <p:sp>
        <p:nvSpPr>
          <p:cNvPr id="3" name="Content Placeholder 2"/>
          <p:cNvSpPr>
            <a:spLocks noGrp="1"/>
          </p:cNvSpPr>
          <p:nvPr>
            <p:ph idx="1"/>
          </p:nvPr>
        </p:nvSpPr>
        <p:spPr/>
        <p:txBody>
          <a:bodyPr/>
          <a:lstStyle/>
          <a:p>
            <a:r>
              <a:rPr lang="en-US" dirty="0" smtClean="0"/>
              <a:t>An efficient market is one where the market is an unbiased estimate of the true value of the investment. It is the degree to which stock prices reflect all available and relevant information. Market efficiency was introduced by </a:t>
            </a:r>
            <a:r>
              <a:rPr lang="en-US" dirty="0" err="1" smtClean="0"/>
              <a:t>Fama</a:t>
            </a:r>
            <a:r>
              <a:rPr lang="en-US" dirty="0" smtClean="0"/>
              <a:t> (1970), whose theory efficient market hypothesis (EHM) stated that is not possible for an investor to outperform the market because all available information is already built into stock prices.</a:t>
            </a:r>
            <a:endParaRPr lang="en-US" dirty="0"/>
          </a:p>
        </p:txBody>
      </p:sp>
    </p:spTree>
  </p:cSld>
  <p:clrMapOvr>
    <a:masterClrMapping/>
  </p:clrMapOvr>
  <p:transition>
    <p:dissolv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biases in financial decision making</a:t>
            </a:r>
            <a:endParaRPr lang="en-US" dirty="0"/>
          </a:p>
        </p:txBody>
      </p:sp>
      <p:sp>
        <p:nvSpPr>
          <p:cNvPr id="3" name="Content Placeholder 2"/>
          <p:cNvSpPr>
            <a:spLocks noGrp="1"/>
          </p:cNvSpPr>
          <p:nvPr>
            <p:ph idx="1"/>
          </p:nvPr>
        </p:nvSpPr>
        <p:spPr/>
        <p:txBody>
          <a:bodyPr/>
          <a:lstStyle/>
          <a:p>
            <a:r>
              <a:rPr lang="en-US" dirty="0" smtClean="0"/>
              <a:t>Prospect theory</a:t>
            </a:r>
          </a:p>
          <a:p>
            <a:r>
              <a:rPr lang="en-US" dirty="0" smtClean="0"/>
              <a:t>The prospect theory state that people make decisions based on the potential value of losses and gains rather than the final outcome. </a:t>
            </a:r>
            <a:r>
              <a:rPr lang="en-US" dirty="0" err="1" smtClean="0"/>
              <a:t>Kahneman</a:t>
            </a:r>
            <a:r>
              <a:rPr lang="en-US" dirty="0" smtClean="0"/>
              <a:t> and </a:t>
            </a:r>
            <a:r>
              <a:rPr lang="en-US" dirty="0" err="1" smtClean="0"/>
              <a:t>Tversky</a:t>
            </a:r>
            <a:r>
              <a:rPr lang="en-US" dirty="0" smtClean="0"/>
              <a:t> (1979) give a critique of expected utility theory as a descriptive model of decision making under risk and develop an alternative model, which they call prospect theory.</a:t>
            </a:r>
            <a:endParaRPr lang="en-US" dirty="0"/>
          </a:p>
        </p:txBody>
      </p:sp>
    </p:spTree>
  </p:cSld>
  <p:clrMapOvr>
    <a:masterClrMapping/>
  </p:clrMapOvr>
  <p:transition>
    <p:dissolv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biases in investment decision making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Behavioral finance is the branch of finance that studies the effects of psychological anomalies in financial decisions and the subsequent effect on markets. Models in behavioral finance are commonly developed to interpret investor’s behavior or market anomalies when rational models give no sufficient explanations. </a:t>
            </a:r>
          </a:p>
          <a:p>
            <a:r>
              <a:rPr lang="en-US" dirty="0" smtClean="0"/>
              <a:t>It helps to understand economic decisions and how they affect market prices, returns and allocation of resources because it applies research on human and social cognitive and emotional biases. </a:t>
            </a:r>
          </a:p>
          <a:p>
            <a:r>
              <a:rPr lang="en-US" dirty="0" smtClean="0"/>
              <a:t>Behavioral finance searches for the reason why people forget fundamentals and make investment decisions based on emotions. It is primarily concerned with rationality of economic agents. Many psychological biases that affect investor’s behavior and decisions making have been studied intensively</a:t>
            </a:r>
            <a:endParaRPr lang="en-US" dirty="0"/>
          </a:p>
        </p:txBody>
      </p:sp>
    </p:spTree>
  </p:cSld>
  <p:clrMapOvr>
    <a:masterClrMapping/>
  </p:clrMapOvr>
  <p:transition>
    <p:dissolv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Behavioral anomalies resulting from behavioral biases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Financial economists meet these obstacles by constructing different behavioral models to explain these anomalies. Two behavioral biases stand out: investors’ usage of the conservatism heuristics and the representativeness heuristics in decision making.</a:t>
            </a:r>
            <a:endParaRPr lang="en-US" smtClean="0"/>
          </a:p>
          <a:p>
            <a:r>
              <a:rPr lang="en-US" smtClean="0"/>
              <a:t> </a:t>
            </a:r>
            <a:r>
              <a:rPr lang="en-US" dirty="0" smtClean="0"/>
              <a:t>The most important model of this is the work of </a:t>
            </a:r>
            <a:r>
              <a:rPr lang="en-US" dirty="0" err="1" smtClean="0"/>
              <a:t>Barberis</a:t>
            </a:r>
            <a:r>
              <a:rPr lang="en-US" dirty="0" smtClean="0"/>
              <a:t> et al. (1998). In this model they show that the short-run </a:t>
            </a:r>
            <a:r>
              <a:rPr lang="en-US" dirty="0" err="1" smtClean="0"/>
              <a:t>underreaction</a:t>
            </a:r>
            <a:r>
              <a:rPr lang="en-US" dirty="0" smtClean="0"/>
              <a:t> and the long-run overreaction are a consequence of the two mentioned heuristics.</a:t>
            </a:r>
            <a:endParaRPr lang="en-US" dirty="0"/>
          </a:p>
        </p:txBody>
      </p:sp>
    </p:spTree>
  </p:cSld>
  <p:clrMapOvr>
    <a:masterClrMapping/>
  </p:clrMapOvr>
  <p:transition>
    <p:dissolv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Thanks to all </a:t>
            </a:r>
            <a:endParaRPr lang="en-US" dirty="0"/>
          </a:p>
        </p:txBody>
      </p:sp>
      <p:pic>
        <p:nvPicPr>
          <p:cNvPr id="4" name="Content Placeholder 3" descr="Desert.jpg"/>
          <p:cNvPicPr>
            <a:picLocks noGrp="1" noChangeAspect="1"/>
          </p:cNvPicPr>
          <p:nvPr>
            <p:ph idx="1"/>
          </p:nvPr>
        </p:nvPicPr>
        <p:blipFill>
          <a:blip r:embed="rId2" cstate="print"/>
          <a:stretch>
            <a:fillRect/>
          </a:stretch>
        </p:blipFill>
        <p:spPr>
          <a:xfrm>
            <a:off x="845608" y="1609726"/>
            <a:ext cx="6545792" cy="3880644"/>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Primary Market</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Otherwise called as New Issues Market, it is the market for the trading of new securities, for the first time. </a:t>
            </a:r>
          </a:p>
          <a:p>
            <a:r>
              <a:rPr lang="en-US" dirty="0" smtClean="0"/>
              <a:t>It embraces both initial public offering and further public offering. </a:t>
            </a:r>
          </a:p>
          <a:p>
            <a:r>
              <a:rPr lang="en-US" dirty="0" smtClean="0"/>
              <a:t>In the primary market, the mobilization of funds takes place through prospectus, right issue and private placement of securities.</a:t>
            </a:r>
          </a:p>
          <a:p>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Types of Issue of Securities in Primary Market</a:t>
            </a:r>
            <a:endParaRPr lang="en-US" dirty="0">
              <a:solidFill>
                <a:srgbClr val="00B050"/>
              </a:solidFill>
            </a:endParaRPr>
          </a:p>
        </p:txBody>
      </p:sp>
      <p:pic>
        <p:nvPicPr>
          <p:cNvPr id="4" name="Content Placeholder 3" descr="https://businessjargons.com/wp-content/uploads/2019/10/types-of-issue-of-securities.jpg"/>
          <p:cNvPicPr>
            <a:picLocks noGrp="1"/>
          </p:cNvPicPr>
          <p:nvPr>
            <p:ph idx="1"/>
          </p:nvPr>
        </p:nvPicPr>
        <p:blipFill>
          <a:blip r:embed="rId2" cstate="print"/>
          <a:srcRect/>
          <a:stretch>
            <a:fillRect/>
          </a:stretch>
        </p:blipFill>
        <p:spPr bwMode="auto">
          <a:xfrm>
            <a:off x="533400" y="1734344"/>
            <a:ext cx="7315200" cy="436165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Secondary Market</a:t>
            </a:r>
            <a:endParaRPr lang="en-US" dirty="0">
              <a:solidFill>
                <a:srgbClr val="00B050"/>
              </a:solidFill>
            </a:endParaRPr>
          </a:p>
        </p:txBody>
      </p:sp>
      <p:sp>
        <p:nvSpPr>
          <p:cNvPr id="3" name="Content Placeholder 2"/>
          <p:cNvSpPr>
            <a:spLocks noGrp="1"/>
          </p:cNvSpPr>
          <p:nvPr>
            <p:ph idx="1"/>
          </p:nvPr>
        </p:nvSpPr>
        <p:spPr/>
        <p:txBody>
          <a:bodyPr>
            <a:normAutofit/>
          </a:bodyPr>
          <a:lstStyle/>
          <a:p>
            <a:pPr lvl="0"/>
            <a:r>
              <a:rPr lang="en-US" dirty="0" smtClean="0"/>
              <a:t>Secondary Market can be described as the market for old securities, in the sense that securities which are previously issued in the primary market are traded here. </a:t>
            </a:r>
          </a:p>
          <a:p>
            <a:pPr lvl="0"/>
            <a:r>
              <a:rPr lang="en-US" dirty="0" smtClean="0"/>
              <a:t>The trading takes place between investors, that follows the original issue in the primary market. </a:t>
            </a:r>
          </a:p>
          <a:p>
            <a:pPr lvl="0"/>
            <a:r>
              <a:rPr lang="en-US" dirty="0" smtClean="0"/>
              <a:t>It covers both stock exchange and over-the-counter market.</a:t>
            </a:r>
          </a:p>
          <a:p>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transaction cost </a:t>
            </a:r>
            <a:endParaRPr lang="en-US" dirty="0"/>
          </a:p>
        </p:txBody>
      </p:sp>
      <p:sp>
        <p:nvSpPr>
          <p:cNvPr id="3" name="Content Placeholder 2"/>
          <p:cNvSpPr>
            <a:spLocks noGrp="1"/>
          </p:cNvSpPr>
          <p:nvPr>
            <p:ph idx="1"/>
          </p:nvPr>
        </p:nvSpPr>
        <p:spPr/>
        <p:txBody>
          <a:bodyPr>
            <a:normAutofit lnSpcReduction="10000"/>
          </a:bodyPr>
          <a:lstStyle/>
          <a:p>
            <a:r>
              <a:rPr lang="en-US" i="1" dirty="0" smtClean="0">
                <a:solidFill>
                  <a:srgbClr val="00B050"/>
                </a:solidFill>
              </a:rPr>
              <a:t>Meaning : </a:t>
            </a:r>
            <a:r>
              <a:rPr lang="en-US" i="1" dirty="0" smtClean="0"/>
              <a:t>“A transaction cost is any cost involved in making an economic transaction. For example, when buying a good or buying foreign exchange, there will be some transaction costs (in addition to the price of the good. The cost could be financial, extra time or inconvenience.”</a:t>
            </a:r>
          </a:p>
          <a:p>
            <a:r>
              <a:rPr lang="en-US" dirty="0" smtClean="0">
                <a:solidFill>
                  <a:srgbClr val="FF0000"/>
                </a:solidFill>
              </a:rPr>
              <a:t>Definition: </a:t>
            </a:r>
            <a:r>
              <a:rPr lang="en-US" dirty="0" smtClean="0"/>
              <a:t>“The total cost of buying or selling an asset, including commission, stamp duty and other fees or taxes. More generally, the incidental or procedural costs of executing any business transaction.”</a:t>
            </a:r>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Explanation of transaction cost</a:t>
            </a:r>
            <a:endParaRPr lang="en-US" sz="3200" dirty="0"/>
          </a:p>
        </p:txBody>
      </p:sp>
      <p:sp>
        <p:nvSpPr>
          <p:cNvPr id="3" name="Content Placeholder 2"/>
          <p:cNvSpPr>
            <a:spLocks noGrp="1"/>
          </p:cNvSpPr>
          <p:nvPr>
            <p:ph idx="1"/>
          </p:nvPr>
        </p:nvSpPr>
        <p:spPr>
          <a:xfrm>
            <a:off x="457200" y="1609416"/>
            <a:ext cx="7239000" cy="3724584"/>
          </a:xfrm>
        </p:spPr>
        <p:txBody>
          <a:bodyPr/>
          <a:lstStyle/>
          <a:p>
            <a:r>
              <a:rPr lang="en-US" b="1" dirty="0" smtClean="0"/>
              <a:t>Transaction costs are expenses</a:t>
            </a:r>
            <a:r>
              <a:rPr lang="en-US" dirty="0" smtClean="0"/>
              <a:t> incurred when buying or selling a good or service.</a:t>
            </a:r>
          </a:p>
          <a:p>
            <a:r>
              <a:rPr lang="en-US" dirty="0" smtClean="0"/>
              <a:t>In a financial sense, </a:t>
            </a:r>
            <a:r>
              <a:rPr lang="en-US" b="1" dirty="0" smtClean="0"/>
              <a:t>transaction costs</a:t>
            </a:r>
            <a:r>
              <a:rPr lang="en-US" dirty="0" smtClean="0"/>
              <a:t> include brokers' commissions and spreads, which </a:t>
            </a:r>
            <a:r>
              <a:rPr lang="en-US" b="1" dirty="0" smtClean="0"/>
              <a:t>are</a:t>
            </a:r>
            <a:r>
              <a:rPr lang="en-US" dirty="0" smtClean="0"/>
              <a:t> the differences between the price the dealer paid for a security and the price the buyer pays.</a:t>
            </a: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Transaction cost and analysis</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FF0000"/>
                </a:solidFill>
              </a:rPr>
              <a:t>Search &amp; Information Costs:</a:t>
            </a:r>
            <a:r>
              <a:rPr lang="en-US" dirty="0" smtClean="0"/>
              <a:t> these are the costs involved in determining that the required product is available on the market, which has the best price, etc.</a:t>
            </a:r>
          </a:p>
          <a:p>
            <a:r>
              <a:rPr lang="en-US" b="1" dirty="0" smtClean="0">
                <a:solidFill>
                  <a:srgbClr val="0070C0"/>
                </a:solidFill>
              </a:rPr>
              <a:t>Bargaining &amp; Decision Costs:</a:t>
            </a:r>
            <a:r>
              <a:rPr lang="en-US" dirty="0" smtClean="0"/>
              <a:t> the costs required to come to a mutually-acceptable agreement, drawing up the contract, etc.</a:t>
            </a:r>
          </a:p>
          <a:p>
            <a:r>
              <a:rPr lang="en-US" b="1" dirty="0" smtClean="0">
                <a:solidFill>
                  <a:srgbClr val="C00000"/>
                </a:solidFill>
              </a:rPr>
              <a:t>Policing &amp; Enforcement Costs:</a:t>
            </a:r>
            <a:r>
              <a:rPr lang="en-US" dirty="0" smtClean="0"/>
              <a:t> the costs required to make sure that the other party does not veer from the terms of the contract, and taking the necessary or appropriate action if the other party violates those terms.</a:t>
            </a:r>
          </a:p>
          <a:p>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6304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dirty="0" smtClean="0"/>
              <a:t>Breaking Down Transaction Costs</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7239000" cy="5160336"/>
          </a:xfrm>
        </p:spPr>
        <p:txBody>
          <a:bodyPr>
            <a:normAutofit/>
          </a:bodyPr>
          <a:lstStyle/>
          <a:p>
            <a:r>
              <a:rPr lang="en-US" dirty="0" smtClean="0"/>
              <a:t>The transaction costs to buyers and sellers are the payments that banks and brokers receive for their roles. </a:t>
            </a:r>
          </a:p>
          <a:p>
            <a:r>
              <a:rPr lang="en-US" dirty="0" smtClean="0"/>
              <a:t>There are also transaction costs in buying and selling real estate, which include the agent's commission and closing costs, such as title search fees, appraisal fees and government fees.</a:t>
            </a:r>
          </a:p>
          <a:p>
            <a:r>
              <a:rPr lang="en-US" dirty="0" smtClean="0"/>
              <a:t> Another type of transaction cost is the time and labor associated with transporting goods or commodities across long distances.</a:t>
            </a:r>
          </a:p>
          <a:p>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Financial Economics</a:t>
            </a:r>
            <a:br>
              <a:rPr lang="en-US" b="0" dirty="0" smtClean="0"/>
            </a:br>
            <a:endParaRPr lang="en-US" dirty="0"/>
          </a:p>
        </p:txBody>
      </p:sp>
      <p:sp>
        <p:nvSpPr>
          <p:cNvPr id="3" name="Content Placeholder 2"/>
          <p:cNvSpPr>
            <a:spLocks noGrp="1"/>
          </p:cNvSpPr>
          <p:nvPr>
            <p:ph idx="1"/>
          </p:nvPr>
        </p:nvSpPr>
        <p:spPr>
          <a:xfrm>
            <a:off x="457200" y="1609416"/>
            <a:ext cx="7239000" cy="4105584"/>
          </a:xfrm>
        </p:spPr>
        <p:txBody>
          <a:bodyPr>
            <a:normAutofit fontScale="92500" lnSpcReduction="20000"/>
          </a:bodyPr>
          <a:lstStyle/>
          <a:p>
            <a:pPr algn="just"/>
            <a:r>
              <a:rPr lang="en-US" dirty="0" smtClean="0"/>
              <a:t>Financial economics is a branch of economics that analyzes the use and distribution of resources in markets in which decisions are made under uncertainty. </a:t>
            </a:r>
          </a:p>
          <a:p>
            <a:pPr algn="just"/>
            <a:r>
              <a:rPr lang="en-US" dirty="0" smtClean="0"/>
              <a:t>Financial decisions must often take into account future events, whether those be related to individual stocks, portfolios or the market as a whole.</a:t>
            </a:r>
          </a:p>
          <a:p>
            <a:r>
              <a:rPr lang="en-US" dirty="0" smtClean="0"/>
              <a:t>Financial economics often involves the creation of sophisticated models to test the variables affecting a particular decision.</a:t>
            </a:r>
            <a:br>
              <a:rPr lang="en-US" dirty="0" smtClean="0"/>
            </a:br>
            <a:endParaRPr lang="en-US"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0478"/>
            <a:ext cx="5816473" cy="505267"/>
          </a:xfrm>
          <a:prstGeom prst="rect">
            <a:avLst/>
          </a:prstGeom>
        </p:spPr>
        <p:txBody>
          <a:bodyPr vert="horz" wrap="square" lIns="0" tIns="12700" rIns="0" bIns="0" rtlCol="0">
            <a:spAutoFit/>
          </a:bodyPr>
          <a:lstStyle/>
          <a:p>
            <a:pPr marL="12700">
              <a:lnSpc>
                <a:spcPct val="100000"/>
              </a:lnSpc>
              <a:spcBef>
                <a:spcPts val="100"/>
              </a:spcBef>
            </a:pPr>
            <a:r>
              <a:rPr sz="3200" spc="-5" dirty="0"/>
              <a:t>Fisher </a:t>
            </a:r>
            <a:r>
              <a:rPr sz="3200" spc="-15" dirty="0"/>
              <a:t>separation</a:t>
            </a:r>
            <a:r>
              <a:rPr sz="3200" spc="-70" dirty="0"/>
              <a:t> </a:t>
            </a:r>
            <a:r>
              <a:rPr sz="3200" spc="-10" dirty="0"/>
              <a:t>theorem</a:t>
            </a:r>
            <a:endParaRPr sz="3200"/>
          </a:p>
        </p:txBody>
      </p:sp>
      <p:sp>
        <p:nvSpPr>
          <p:cNvPr id="3" name="object 3"/>
          <p:cNvSpPr txBox="1"/>
          <p:nvPr/>
        </p:nvSpPr>
        <p:spPr>
          <a:xfrm>
            <a:off x="535941" y="1544776"/>
            <a:ext cx="7465060" cy="4179990"/>
          </a:xfrm>
          <a:prstGeom prst="rect">
            <a:avLst/>
          </a:prstGeom>
        </p:spPr>
        <p:txBody>
          <a:bodyPr vert="horz" wrap="square" lIns="0" tIns="88265" rIns="0" bIns="0" rtlCol="0">
            <a:spAutoFit/>
          </a:bodyPr>
          <a:lstStyle/>
          <a:p>
            <a:pPr marL="12700" marR="5080" algn="just">
              <a:lnSpc>
                <a:spcPct val="80000"/>
              </a:lnSpc>
              <a:spcBef>
                <a:spcPts val="695"/>
              </a:spcBef>
            </a:pPr>
            <a:r>
              <a:rPr sz="2500" spc="-5" dirty="0">
                <a:latin typeface="Calibri"/>
                <a:cs typeface="Calibri"/>
              </a:rPr>
              <a:t>This theorem </a:t>
            </a:r>
            <a:r>
              <a:rPr sz="2500" spc="-15" dirty="0">
                <a:latin typeface="Calibri"/>
                <a:cs typeface="Calibri"/>
              </a:rPr>
              <a:t>demonstrates </a:t>
            </a:r>
            <a:r>
              <a:rPr sz="2500" spc="-10" dirty="0">
                <a:latin typeface="Calibri"/>
                <a:cs typeface="Calibri"/>
              </a:rPr>
              <a:t>that by </a:t>
            </a:r>
            <a:r>
              <a:rPr sz="2500" spc="-5" dirty="0">
                <a:latin typeface="Calibri"/>
                <a:cs typeface="Calibri"/>
              </a:rPr>
              <a:t>assuming </a:t>
            </a:r>
            <a:r>
              <a:rPr sz="2500" spc="-10" dirty="0">
                <a:latin typeface="Calibri"/>
                <a:cs typeface="Calibri"/>
              </a:rPr>
              <a:t>utility  maximizing </a:t>
            </a:r>
            <a:r>
              <a:rPr sz="2500" spc="-5" dirty="0">
                <a:latin typeface="Calibri"/>
                <a:cs typeface="Calibri"/>
              </a:rPr>
              <a:t>and </a:t>
            </a:r>
            <a:r>
              <a:rPr sz="2500" spc="-10" dirty="0">
                <a:latin typeface="Calibri"/>
                <a:cs typeface="Calibri"/>
              </a:rPr>
              <a:t>perfectly </a:t>
            </a:r>
            <a:r>
              <a:rPr sz="2500" spc="-15" dirty="0">
                <a:latin typeface="Calibri"/>
                <a:cs typeface="Calibri"/>
              </a:rPr>
              <a:t>rational owners, </a:t>
            </a:r>
            <a:r>
              <a:rPr sz="2500" spc="-10" dirty="0">
                <a:latin typeface="Calibri"/>
                <a:cs typeface="Calibri"/>
              </a:rPr>
              <a:t>managers </a:t>
            </a:r>
            <a:r>
              <a:rPr sz="2500" spc="-5" dirty="0">
                <a:latin typeface="Calibri"/>
                <a:cs typeface="Calibri"/>
              </a:rPr>
              <a:t>of the  </a:t>
            </a:r>
            <a:r>
              <a:rPr sz="2500" spc="-10" dirty="0">
                <a:latin typeface="Calibri"/>
                <a:cs typeface="Calibri"/>
              </a:rPr>
              <a:t>firms should </a:t>
            </a:r>
            <a:r>
              <a:rPr sz="2500" spc="-15" dirty="0">
                <a:latin typeface="Calibri"/>
                <a:cs typeface="Calibri"/>
              </a:rPr>
              <a:t>follow </a:t>
            </a:r>
            <a:r>
              <a:rPr sz="2500" spc="-10" dirty="0">
                <a:latin typeface="Calibri"/>
                <a:cs typeface="Calibri"/>
              </a:rPr>
              <a:t>only one </a:t>
            </a:r>
            <a:r>
              <a:rPr sz="2500" spc="-5" dirty="0">
                <a:latin typeface="Calibri"/>
                <a:cs typeface="Calibri"/>
              </a:rPr>
              <a:t>criteria when </a:t>
            </a:r>
            <a:r>
              <a:rPr sz="2500" spc="-15" dirty="0">
                <a:latin typeface="Calibri"/>
                <a:cs typeface="Calibri"/>
              </a:rPr>
              <a:t>pursuing </a:t>
            </a:r>
            <a:r>
              <a:rPr sz="2500" spc="-5" dirty="0">
                <a:latin typeface="Calibri"/>
                <a:cs typeface="Calibri"/>
              </a:rPr>
              <a:t>the </a:t>
            </a:r>
            <a:r>
              <a:rPr sz="2500" spc="-10" dirty="0">
                <a:latin typeface="Calibri"/>
                <a:cs typeface="Calibri"/>
              </a:rPr>
              <a:t>profit-  maximizing </a:t>
            </a:r>
            <a:r>
              <a:rPr sz="2500" spc="-20" dirty="0">
                <a:latin typeface="Calibri"/>
                <a:cs typeface="Calibri"/>
              </a:rPr>
              <a:t>strategy </a:t>
            </a:r>
            <a:r>
              <a:rPr sz="2500" spc="-5" dirty="0">
                <a:latin typeface="Calibri"/>
                <a:cs typeface="Calibri"/>
              </a:rPr>
              <a:t>– </a:t>
            </a:r>
            <a:r>
              <a:rPr sz="2500" spc="-20" dirty="0">
                <a:latin typeface="Calibri"/>
                <a:cs typeface="Calibri"/>
              </a:rPr>
              <a:t>invest </a:t>
            </a:r>
            <a:r>
              <a:rPr sz="2500" spc="-5" dirty="0">
                <a:latin typeface="Calibri"/>
                <a:cs typeface="Calibri"/>
              </a:rPr>
              <a:t>in </a:t>
            </a:r>
            <a:r>
              <a:rPr sz="2500" spc="-10" dirty="0">
                <a:latin typeface="Calibri"/>
                <a:cs typeface="Calibri"/>
              </a:rPr>
              <a:t>NPV-positive</a:t>
            </a:r>
            <a:r>
              <a:rPr sz="2500" spc="85" dirty="0">
                <a:latin typeface="Calibri"/>
                <a:cs typeface="Calibri"/>
              </a:rPr>
              <a:t> </a:t>
            </a:r>
            <a:r>
              <a:rPr sz="2500" spc="-10">
                <a:latin typeface="Calibri"/>
                <a:cs typeface="Calibri"/>
              </a:rPr>
              <a:t>projects</a:t>
            </a:r>
            <a:r>
              <a:rPr sz="2500" spc="-10" smtClean="0">
                <a:latin typeface="Calibri"/>
                <a:cs typeface="Calibri"/>
              </a:rPr>
              <a:t>.</a:t>
            </a:r>
            <a:endParaRPr lang="en-US" sz="2500" spc="-10" dirty="0" smtClean="0">
              <a:latin typeface="Calibri"/>
              <a:cs typeface="Calibri"/>
            </a:endParaRPr>
          </a:p>
          <a:p>
            <a:pPr marL="12700" marR="5080" algn="just">
              <a:lnSpc>
                <a:spcPct val="80000"/>
              </a:lnSpc>
              <a:spcBef>
                <a:spcPts val="695"/>
              </a:spcBef>
            </a:pPr>
            <a:endParaRPr sz="2500">
              <a:latin typeface="Calibri"/>
              <a:cs typeface="Calibri"/>
            </a:endParaRPr>
          </a:p>
          <a:p>
            <a:pPr marL="355600" marR="536575" indent="-342900" algn="just">
              <a:lnSpc>
                <a:spcPct val="80000"/>
              </a:lnSpc>
              <a:spcBef>
                <a:spcPts val="5"/>
              </a:spcBef>
              <a:buFont typeface="Arial"/>
              <a:buChar char="•"/>
              <a:tabLst>
                <a:tab pos="354965" algn="l"/>
                <a:tab pos="355600" algn="l"/>
              </a:tabLst>
            </a:pPr>
            <a:r>
              <a:rPr sz="2500" spc="-5" smtClean="0">
                <a:latin typeface="Calibri"/>
                <a:cs typeface="Calibri"/>
              </a:rPr>
              <a:t>In </a:t>
            </a:r>
            <a:r>
              <a:rPr sz="2500" spc="-15" dirty="0">
                <a:latin typeface="Calibri"/>
                <a:cs typeface="Calibri"/>
              </a:rPr>
              <a:t>perfect </a:t>
            </a:r>
            <a:r>
              <a:rPr sz="2500" spc="-10" dirty="0">
                <a:latin typeface="Calibri"/>
                <a:cs typeface="Calibri"/>
              </a:rPr>
              <a:t>capital </a:t>
            </a:r>
            <a:r>
              <a:rPr sz="2500" spc="-15" dirty="0">
                <a:latin typeface="Calibri"/>
                <a:cs typeface="Calibri"/>
              </a:rPr>
              <a:t>markets </a:t>
            </a:r>
            <a:r>
              <a:rPr sz="2500" spc="-5" dirty="0">
                <a:latin typeface="Calibri"/>
                <a:cs typeface="Calibri"/>
              </a:rPr>
              <a:t>the </a:t>
            </a:r>
            <a:r>
              <a:rPr sz="2500" spc="-10" dirty="0">
                <a:latin typeface="Calibri"/>
                <a:cs typeface="Calibri"/>
              </a:rPr>
              <a:t>production decision </a:t>
            </a:r>
            <a:r>
              <a:rPr sz="2500" spc="-5" dirty="0">
                <a:latin typeface="Calibri"/>
                <a:cs typeface="Calibri"/>
              </a:rPr>
              <a:t>is  </a:t>
            </a:r>
            <a:r>
              <a:rPr sz="2500" spc="-10" dirty="0">
                <a:latin typeface="Calibri"/>
                <a:cs typeface="Calibri"/>
              </a:rPr>
              <a:t>governed </a:t>
            </a:r>
            <a:r>
              <a:rPr sz="2500" spc="-5" dirty="0">
                <a:latin typeface="Calibri"/>
                <a:cs typeface="Calibri"/>
              </a:rPr>
              <a:t>solely </a:t>
            </a:r>
            <a:r>
              <a:rPr sz="2500" spc="-15" dirty="0">
                <a:latin typeface="Calibri"/>
                <a:cs typeface="Calibri"/>
              </a:rPr>
              <a:t>by </a:t>
            </a:r>
            <a:r>
              <a:rPr sz="2500" spc="-5" dirty="0">
                <a:latin typeface="Calibri"/>
                <a:cs typeface="Calibri"/>
              </a:rPr>
              <a:t>the aim </a:t>
            </a:r>
            <a:r>
              <a:rPr sz="2500" spc="-15" dirty="0">
                <a:latin typeface="Calibri"/>
                <a:cs typeface="Calibri"/>
              </a:rPr>
              <a:t>to </a:t>
            </a:r>
            <a:r>
              <a:rPr sz="2500" spc="-20" dirty="0">
                <a:latin typeface="Calibri"/>
                <a:cs typeface="Calibri"/>
              </a:rPr>
              <a:t>maximize </a:t>
            </a:r>
            <a:r>
              <a:rPr sz="2500" spc="-5" dirty="0">
                <a:latin typeface="Calibri"/>
                <a:cs typeface="Calibri"/>
              </a:rPr>
              <a:t>wealth without  </a:t>
            </a:r>
            <a:r>
              <a:rPr sz="2500" spc="-15" dirty="0">
                <a:latin typeface="Calibri"/>
                <a:cs typeface="Calibri"/>
              </a:rPr>
              <a:t>regarding </a:t>
            </a:r>
            <a:r>
              <a:rPr sz="2500" spc="-10" dirty="0">
                <a:latin typeface="Calibri"/>
                <a:cs typeface="Calibri"/>
              </a:rPr>
              <a:t>subjective </a:t>
            </a:r>
            <a:r>
              <a:rPr sz="2500" spc="-20" dirty="0">
                <a:latin typeface="Calibri"/>
                <a:cs typeface="Calibri"/>
              </a:rPr>
              <a:t>preferences </a:t>
            </a:r>
            <a:r>
              <a:rPr sz="2500" spc="-10" dirty="0">
                <a:latin typeface="Calibri"/>
                <a:cs typeface="Calibri"/>
              </a:rPr>
              <a:t>that </a:t>
            </a:r>
            <a:r>
              <a:rPr sz="2500" spc="-15" dirty="0">
                <a:latin typeface="Calibri"/>
                <a:cs typeface="Calibri"/>
              </a:rPr>
              <a:t>govern </a:t>
            </a:r>
            <a:r>
              <a:rPr sz="2500" spc="-5" dirty="0">
                <a:latin typeface="Calibri"/>
                <a:cs typeface="Calibri"/>
              </a:rPr>
              <a:t>the  individuals’ </a:t>
            </a:r>
            <a:r>
              <a:rPr sz="2500" spc="-10" dirty="0">
                <a:latin typeface="Calibri"/>
                <a:cs typeface="Calibri"/>
              </a:rPr>
              <a:t>consumption</a:t>
            </a:r>
            <a:r>
              <a:rPr sz="2500" spc="35" dirty="0">
                <a:latin typeface="Calibri"/>
                <a:cs typeface="Calibri"/>
              </a:rPr>
              <a:t> </a:t>
            </a:r>
            <a:r>
              <a:rPr sz="2500" spc="-10" dirty="0">
                <a:latin typeface="Calibri"/>
                <a:cs typeface="Calibri"/>
              </a:rPr>
              <a:t>decisions</a:t>
            </a:r>
            <a:endParaRPr sz="2500">
              <a:latin typeface="Calibri"/>
              <a:cs typeface="Calibri"/>
            </a:endParaRPr>
          </a:p>
          <a:p>
            <a:pPr marL="355600" marR="866140" indent="-342900" algn="just">
              <a:lnSpc>
                <a:spcPts val="2400"/>
              </a:lnSpc>
              <a:buFont typeface="Arial"/>
              <a:buChar char="•"/>
              <a:tabLst>
                <a:tab pos="354965" algn="l"/>
                <a:tab pos="355600" algn="l"/>
              </a:tabLst>
            </a:pPr>
            <a:endParaRPr lang="en-US" sz="2500" spc="-10" dirty="0" smtClean="0">
              <a:latin typeface="Calibri"/>
              <a:cs typeface="Calibri"/>
            </a:endParaRPr>
          </a:p>
          <a:p>
            <a:pPr marL="355600" marR="866140" indent="-342900" algn="just">
              <a:lnSpc>
                <a:spcPts val="2400"/>
              </a:lnSpc>
              <a:buFont typeface="Arial"/>
              <a:buChar char="•"/>
              <a:tabLst>
                <a:tab pos="354965" algn="l"/>
                <a:tab pos="355600" algn="l"/>
              </a:tabLst>
            </a:pPr>
            <a:r>
              <a:rPr sz="2500" spc="-10" smtClean="0">
                <a:latin typeface="Calibri"/>
                <a:cs typeface="Calibri"/>
              </a:rPr>
              <a:t>The </a:t>
            </a:r>
            <a:r>
              <a:rPr sz="2500" spc="-5" dirty="0">
                <a:latin typeface="Calibri"/>
                <a:cs typeface="Calibri"/>
              </a:rPr>
              <a:t>optimal </a:t>
            </a:r>
            <a:r>
              <a:rPr sz="2500" spc="-10" dirty="0">
                <a:latin typeface="Calibri"/>
                <a:cs typeface="Calibri"/>
              </a:rPr>
              <a:t>production </a:t>
            </a:r>
            <a:r>
              <a:rPr sz="2500" spc="-15" dirty="0">
                <a:latin typeface="Calibri"/>
                <a:cs typeface="Calibri"/>
              </a:rPr>
              <a:t>(investment) </a:t>
            </a:r>
            <a:r>
              <a:rPr sz="2500" spc="-5" dirty="0">
                <a:latin typeface="Calibri"/>
                <a:cs typeface="Calibri"/>
              </a:rPr>
              <a:t>decision </a:t>
            </a:r>
            <a:r>
              <a:rPr sz="2500" spc="-15" dirty="0">
                <a:latin typeface="Calibri"/>
                <a:cs typeface="Calibri"/>
              </a:rPr>
              <a:t>can </a:t>
            </a:r>
            <a:r>
              <a:rPr sz="2500" spc="-10" dirty="0">
                <a:latin typeface="Calibri"/>
                <a:cs typeface="Calibri"/>
              </a:rPr>
              <a:t>be  </a:t>
            </a:r>
            <a:r>
              <a:rPr sz="2500" spc="-15" dirty="0">
                <a:latin typeface="Calibri"/>
                <a:cs typeface="Calibri"/>
              </a:rPr>
              <a:t>separated from </a:t>
            </a:r>
            <a:r>
              <a:rPr sz="2500" spc="-5" dirty="0">
                <a:latin typeface="Calibri"/>
                <a:cs typeface="Calibri"/>
              </a:rPr>
              <a:t>the </a:t>
            </a:r>
            <a:r>
              <a:rPr sz="2500" spc="-5">
                <a:latin typeface="Calibri"/>
                <a:cs typeface="Calibri"/>
              </a:rPr>
              <a:t>individual</a:t>
            </a:r>
            <a:r>
              <a:rPr sz="2500" spc="40">
                <a:latin typeface="Calibri"/>
                <a:cs typeface="Calibri"/>
              </a:rPr>
              <a:t> </a:t>
            </a:r>
            <a:r>
              <a:rPr sz="2500" spc="-5" smtClean="0">
                <a:latin typeface="Calibri"/>
                <a:cs typeface="Calibri"/>
              </a:rPr>
              <a:t>utility</a:t>
            </a:r>
            <a:r>
              <a:rPr lang="en-US" sz="2500" spc="-5" dirty="0" smtClean="0">
                <a:latin typeface="Calibri"/>
                <a:cs typeface="Calibri"/>
              </a:rPr>
              <a:t>.</a:t>
            </a:r>
            <a:endParaRPr sz="25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461899"/>
            <a:ext cx="4291203" cy="696595"/>
          </a:xfrm>
          <a:prstGeom prst="rect">
            <a:avLst/>
          </a:prstGeom>
        </p:spPr>
        <p:txBody>
          <a:bodyPr vert="horz" wrap="square" lIns="0" tIns="13335" rIns="0" bIns="0" rtlCol="0">
            <a:spAutoFit/>
          </a:bodyPr>
          <a:lstStyle/>
          <a:p>
            <a:pPr marL="12700">
              <a:lnSpc>
                <a:spcPct val="100000"/>
              </a:lnSpc>
              <a:spcBef>
                <a:spcPts val="105"/>
              </a:spcBef>
            </a:pPr>
            <a:r>
              <a:rPr sz="4400" spc="-5" dirty="0"/>
              <a:t>Assumptions</a:t>
            </a:r>
            <a:endParaRPr sz="4400"/>
          </a:p>
        </p:txBody>
      </p:sp>
      <p:sp>
        <p:nvSpPr>
          <p:cNvPr id="3" name="object 3"/>
          <p:cNvSpPr txBox="1"/>
          <p:nvPr/>
        </p:nvSpPr>
        <p:spPr>
          <a:xfrm>
            <a:off x="535940" y="1219201"/>
            <a:ext cx="7465060" cy="4781437"/>
          </a:xfrm>
          <a:prstGeom prst="rect">
            <a:avLst/>
          </a:prstGeom>
        </p:spPr>
        <p:txBody>
          <a:bodyPr vert="horz" wrap="square" lIns="0" tIns="13335" rIns="0" bIns="0" rtlCol="0">
            <a:spAutoFit/>
          </a:bodyPr>
          <a:lstStyle/>
          <a:p>
            <a:pPr>
              <a:lnSpc>
                <a:spcPct val="100000"/>
              </a:lnSpc>
              <a:spcBef>
                <a:spcPts val="25"/>
              </a:spcBef>
            </a:pPr>
            <a:endParaRPr sz="1650">
              <a:latin typeface="Calibri"/>
              <a:cs typeface="Calibri"/>
            </a:endParaRPr>
          </a:p>
          <a:p>
            <a:pPr marL="12700">
              <a:lnSpc>
                <a:spcPts val="2020"/>
              </a:lnSpc>
            </a:pPr>
            <a:r>
              <a:rPr sz="1700" dirty="0">
                <a:latin typeface="Calibri"/>
                <a:cs typeface="Calibri"/>
              </a:rPr>
              <a:t>1</a:t>
            </a:r>
            <a:r>
              <a:rPr sz="2000" dirty="0">
                <a:latin typeface="Calibri"/>
                <a:cs typeface="Calibri"/>
              </a:rPr>
              <a:t>) </a:t>
            </a:r>
            <a:r>
              <a:rPr sz="2000" spc="-5" dirty="0">
                <a:latin typeface="Calibri"/>
                <a:cs typeface="Calibri"/>
              </a:rPr>
              <a:t>Capital </a:t>
            </a:r>
            <a:r>
              <a:rPr sz="2000" spc="-10" dirty="0">
                <a:latin typeface="Calibri"/>
                <a:cs typeface="Calibri"/>
              </a:rPr>
              <a:t>markets </a:t>
            </a:r>
            <a:r>
              <a:rPr sz="2000" spc="-5" dirty="0">
                <a:latin typeface="Calibri"/>
                <a:cs typeface="Calibri"/>
              </a:rPr>
              <a:t>are</a:t>
            </a:r>
            <a:r>
              <a:rPr sz="2000" spc="-45" dirty="0">
                <a:latin typeface="Calibri"/>
                <a:cs typeface="Calibri"/>
              </a:rPr>
              <a:t> </a:t>
            </a:r>
            <a:r>
              <a:rPr sz="2000" spc="-10" dirty="0">
                <a:latin typeface="Calibri"/>
                <a:cs typeface="Calibri"/>
              </a:rPr>
              <a:t>perfect</a:t>
            </a:r>
            <a:endParaRPr sz="2000">
              <a:latin typeface="Calibri"/>
              <a:cs typeface="Calibri"/>
            </a:endParaRPr>
          </a:p>
          <a:p>
            <a:pPr marL="355600" indent="-342900">
              <a:lnSpc>
                <a:spcPts val="2020"/>
              </a:lnSpc>
              <a:buFont typeface="Arial"/>
              <a:buChar char="•"/>
              <a:tabLst>
                <a:tab pos="354965" algn="l"/>
                <a:tab pos="355600" algn="l"/>
              </a:tabLst>
            </a:pPr>
            <a:r>
              <a:rPr sz="2000" spc="-5" dirty="0">
                <a:latin typeface="Calibri"/>
                <a:cs typeface="Calibri"/>
              </a:rPr>
              <a:t>Agents are perfectly rational and they pursue </a:t>
            </a:r>
            <a:r>
              <a:rPr sz="2000" dirty="0">
                <a:latin typeface="Calibri"/>
                <a:cs typeface="Calibri"/>
              </a:rPr>
              <a:t>utility</a:t>
            </a:r>
            <a:r>
              <a:rPr sz="2000" spc="-125" dirty="0">
                <a:latin typeface="Calibri"/>
                <a:cs typeface="Calibri"/>
              </a:rPr>
              <a:t> </a:t>
            </a:r>
            <a:r>
              <a:rPr sz="2000" spc="-5" dirty="0">
                <a:latin typeface="Calibri"/>
                <a:cs typeface="Calibri"/>
              </a:rPr>
              <a:t>maximization.</a:t>
            </a:r>
            <a:endParaRPr sz="2000">
              <a:latin typeface="Calibri"/>
              <a:cs typeface="Calibri"/>
            </a:endParaRPr>
          </a:p>
          <a:p>
            <a:pPr marL="355600" marR="313690" indent="-342900">
              <a:lnSpc>
                <a:spcPct val="100000"/>
              </a:lnSpc>
              <a:buFont typeface="Arial"/>
              <a:buChar char="•"/>
              <a:tabLst>
                <a:tab pos="354965" algn="l"/>
                <a:tab pos="355600" algn="l"/>
              </a:tabLst>
            </a:pPr>
            <a:r>
              <a:rPr sz="2000" spc="-5" dirty="0">
                <a:latin typeface="Calibri"/>
                <a:cs typeface="Calibri"/>
              </a:rPr>
              <a:t>There are </a:t>
            </a:r>
            <a:r>
              <a:rPr sz="2000" dirty="0">
                <a:latin typeface="Calibri"/>
                <a:cs typeface="Calibri"/>
              </a:rPr>
              <a:t>no </a:t>
            </a:r>
            <a:r>
              <a:rPr sz="2000" spc="-5" dirty="0">
                <a:latin typeface="Calibri"/>
                <a:cs typeface="Calibri"/>
              </a:rPr>
              <a:t>direct transaction </a:t>
            </a:r>
            <a:r>
              <a:rPr sz="2000" spc="-10" dirty="0">
                <a:latin typeface="Calibri"/>
                <a:cs typeface="Calibri"/>
              </a:rPr>
              <a:t>costs, </a:t>
            </a:r>
            <a:r>
              <a:rPr sz="2000" spc="-5" dirty="0">
                <a:latin typeface="Calibri"/>
                <a:cs typeface="Calibri"/>
              </a:rPr>
              <a:t>regulation or </a:t>
            </a:r>
            <a:r>
              <a:rPr sz="2000" spc="-15" dirty="0">
                <a:latin typeface="Calibri"/>
                <a:cs typeface="Calibri"/>
              </a:rPr>
              <a:t>taxes, </a:t>
            </a:r>
            <a:r>
              <a:rPr sz="2000" dirty="0">
                <a:latin typeface="Calibri"/>
                <a:cs typeface="Calibri"/>
              </a:rPr>
              <a:t>and all assets </a:t>
            </a:r>
            <a:r>
              <a:rPr sz="2000" spc="-5" dirty="0">
                <a:latin typeface="Calibri"/>
                <a:cs typeface="Calibri"/>
              </a:rPr>
              <a:t>are perfectly  divisible.</a:t>
            </a:r>
            <a:endParaRPr sz="2000">
              <a:latin typeface="Calibri"/>
              <a:cs typeface="Calibri"/>
            </a:endParaRPr>
          </a:p>
          <a:p>
            <a:pPr marL="355600" indent="-342900">
              <a:lnSpc>
                <a:spcPct val="100000"/>
              </a:lnSpc>
              <a:spcBef>
                <a:spcPts val="5"/>
              </a:spcBef>
              <a:buFont typeface="Arial"/>
              <a:buChar char="•"/>
              <a:tabLst>
                <a:tab pos="354965" algn="l"/>
                <a:tab pos="355600" algn="l"/>
              </a:tabLst>
            </a:pPr>
            <a:r>
              <a:rPr sz="2000" spc="-15" dirty="0">
                <a:latin typeface="Calibri"/>
                <a:cs typeface="Calibri"/>
              </a:rPr>
              <a:t>Perfect </a:t>
            </a:r>
            <a:r>
              <a:rPr sz="2000" spc="-5" dirty="0">
                <a:latin typeface="Calibri"/>
                <a:cs typeface="Calibri"/>
              </a:rPr>
              <a:t>competition </a:t>
            </a:r>
            <a:r>
              <a:rPr sz="2000" dirty="0">
                <a:latin typeface="Calibri"/>
                <a:cs typeface="Calibri"/>
              </a:rPr>
              <a:t>in </a:t>
            </a:r>
            <a:r>
              <a:rPr sz="2000" spc="-5" dirty="0">
                <a:latin typeface="Calibri"/>
                <a:cs typeface="Calibri"/>
              </a:rPr>
              <a:t>product </a:t>
            </a:r>
            <a:r>
              <a:rPr sz="2000" dirty="0">
                <a:latin typeface="Calibri"/>
                <a:cs typeface="Calibri"/>
              </a:rPr>
              <a:t>and securities</a:t>
            </a:r>
            <a:r>
              <a:rPr sz="2000" spc="-75" dirty="0">
                <a:latin typeface="Calibri"/>
                <a:cs typeface="Calibri"/>
              </a:rPr>
              <a:t> </a:t>
            </a:r>
            <a:r>
              <a:rPr sz="2000" spc="-10" dirty="0">
                <a:latin typeface="Calibri"/>
                <a:cs typeface="Calibri"/>
              </a:rPr>
              <a:t>markets.</a:t>
            </a:r>
            <a:endParaRPr sz="2000">
              <a:latin typeface="Calibri"/>
              <a:cs typeface="Calibri"/>
            </a:endParaRPr>
          </a:p>
          <a:p>
            <a:pPr marL="355600" marR="525145" indent="-342900">
              <a:lnSpc>
                <a:spcPct val="100000"/>
              </a:lnSpc>
              <a:buFont typeface="Arial"/>
              <a:buChar char="•"/>
              <a:tabLst>
                <a:tab pos="354965" algn="l"/>
                <a:tab pos="355600" algn="l"/>
              </a:tabLst>
            </a:pPr>
            <a:r>
              <a:rPr sz="2000" dirty="0">
                <a:latin typeface="Calibri"/>
                <a:cs typeface="Calibri"/>
              </a:rPr>
              <a:t>All </a:t>
            </a:r>
            <a:r>
              <a:rPr sz="2000" spc="-5" dirty="0">
                <a:latin typeface="Calibri"/>
                <a:cs typeface="Calibri"/>
              </a:rPr>
              <a:t>agents receive information simultaneously </a:t>
            </a:r>
            <a:r>
              <a:rPr sz="2000" dirty="0">
                <a:latin typeface="Calibri"/>
                <a:cs typeface="Calibri"/>
              </a:rPr>
              <a:t>and it is </a:t>
            </a:r>
            <a:r>
              <a:rPr sz="2000" spc="-5" dirty="0">
                <a:latin typeface="Calibri"/>
                <a:cs typeface="Calibri"/>
              </a:rPr>
              <a:t>costless. The information</a:t>
            </a:r>
            <a:r>
              <a:rPr sz="2000" spc="-175" dirty="0">
                <a:latin typeface="Calibri"/>
                <a:cs typeface="Calibri"/>
              </a:rPr>
              <a:t> </a:t>
            </a:r>
            <a:r>
              <a:rPr sz="2000" dirty="0">
                <a:latin typeface="Calibri"/>
                <a:cs typeface="Calibri"/>
              </a:rPr>
              <a:t>is  either </a:t>
            </a:r>
            <a:r>
              <a:rPr sz="2000" spc="-5" dirty="0">
                <a:latin typeface="Calibri"/>
                <a:cs typeface="Calibri"/>
              </a:rPr>
              <a:t>certain or</a:t>
            </a:r>
            <a:r>
              <a:rPr sz="2000" spc="-60" dirty="0">
                <a:latin typeface="Calibri"/>
                <a:cs typeface="Calibri"/>
              </a:rPr>
              <a:t> </a:t>
            </a:r>
            <a:r>
              <a:rPr sz="2000" spc="-15" dirty="0">
                <a:latin typeface="Calibri"/>
                <a:cs typeface="Calibri"/>
              </a:rPr>
              <a:t>risky.</a:t>
            </a:r>
            <a:endParaRPr sz="2000">
              <a:latin typeface="Calibri"/>
              <a:cs typeface="Calibri"/>
            </a:endParaRPr>
          </a:p>
          <a:p>
            <a:pPr>
              <a:lnSpc>
                <a:spcPct val="100000"/>
              </a:lnSpc>
              <a:spcBef>
                <a:spcPts val="25"/>
              </a:spcBef>
            </a:pPr>
            <a:endParaRPr sz="2000">
              <a:latin typeface="Calibri"/>
              <a:cs typeface="Calibri"/>
            </a:endParaRPr>
          </a:p>
          <a:p>
            <a:pPr marL="236220" indent="-224154">
              <a:lnSpc>
                <a:spcPct val="100000"/>
              </a:lnSpc>
              <a:buAutoNum type="arabicParenR" startAt="2"/>
              <a:tabLst>
                <a:tab pos="236854" algn="l"/>
              </a:tabLst>
            </a:pPr>
            <a:r>
              <a:rPr sz="2000" dirty="0">
                <a:latin typeface="Calibri"/>
                <a:cs typeface="Calibri"/>
              </a:rPr>
              <a:t>An </a:t>
            </a:r>
            <a:r>
              <a:rPr sz="2000" spc="-5" dirty="0">
                <a:latin typeface="Calibri"/>
                <a:cs typeface="Calibri"/>
              </a:rPr>
              <a:t>arbitrary </a:t>
            </a:r>
            <a:r>
              <a:rPr sz="2000" dirty="0">
                <a:latin typeface="Calibri"/>
                <a:cs typeface="Calibri"/>
              </a:rPr>
              <a:t>number </a:t>
            </a:r>
            <a:r>
              <a:rPr sz="2000" spc="-5" dirty="0">
                <a:latin typeface="Calibri"/>
                <a:cs typeface="Calibri"/>
              </a:rPr>
              <a:t>of agents are endowed </a:t>
            </a:r>
            <a:r>
              <a:rPr sz="2000" dirty="0">
                <a:latin typeface="Calibri"/>
                <a:cs typeface="Calibri"/>
              </a:rPr>
              <a:t>with </a:t>
            </a:r>
            <a:r>
              <a:rPr sz="2000" spc="-5" dirty="0">
                <a:latin typeface="Calibri"/>
                <a:cs typeface="Calibri"/>
              </a:rPr>
              <a:t>some </a:t>
            </a:r>
            <a:r>
              <a:rPr sz="2000" dirty="0">
                <a:latin typeface="Calibri"/>
                <a:cs typeface="Calibri"/>
              </a:rPr>
              <a:t>initial </a:t>
            </a:r>
            <a:r>
              <a:rPr sz="2000" spc="-5" dirty="0">
                <a:latin typeface="Calibri"/>
                <a:cs typeface="Calibri"/>
              </a:rPr>
              <a:t>good. This good </a:t>
            </a:r>
            <a:r>
              <a:rPr sz="2000" spc="-15" dirty="0">
                <a:latin typeface="Calibri"/>
                <a:cs typeface="Calibri"/>
              </a:rPr>
              <a:t>may</a:t>
            </a:r>
            <a:r>
              <a:rPr sz="2000" spc="-80" dirty="0">
                <a:latin typeface="Calibri"/>
                <a:cs typeface="Calibri"/>
              </a:rPr>
              <a:t> </a:t>
            </a:r>
            <a:r>
              <a:rPr sz="2000" dirty="0">
                <a:latin typeface="Calibri"/>
                <a:cs typeface="Calibri"/>
              </a:rPr>
              <a:t>either</a:t>
            </a:r>
            <a:endParaRPr sz="2000">
              <a:latin typeface="Calibri"/>
              <a:cs typeface="Calibri"/>
            </a:endParaRPr>
          </a:p>
          <a:p>
            <a:pPr marL="12700">
              <a:lnSpc>
                <a:spcPct val="100000"/>
              </a:lnSpc>
            </a:pPr>
            <a:r>
              <a:rPr sz="2000" dirty="0">
                <a:latin typeface="Calibri"/>
                <a:cs typeface="Calibri"/>
              </a:rPr>
              <a:t>be </a:t>
            </a:r>
            <a:r>
              <a:rPr sz="2000" spc="-5" dirty="0">
                <a:latin typeface="Calibri"/>
                <a:cs typeface="Calibri"/>
              </a:rPr>
              <a:t>consumed </a:t>
            </a:r>
            <a:r>
              <a:rPr sz="2000" spc="-10" dirty="0">
                <a:latin typeface="Calibri"/>
                <a:cs typeface="Calibri"/>
              </a:rPr>
              <a:t>today </a:t>
            </a:r>
            <a:r>
              <a:rPr sz="2000" dirty="0">
                <a:latin typeface="Calibri"/>
                <a:cs typeface="Calibri"/>
              </a:rPr>
              <a:t>or be </a:t>
            </a:r>
            <a:r>
              <a:rPr sz="2000" spc="-10" dirty="0">
                <a:latin typeface="Calibri"/>
                <a:cs typeface="Calibri"/>
              </a:rPr>
              <a:t>invested today </a:t>
            </a:r>
            <a:r>
              <a:rPr sz="2000" dirty="0">
                <a:latin typeface="Calibri"/>
                <a:cs typeface="Calibri"/>
              </a:rPr>
              <a:t>and </a:t>
            </a:r>
            <a:r>
              <a:rPr sz="2000" spc="-10" dirty="0">
                <a:latin typeface="Calibri"/>
                <a:cs typeface="Calibri"/>
              </a:rPr>
              <a:t>transformed </a:t>
            </a:r>
            <a:r>
              <a:rPr sz="2000" spc="-5" dirty="0">
                <a:latin typeface="Calibri"/>
                <a:cs typeface="Calibri"/>
              </a:rPr>
              <a:t>into consumption</a:t>
            </a:r>
            <a:r>
              <a:rPr sz="2000" spc="-110" dirty="0">
                <a:latin typeface="Calibri"/>
                <a:cs typeface="Calibri"/>
              </a:rPr>
              <a:t> </a:t>
            </a:r>
            <a:r>
              <a:rPr sz="2000" spc="-20" dirty="0">
                <a:latin typeface="Calibri"/>
                <a:cs typeface="Calibri"/>
              </a:rPr>
              <a:t>tomorrow.</a:t>
            </a:r>
            <a:endParaRPr sz="2000">
              <a:latin typeface="Calibri"/>
              <a:cs typeface="Calibri"/>
            </a:endParaRPr>
          </a:p>
          <a:p>
            <a:pPr>
              <a:lnSpc>
                <a:spcPct val="100000"/>
              </a:lnSpc>
              <a:spcBef>
                <a:spcPts val="25"/>
              </a:spcBef>
            </a:pPr>
            <a:endParaRPr sz="2000">
              <a:latin typeface="Calibri"/>
              <a:cs typeface="Calibri"/>
            </a:endParaRPr>
          </a:p>
          <a:p>
            <a:pPr marL="12700" marR="446405">
              <a:lnSpc>
                <a:spcPct val="100000"/>
              </a:lnSpc>
              <a:spcBef>
                <a:spcPts val="5"/>
              </a:spcBef>
              <a:buAutoNum type="arabicParenR" startAt="3"/>
              <a:tabLst>
                <a:tab pos="236854" algn="l"/>
              </a:tabLst>
            </a:pPr>
            <a:r>
              <a:rPr sz="2000" spc="-5" dirty="0">
                <a:latin typeface="Calibri"/>
                <a:cs typeface="Calibri"/>
              </a:rPr>
              <a:t>The agents </a:t>
            </a:r>
            <a:r>
              <a:rPr sz="2000" spc="-15" dirty="0">
                <a:latin typeface="Calibri"/>
                <a:cs typeface="Calibri"/>
              </a:rPr>
              <a:t>have </a:t>
            </a:r>
            <a:r>
              <a:rPr sz="2000" spc="-10" dirty="0">
                <a:latin typeface="Calibri"/>
                <a:cs typeface="Calibri"/>
              </a:rPr>
              <a:t>different </a:t>
            </a:r>
            <a:r>
              <a:rPr sz="2000" dirty="0">
                <a:latin typeface="Calibri"/>
                <a:cs typeface="Calibri"/>
              </a:rPr>
              <a:t>but </a:t>
            </a:r>
            <a:r>
              <a:rPr sz="2000" spc="-5" dirty="0">
                <a:latin typeface="Calibri"/>
                <a:cs typeface="Calibri"/>
              </a:rPr>
              <a:t>monotonous </a:t>
            </a:r>
            <a:r>
              <a:rPr sz="2000" spc="-10" dirty="0">
                <a:latin typeface="Calibri"/>
                <a:cs typeface="Calibri"/>
              </a:rPr>
              <a:t>preferences, </a:t>
            </a:r>
            <a:r>
              <a:rPr sz="2000" dirty="0">
                <a:latin typeface="Calibri"/>
                <a:cs typeface="Calibri"/>
              </a:rPr>
              <a:t>and </a:t>
            </a:r>
            <a:r>
              <a:rPr sz="2000" spc="-5" dirty="0">
                <a:latin typeface="Calibri"/>
                <a:cs typeface="Calibri"/>
              </a:rPr>
              <a:t>they exhibit decreasing  marginal</a:t>
            </a:r>
            <a:r>
              <a:rPr sz="2000" spc="-55" dirty="0">
                <a:latin typeface="Calibri"/>
                <a:cs typeface="Calibri"/>
              </a:rPr>
              <a:t> </a:t>
            </a:r>
            <a:r>
              <a:rPr sz="2000" spc="-15" dirty="0">
                <a:latin typeface="Calibri"/>
                <a:cs typeface="Calibri"/>
              </a:rPr>
              <a:t>utility.</a:t>
            </a:r>
            <a:endParaRPr sz="20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446" y="496950"/>
            <a:ext cx="7740015" cy="443070"/>
          </a:xfrm>
          <a:prstGeom prst="rect">
            <a:avLst/>
          </a:prstGeom>
        </p:spPr>
        <p:txBody>
          <a:bodyPr vert="horz" wrap="square" lIns="0" tIns="12065" rIns="0" bIns="0" rtlCol="0">
            <a:spAutoFit/>
          </a:bodyPr>
          <a:lstStyle/>
          <a:p>
            <a:pPr marL="12700">
              <a:lnSpc>
                <a:spcPct val="100000"/>
              </a:lnSpc>
              <a:spcBef>
                <a:spcPts val="95"/>
              </a:spcBef>
            </a:pPr>
            <a:r>
              <a:rPr sz="2800" spc="-25" dirty="0"/>
              <a:t>Investment </a:t>
            </a:r>
            <a:r>
              <a:rPr sz="2800" spc="-5" dirty="0"/>
              <a:t>and </a:t>
            </a:r>
            <a:r>
              <a:rPr sz="2800" spc="-10" dirty="0"/>
              <a:t>Consumption </a:t>
            </a:r>
            <a:r>
              <a:rPr sz="2800" spc="-5" dirty="0"/>
              <a:t>-</a:t>
            </a:r>
            <a:r>
              <a:rPr sz="2800" spc="45" dirty="0"/>
              <a:t> </a:t>
            </a:r>
            <a:r>
              <a:rPr sz="2800" spc="-5" dirty="0"/>
              <a:t>Utility</a:t>
            </a:r>
          </a:p>
        </p:txBody>
      </p:sp>
      <p:sp>
        <p:nvSpPr>
          <p:cNvPr id="3" name="object 3"/>
          <p:cNvSpPr/>
          <p:nvPr/>
        </p:nvSpPr>
        <p:spPr>
          <a:xfrm>
            <a:off x="1764029" y="5620511"/>
            <a:ext cx="5762625" cy="86995"/>
          </a:xfrm>
          <a:custGeom>
            <a:avLst/>
            <a:gdLst/>
            <a:ahLst/>
            <a:cxnLst/>
            <a:rect l="l" t="t" r="r" b="b"/>
            <a:pathLst>
              <a:path w="5762625" h="86995">
                <a:moveTo>
                  <a:pt x="5675376" y="0"/>
                </a:moveTo>
                <a:lnTo>
                  <a:pt x="5675376" y="86868"/>
                </a:lnTo>
                <a:lnTo>
                  <a:pt x="5733288" y="57912"/>
                </a:lnTo>
                <a:lnTo>
                  <a:pt x="5689854" y="57912"/>
                </a:lnTo>
                <a:lnTo>
                  <a:pt x="5689854" y="28956"/>
                </a:lnTo>
                <a:lnTo>
                  <a:pt x="5733288" y="28956"/>
                </a:lnTo>
                <a:lnTo>
                  <a:pt x="5675376" y="0"/>
                </a:lnTo>
                <a:close/>
              </a:path>
              <a:path w="5762625" h="86995">
                <a:moveTo>
                  <a:pt x="5675376" y="28956"/>
                </a:moveTo>
                <a:lnTo>
                  <a:pt x="0" y="28956"/>
                </a:lnTo>
                <a:lnTo>
                  <a:pt x="0" y="57912"/>
                </a:lnTo>
                <a:lnTo>
                  <a:pt x="5675376" y="57912"/>
                </a:lnTo>
                <a:lnTo>
                  <a:pt x="5675376" y="28956"/>
                </a:lnTo>
                <a:close/>
              </a:path>
              <a:path w="5762625" h="86995">
                <a:moveTo>
                  <a:pt x="5733288" y="28956"/>
                </a:moveTo>
                <a:lnTo>
                  <a:pt x="5689854" y="28956"/>
                </a:lnTo>
                <a:lnTo>
                  <a:pt x="5689854" y="57912"/>
                </a:lnTo>
                <a:lnTo>
                  <a:pt x="5733288" y="57912"/>
                </a:lnTo>
                <a:lnTo>
                  <a:pt x="5762244" y="43434"/>
                </a:lnTo>
                <a:lnTo>
                  <a:pt x="5733288" y="28956"/>
                </a:lnTo>
                <a:close/>
              </a:path>
            </a:pathLst>
          </a:custGeom>
          <a:solidFill>
            <a:srgbClr val="000000"/>
          </a:solidFill>
        </p:spPr>
        <p:txBody>
          <a:bodyPr wrap="square" lIns="0" tIns="0" rIns="0" bIns="0" rtlCol="0"/>
          <a:lstStyle/>
          <a:p>
            <a:endParaRPr/>
          </a:p>
        </p:txBody>
      </p:sp>
      <p:sp>
        <p:nvSpPr>
          <p:cNvPr id="4" name="object 4"/>
          <p:cNvSpPr/>
          <p:nvPr/>
        </p:nvSpPr>
        <p:spPr>
          <a:xfrm>
            <a:off x="1720595" y="2205989"/>
            <a:ext cx="86995" cy="3458210"/>
          </a:xfrm>
          <a:custGeom>
            <a:avLst/>
            <a:gdLst/>
            <a:ahLst/>
            <a:cxnLst/>
            <a:rect l="l" t="t" r="r" b="b"/>
            <a:pathLst>
              <a:path w="86994" h="3458210">
                <a:moveTo>
                  <a:pt x="57912" y="72389"/>
                </a:moveTo>
                <a:lnTo>
                  <a:pt x="28956" y="72389"/>
                </a:lnTo>
                <a:lnTo>
                  <a:pt x="28956" y="3457956"/>
                </a:lnTo>
                <a:lnTo>
                  <a:pt x="57912" y="3457956"/>
                </a:lnTo>
                <a:lnTo>
                  <a:pt x="57912" y="72389"/>
                </a:lnTo>
                <a:close/>
              </a:path>
              <a:path w="86994" h="3458210">
                <a:moveTo>
                  <a:pt x="43434" y="0"/>
                </a:moveTo>
                <a:lnTo>
                  <a:pt x="0" y="86868"/>
                </a:lnTo>
                <a:lnTo>
                  <a:pt x="28956" y="86868"/>
                </a:lnTo>
                <a:lnTo>
                  <a:pt x="28956" y="72389"/>
                </a:lnTo>
                <a:lnTo>
                  <a:pt x="79628" y="72389"/>
                </a:lnTo>
                <a:lnTo>
                  <a:pt x="43434" y="0"/>
                </a:lnTo>
                <a:close/>
              </a:path>
              <a:path w="86994" h="3458210">
                <a:moveTo>
                  <a:pt x="79628" y="72389"/>
                </a:moveTo>
                <a:lnTo>
                  <a:pt x="57912" y="72389"/>
                </a:lnTo>
                <a:lnTo>
                  <a:pt x="57912" y="86868"/>
                </a:lnTo>
                <a:lnTo>
                  <a:pt x="86868" y="86868"/>
                </a:lnTo>
                <a:lnTo>
                  <a:pt x="79628" y="72389"/>
                </a:lnTo>
                <a:close/>
              </a:path>
            </a:pathLst>
          </a:custGeom>
          <a:solidFill>
            <a:srgbClr val="000000"/>
          </a:solidFill>
        </p:spPr>
        <p:txBody>
          <a:bodyPr wrap="square" lIns="0" tIns="0" rIns="0" bIns="0" rtlCol="0"/>
          <a:lstStyle/>
          <a:p>
            <a:endParaRPr/>
          </a:p>
        </p:txBody>
      </p:sp>
      <p:sp>
        <p:nvSpPr>
          <p:cNvPr id="5" name="object 5"/>
          <p:cNvSpPr/>
          <p:nvPr/>
        </p:nvSpPr>
        <p:spPr>
          <a:xfrm>
            <a:off x="1764029" y="2638805"/>
            <a:ext cx="5546090" cy="3025140"/>
          </a:xfrm>
          <a:custGeom>
            <a:avLst/>
            <a:gdLst/>
            <a:ahLst/>
            <a:cxnLst/>
            <a:rect l="l" t="t" r="r" b="b"/>
            <a:pathLst>
              <a:path w="5546090" h="3025140">
                <a:moveTo>
                  <a:pt x="0" y="3025140"/>
                </a:moveTo>
                <a:lnTo>
                  <a:pt x="22665" y="2982266"/>
                </a:lnTo>
                <a:lnTo>
                  <a:pt x="45346" y="2939402"/>
                </a:lnTo>
                <a:lnTo>
                  <a:pt x="68057" y="2896558"/>
                </a:lnTo>
                <a:lnTo>
                  <a:pt x="90812" y="2853744"/>
                </a:lnTo>
                <a:lnTo>
                  <a:pt x="113628" y="2810970"/>
                </a:lnTo>
                <a:lnTo>
                  <a:pt x="136519" y="2768246"/>
                </a:lnTo>
                <a:lnTo>
                  <a:pt x="159499" y="2725582"/>
                </a:lnTo>
                <a:lnTo>
                  <a:pt x="182585" y="2682989"/>
                </a:lnTo>
                <a:lnTo>
                  <a:pt x="205790" y="2640475"/>
                </a:lnTo>
                <a:lnTo>
                  <a:pt x="229129" y="2598051"/>
                </a:lnTo>
                <a:lnTo>
                  <a:pt x="252618" y="2555728"/>
                </a:lnTo>
                <a:lnTo>
                  <a:pt x="276272" y="2513515"/>
                </a:lnTo>
                <a:lnTo>
                  <a:pt x="300105" y="2471421"/>
                </a:lnTo>
                <a:lnTo>
                  <a:pt x="324133" y="2429458"/>
                </a:lnTo>
                <a:lnTo>
                  <a:pt x="348370" y="2387635"/>
                </a:lnTo>
                <a:lnTo>
                  <a:pt x="372831" y="2345963"/>
                </a:lnTo>
                <a:lnTo>
                  <a:pt x="397531" y="2304450"/>
                </a:lnTo>
                <a:lnTo>
                  <a:pt x="422485" y="2263107"/>
                </a:lnTo>
                <a:lnTo>
                  <a:pt x="447709" y="2221945"/>
                </a:lnTo>
                <a:lnTo>
                  <a:pt x="473216" y="2180973"/>
                </a:lnTo>
                <a:lnTo>
                  <a:pt x="499022" y="2140201"/>
                </a:lnTo>
                <a:lnTo>
                  <a:pt x="525142" y="2099639"/>
                </a:lnTo>
                <a:lnTo>
                  <a:pt x="551591" y="2059298"/>
                </a:lnTo>
                <a:lnTo>
                  <a:pt x="578384" y="2019186"/>
                </a:lnTo>
                <a:lnTo>
                  <a:pt x="605535" y="1979315"/>
                </a:lnTo>
                <a:lnTo>
                  <a:pt x="633060" y="1939695"/>
                </a:lnTo>
                <a:lnTo>
                  <a:pt x="660974" y="1900334"/>
                </a:lnTo>
                <a:lnTo>
                  <a:pt x="689290" y="1861244"/>
                </a:lnTo>
                <a:lnTo>
                  <a:pt x="718026" y="1822434"/>
                </a:lnTo>
                <a:lnTo>
                  <a:pt x="747194" y="1783914"/>
                </a:lnTo>
                <a:lnTo>
                  <a:pt x="776811" y="1745694"/>
                </a:lnTo>
                <a:lnTo>
                  <a:pt x="806891" y="1707785"/>
                </a:lnTo>
                <a:lnTo>
                  <a:pt x="837449" y="1670196"/>
                </a:lnTo>
                <a:lnTo>
                  <a:pt x="868501" y="1632938"/>
                </a:lnTo>
                <a:lnTo>
                  <a:pt x="900060" y="1596020"/>
                </a:lnTo>
                <a:lnTo>
                  <a:pt x="932142" y="1559452"/>
                </a:lnTo>
                <a:lnTo>
                  <a:pt x="964762" y="1523244"/>
                </a:lnTo>
                <a:lnTo>
                  <a:pt x="997935" y="1487407"/>
                </a:lnTo>
                <a:lnTo>
                  <a:pt x="1031675" y="1451950"/>
                </a:lnTo>
                <a:lnTo>
                  <a:pt x="1065999" y="1416884"/>
                </a:lnTo>
                <a:lnTo>
                  <a:pt x="1100919" y="1382218"/>
                </a:lnTo>
                <a:lnTo>
                  <a:pt x="1136453" y="1347962"/>
                </a:lnTo>
                <a:lnTo>
                  <a:pt x="1172614" y="1314127"/>
                </a:lnTo>
                <a:lnTo>
                  <a:pt x="1209417" y="1280722"/>
                </a:lnTo>
                <a:lnTo>
                  <a:pt x="1246878" y="1247758"/>
                </a:lnTo>
                <a:lnTo>
                  <a:pt x="1285010" y="1215244"/>
                </a:lnTo>
                <a:lnTo>
                  <a:pt x="1323830" y="1183190"/>
                </a:lnTo>
                <a:lnTo>
                  <a:pt x="1363353" y="1151607"/>
                </a:lnTo>
                <a:lnTo>
                  <a:pt x="1403592" y="1120504"/>
                </a:lnTo>
                <a:lnTo>
                  <a:pt x="1444563" y="1089892"/>
                </a:lnTo>
                <a:lnTo>
                  <a:pt x="1486282" y="1059781"/>
                </a:lnTo>
                <a:lnTo>
                  <a:pt x="1528762" y="1030180"/>
                </a:lnTo>
                <a:lnTo>
                  <a:pt x="1572019" y="1001099"/>
                </a:lnTo>
                <a:lnTo>
                  <a:pt x="1616067" y="972549"/>
                </a:lnTo>
                <a:lnTo>
                  <a:pt x="1660923" y="944539"/>
                </a:lnTo>
                <a:lnTo>
                  <a:pt x="1706600" y="917080"/>
                </a:lnTo>
                <a:lnTo>
                  <a:pt x="1753113" y="890181"/>
                </a:lnTo>
                <a:lnTo>
                  <a:pt x="1800479" y="863854"/>
                </a:lnTo>
                <a:lnTo>
                  <a:pt x="1837119" y="844384"/>
                </a:lnTo>
                <a:lnTo>
                  <a:pt x="1875010" y="825203"/>
                </a:lnTo>
                <a:lnTo>
                  <a:pt x="1914115" y="806308"/>
                </a:lnTo>
                <a:lnTo>
                  <a:pt x="1954396" y="787695"/>
                </a:lnTo>
                <a:lnTo>
                  <a:pt x="1995816" y="769361"/>
                </a:lnTo>
                <a:lnTo>
                  <a:pt x="2038338" y="751304"/>
                </a:lnTo>
                <a:lnTo>
                  <a:pt x="2081923" y="733521"/>
                </a:lnTo>
                <a:lnTo>
                  <a:pt x="2126536" y="716010"/>
                </a:lnTo>
                <a:lnTo>
                  <a:pt x="2172137" y="698766"/>
                </a:lnTo>
                <a:lnTo>
                  <a:pt x="2218691" y="681788"/>
                </a:lnTo>
                <a:lnTo>
                  <a:pt x="2266159" y="665072"/>
                </a:lnTo>
                <a:lnTo>
                  <a:pt x="2314503" y="648616"/>
                </a:lnTo>
                <a:lnTo>
                  <a:pt x="2363688" y="632417"/>
                </a:lnTo>
                <a:lnTo>
                  <a:pt x="2413675" y="616472"/>
                </a:lnTo>
                <a:lnTo>
                  <a:pt x="2464426" y="600779"/>
                </a:lnTo>
                <a:lnTo>
                  <a:pt x="2515905" y="585333"/>
                </a:lnTo>
                <a:lnTo>
                  <a:pt x="2568073" y="570133"/>
                </a:lnTo>
                <a:lnTo>
                  <a:pt x="2620895" y="555176"/>
                </a:lnTo>
                <a:lnTo>
                  <a:pt x="2674331" y="540459"/>
                </a:lnTo>
                <a:lnTo>
                  <a:pt x="2728345" y="525978"/>
                </a:lnTo>
                <a:lnTo>
                  <a:pt x="2782899" y="511732"/>
                </a:lnTo>
                <a:lnTo>
                  <a:pt x="2837957" y="497717"/>
                </a:lnTo>
                <a:lnTo>
                  <a:pt x="2893479" y="483931"/>
                </a:lnTo>
                <a:lnTo>
                  <a:pt x="2949430" y="470370"/>
                </a:lnTo>
                <a:lnTo>
                  <a:pt x="3005772" y="457032"/>
                </a:lnTo>
                <a:lnTo>
                  <a:pt x="3062466" y="443914"/>
                </a:lnTo>
                <a:lnTo>
                  <a:pt x="3119477" y="431013"/>
                </a:lnTo>
                <a:lnTo>
                  <a:pt x="3176765" y="418326"/>
                </a:lnTo>
                <a:lnTo>
                  <a:pt x="3234295" y="405851"/>
                </a:lnTo>
                <a:lnTo>
                  <a:pt x="3292029" y="393585"/>
                </a:lnTo>
                <a:lnTo>
                  <a:pt x="3349928" y="381524"/>
                </a:lnTo>
                <a:lnTo>
                  <a:pt x="3407956" y="369666"/>
                </a:lnTo>
                <a:lnTo>
                  <a:pt x="3466076" y="358008"/>
                </a:lnTo>
                <a:lnTo>
                  <a:pt x="3524250" y="346547"/>
                </a:lnTo>
                <a:lnTo>
                  <a:pt x="3582440" y="335281"/>
                </a:lnTo>
                <a:lnTo>
                  <a:pt x="3640609" y="324206"/>
                </a:lnTo>
                <a:lnTo>
                  <a:pt x="3698720" y="313320"/>
                </a:lnTo>
                <a:lnTo>
                  <a:pt x="3756735" y="302620"/>
                </a:lnTo>
                <a:lnTo>
                  <a:pt x="3814617" y="292102"/>
                </a:lnTo>
                <a:lnTo>
                  <a:pt x="3872328" y="281765"/>
                </a:lnTo>
                <a:lnTo>
                  <a:pt x="3929832" y="271606"/>
                </a:lnTo>
                <a:lnTo>
                  <a:pt x="3987090" y="261620"/>
                </a:lnTo>
                <a:lnTo>
                  <a:pt x="4044065" y="251807"/>
                </a:lnTo>
                <a:lnTo>
                  <a:pt x="4100720" y="242162"/>
                </a:lnTo>
                <a:lnTo>
                  <a:pt x="4157018" y="232683"/>
                </a:lnTo>
                <a:lnTo>
                  <a:pt x="4212920" y="223368"/>
                </a:lnTo>
                <a:lnTo>
                  <a:pt x="4268390" y="214213"/>
                </a:lnTo>
                <a:lnTo>
                  <a:pt x="4323390" y="205215"/>
                </a:lnTo>
                <a:lnTo>
                  <a:pt x="4377883" y="196371"/>
                </a:lnTo>
                <a:lnTo>
                  <a:pt x="4431831" y="187680"/>
                </a:lnTo>
                <a:lnTo>
                  <a:pt x="4485197" y="179137"/>
                </a:lnTo>
                <a:lnTo>
                  <a:pt x="4537944" y="170741"/>
                </a:lnTo>
                <a:lnTo>
                  <a:pt x="4590034" y="162488"/>
                </a:lnTo>
                <a:lnTo>
                  <a:pt x="4641429" y="154375"/>
                </a:lnTo>
                <a:lnTo>
                  <a:pt x="4692093" y="146400"/>
                </a:lnTo>
                <a:lnTo>
                  <a:pt x="4741987" y="138559"/>
                </a:lnTo>
                <a:lnTo>
                  <a:pt x="4791075" y="130851"/>
                </a:lnTo>
                <a:lnTo>
                  <a:pt x="4839319" y="123271"/>
                </a:lnTo>
                <a:lnTo>
                  <a:pt x="4886681" y="115818"/>
                </a:lnTo>
                <a:lnTo>
                  <a:pt x="4933125" y="108488"/>
                </a:lnTo>
                <a:lnTo>
                  <a:pt x="4978612" y="101278"/>
                </a:lnTo>
                <a:lnTo>
                  <a:pt x="5023106" y="94186"/>
                </a:lnTo>
                <a:lnTo>
                  <a:pt x="5066569" y="87209"/>
                </a:lnTo>
                <a:lnTo>
                  <a:pt x="5108963" y="80345"/>
                </a:lnTo>
                <a:lnTo>
                  <a:pt x="5150251" y="73589"/>
                </a:lnTo>
                <a:lnTo>
                  <a:pt x="5190397" y="66939"/>
                </a:lnTo>
                <a:lnTo>
                  <a:pt x="5229361" y="60393"/>
                </a:lnTo>
                <a:lnTo>
                  <a:pt x="5267107" y="53948"/>
                </a:lnTo>
                <a:lnTo>
                  <a:pt x="5338796" y="41348"/>
                </a:lnTo>
                <a:lnTo>
                  <a:pt x="5405163" y="29116"/>
                </a:lnTo>
                <a:lnTo>
                  <a:pt x="5465909" y="17230"/>
                </a:lnTo>
                <a:lnTo>
                  <a:pt x="5520736" y="5667"/>
                </a:lnTo>
                <a:lnTo>
                  <a:pt x="5545836" y="0"/>
                </a:lnTo>
              </a:path>
            </a:pathLst>
          </a:custGeom>
          <a:ln w="28956">
            <a:solidFill>
              <a:srgbClr val="000000"/>
            </a:solidFill>
          </a:ln>
        </p:spPr>
        <p:txBody>
          <a:bodyPr wrap="square" lIns="0" tIns="0" rIns="0" bIns="0" rtlCol="0"/>
          <a:lstStyle/>
          <a:p>
            <a:endParaRPr/>
          </a:p>
        </p:txBody>
      </p:sp>
      <p:sp>
        <p:nvSpPr>
          <p:cNvPr id="6" name="object 6"/>
          <p:cNvSpPr txBox="1"/>
          <p:nvPr/>
        </p:nvSpPr>
        <p:spPr>
          <a:xfrm>
            <a:off x="1312417" y="1799082"/>
            <a:ext cx="831850" cy="391160"/>
          </a:xfrm>
          <a:prstGeom prst="rect">
            <a:avLst/>
          </a:prstGeom>
        </p:spPr>
        <p:txBody>
          <a:bodyPr vert="horz" wrap="square" lIns="0" tIns="12700" rIns="0" bIns="0" rtlCol="0">
            <a:spAutoFit/>
          </a:bodyPr>
          <a:lstStyle/>
          <a:p>
            <a:pPr marL="38100">
              <a:lnSpc>
                <a:spcPct val="100000"/>
              </a:lnSpc>
              <a:spcBef>
                <a:spcPts val="100"/>
              </a:spcBef>
            </a:pPr>
            <a:r>
              <a:rPr sz="2400" b="1" spc="-5" dirty="0">
                <a:latin typeface="Arial"/>
                <a:cs typeface="Arial"/>
              </a:rPr>
              <a:t>U(C</a:t>
            </a:r>
            <a:r>
              <a:rPr sz="2400" b="1" spc="-7" baseline="-20833" dirty="0">
                <a:latin typeface="Arial"/>
                <a:cs typeface="Arial"/>
              </a:rPr>
              <a:t>0</a:t>
            </a:r>
            <a:r>
              <a:rPr sz="2400" b="1" spc="-5" dirty="0">
                <a:latin typeface="Arial"/>
                <a:cs typeface="Arial"/>
              </a:rPr>
              <a:t>)</a:t>
            </a:r>
            <a:endParaRPr sz="2400">
              <a:latin typeface="Arial"/>
              <a:cs typeface="Arial"/>
            </a:endParaRPr>
          </a:p>
        </p:txBody>
      </p:sp>
      <p:sp>
        <p:nvSpPr>
          <p:cNvPr id="7" name="object 7"/>
          <p:cNvSpPr txBox="1"/>
          <p:nvPr/>
        </p:nvSpPr>
        <p:spPr>
          <a:xfrm>
            <a:off x="3581401" y="3159074"/>
            <a:ext cx="4343400" cy="3164969"/>
          </a:xfrm>
          <a:prstGeom prst="rect">
            <a:avLst/>
          </a:prstGeom>
        </p:spPr>
        <p:txBody>
          <a:bodyPr vert="horz" wrap="square" lIns="0" tIns="12700" rIns="0" bIns="0" rtlCol="0">
            <a:spAutoFit/>
          </a:bodyPr>
          <a:lstStyle/>
          <a:p>
            <a:pPr marL="25400" marR="17780">
              <a:lnSpc>
                <a:spcPct val="100000"/>
              </a:lnSpc>
              <a:spcBef>
                <a:spcPts val="100"/>
              </a:spcBef>
            </a:pPr>
            <a:endParaRPr lang="en-US" sz="1800" spc="-5" dirty="0" smtClean="0">
              <a:latin typeface="Calibri"/>
              <a:cs typeface="Calibri"/>
            </a:endParaRPr>
          </a:p>
          <a:p>
            <a:pPr marL="25400" marR="17780">
              <a:lnSpc>
                <a:spcPct val="100000"/>
              </a:lnSpc>
              <a:spcBef>
                <a:spcPts val="100"/>
              </a:spcBef>
            </a:pPr>
            <a:r>
              <a:rPr sz="1800" spc="-5" smtClean="0">
                <a:latin typeface="Calibri"/>
                <a:cs typeface="Calibri"/>
              </a:rPr>
              <a:t>The </a:t>
            </a:r>
            <a:r>
              <a:rPr sz="1800" spc="-5" dirty="0">
                <a:latin typeface="Calibri"/>
                <a:cs typeface="Calibri"/>
              </a:rPr>
              <a:t>utility </a:t>
            </a:r>
            <a:r>
              <a:rPr sz="1800" spc="-15" dirty="0">
                <a:latin typeface="Calibri"/>
                <a:cs typeface="Calibri"/>
              </a:rPr>
              <a:t>for </a:t>
            </a:r>
            <a:r>
              <a:rPr sz="1800" dirty="0">
                <a:latin typeface="Calibri"/>
                <a:cs typeface="Calibri"/>
              </a:rPr>
              <a:t>an </a:t>
            </a:r>
            <a:r>
              <a:rPr sz="1800" spc="-5" dirty="0">
                <a:latin typeface="Calibri"/>
                <a:cs typeface="Calibri"/>
              </a:rPr>
              <a:t>individual increases with  </a:t>
            </a:r>
            <a:r>
              <a:rPr sz="1800" spc="-10" dirty="0">
                <a:latin typeface="Calibri"/>
                <a:cs typeface="Calibri"/>
              </a:rPr>
              <a:t>consumption. </a:t>
            </a:r>
            <a:r>
              <a:rPr sz="1800" spc="-35" dirty="0">
                <a:latin typeface="Calibri"/>
                <a:cs typeface="Calibri"/>
              </a:rPr>
              <a:t>We </a:t>
            </a:r>
            <a:r>
              <a:rPr sz="1800" spc="-15" dirty="0">
                <a:latin typeface="Calibri"/>
                <a:cs typeface="Calibri"/>
              </a:rPr>
              <a:t>always </a:t>
            </a:r>
            <a:r>
              <a:rPr sz="1800" spc="-20" dirty="0">
                <a:latin typeface="Calibri"/>
                <a:cs typeface="Calibri"/>
              </a:rPr>
              <a:t>prefer </a:t>
            </a:r>
            <a:r>
              <a:rPr sz="1800" spc="-10" dirty="0">
                <a:latin typeface="Calibri"/>
                <a:cs typeface="Calibri"/>
              </a:rPr>
              <a:t>more to  </a:t>
            </a:r>
            <a:r>
              <a:rPr sz="1800" dirty="0">
                <a:latin typeface="Calibri"/>
                <a:cs typeface="Calibri"/>
              </a:rPr>
              <a:t>less and </a:t>
            </a:r>
            <a:r>
              <a:rPr sz="1800" spc="-10" dirty="0">
                <a:latin typeface="Calibri"/>
                <a:cs typeface="Calibri"/>
              </a:rPr>
              <a:t>are </a:t>
            </a:r>
            <a:r>
              <a:rPr sz="1800" spc="-5" dirty="0">
                <a:latin typeface="Calibri"/>
                <a:cs typeface="Calibri"/>
              </a:rPr>
              <a:t>greedy (the marginal utility is  positive). </a:t>
            </a:r>
            <a:r>
              <a:rPr sz="1800" spc="-10" dirty="0">
                <a:latin typeface="Calibri"/>
                <a:cs typeface="Calibri"/>
              </a:rPr>
              <a:t>Each increment </a:t>
            </a:r>
            <a:r>
              <a:rPr sz="1800" spc="-5" dirty="0">
                <a:latin typeface="Calibri"/>
                <a:cs typeface="Calibri"/>
              </a:rPr>
              <a:t>in utility </a:t>
            </a:r>
            <a:r>
              <a:rPr sz="1800" spc="-15" dirty="0">
                <a:latin typeface="Calibri"/>
                <a:cs typeface="Calibri"/>
              </a:rPr>
              <a:t>for  </a:t>
            </a:r>
            <a:r>
              <a:rPr sz="1800" dirty="0">
                <a:latin typeface="Calibri"/>
                <a:cs typeface="Calibri"/>
              </a:rPr>
              <a:t>each </a:t>
            </a:r>
            <a:r>
              <a:rPr sz="1800" spc="-15" dirty="0">
                <a:latin typeface="Calibri"/>
                <a:cs typeface="Calibri"/>
              </a:rPr>
              <a:t>extra </a:t>
            </a:r>
            <a:r>
              <a:rPr sz="1800" spc="-10" dirty="0">
                <a:latin typeface="Calibri"/>
                <a:cs typeface="Calibri"/>
              </a:rPr>
              <a:t>consumption </a:t>
            </a:r>
            <a:r>
              <a:rPr sz="1800" spc="-5" dirty="0">
                <a:latin typeface="Calibri"/>
                <a:cs typeface="Calibri"/>
              </a:rPr>
              <a:t>is smaller </a:t>
            </a:r>
            <a:r>
              <a:rPr sz="1800" dirty="0">
                <a:latin typeface="Calibri"/>
                <a:cs typeface="Calibri"/>
              </a:rPr>
              <a:t>and  </a:t>
            </a:r>
            <a:r>
              <a:rPr sz="1800" spc="-5" dirty="0">
                <a:latin typeface="Calibri"/>
                <a:cs typeface="Calibri"/>
              </a:rPr>
              <a:t>smaller (the marginal utility is decreasing).  This </a:t>
            </a:r>
            <a:r>
              <a:rPr sz="1800" dirty="0">
                <a:latin typeface="Calibri"/>
                <a:cs typeface="Calibri"/>
              </a:rPr>
              <a:t>means </a:t>
            </a:r>
            <a:r>
              <a:rPr sz="1800" spc="-5" dirty="0">
                <a:latin typeface="Calibri"/>
                <a:cs typeface="Calibri"/>
              </a:rPr>
              <a:t>that </a:t>
            </a:r>
            <a:r>
              <a:rPr sz="1800" dirty="0">
                <a:latin typeface="Calibri"/>
                <a:cs typeface="Calibri"/>
              </a:rPr>
              <a:t>the </a:t>
            </a:r>
            <a:r>
              <a:rPr sz="1800" spc="-5" dirty="0">
                <a:latin typeface="Calibri"/>
                <a:cs typeface="Calibri"/>
              </a:rPr>
              <a:t>second </a:t>
            </a:r>
            <a:r>
              <a:rPr sz="1800" spc="-10" dirty="0">
                <a:latin typeface="Calibri"/>
                <a:cs typeface="Calibri"/>
              </a:rPr>
              <a:t>derivative </a:t>
            </a:r>
            <a:r>
              <a:rPr sz="1800" spc="-5" dirty="0">
                <a:latin typeface="Calibri"/>
                <a:cs typeface="Calibri"/>
              </a:rPr>
              <a:t>of  </a:t>
            </a:r>
            <a:r>
              <a:rPr sz="1800" dirty="0">
                <a:latin typeface="Calibri"/>
                <a:cs typeface="Calibri"/>
              </a:rPr>
              <a:t>the </a:t>
            </a:r>
            <a:r>
              <a:rPr sz="1800" spc="-5" dirty="0">
                <a:latin typeface="Calibri"/>
                <a:cs typeface="Calibri"/>
              </a:rPr>
              <a:t>utility function is</a:t>
            </a:r>
            <a:r>
              <a:rPr sz="1800" spc="30" dirty="0">
                <a:latin typeface="Calibri"/>
                <a:cs typeface="Calibri"/>
              </a:rPr>
              <a:t> </a:t>
            </a:r>
            <a:r>
              <a:rPr sz="1800" spc="-10" dirty="0">
                <a:latin typeface="Calibri"/>
                <a:cs typeface="Calibri"/>
              </a:rPr>
              <a:t>negative.</a:t>
            </a:r>
            <a:endParaRPr sz="1800">
              <a:latin typeface="Calibri"/>
              <a:cs typeface="Calibri"/>
            </a:endParaRPr>
          </a:p>
          <a:p>
            <a:pPr marL="1320800">
              <a:lnSpc>
                <a:spcPct val="100000"/>
              </a:lnSpc>
            </a:pPr>
            <a:endParaRPr lang="en-US" spc="-5" dirty="0" smtClean="0">
              <a:latin typeface="Calibri"/>
              <a:cs typeface="Arial"/>
            </a:endParaRPr>
          </a:p>
          <a:p>
            <a:pPr marL="1320800">
              <a:lnSpc>
                <a:spcPct val="100000"/>
              </a:lnSpc>
            </a:pPr>
            <a:r>
              <a:rPr sz="2400" spc="-5" smtClean="0">
                <a:latin typeface="Arial"/>
                <a:cs typeface="Arial"/>
              </a:rPr>
              <a:t>Consumption</a:t>
            </a:r>
            <a:r>
              <a:rPr sz="2400" spc="-5" dirty="0">
                <a:latin typeface="Arial"/>
                <a:cs typeface="Arial"/>
              </a:rPr>
              <a:t>,</a:t>
            </a:r>
            <a:r>
              <a:rPr sz="2400" spc="15" dirty="0">
                <a:latin typeface="Arial"/>
                <a:cs typeface="Arial"/>
              </a:rPr>
              <a:t> </a:t>
            </a:r>
            <a:r>
              <a:rPr sz="2400" b="1" spc="-5" dirty="0">
                <a:latin typeface="Arial"/>
                <a:cs typeface="Arial"/>
              </a:rPr>
              <a:t>C</a:t>
            </a:r>
            <a:r>
              <a:rPr sz="2400" b="1" spc="-7" baseline="-20833" dirty="0">
                <a:latin typeface="Arial"/>
                <a:cs typeface="Arial"/>
              </a:rPr>
              <a:t>0</a:t>
            </a:r>
            <a:endParaRPr sz="2400" baseline="-20833">
              <a:latin typeface="Arial"/>
              <a:cs typeface="Aria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3698" y="564007"/>
            <a:ext cx="6758940" cy="382797"/>
          </a:xfrm>
          <a:prstGeom prst="rect">
            <a:avLst/>
          </a:prstGeom>
        </p:spPr>
        <p:txBody>
          <a:bodyPr vert="horz" wrap="square" lIns="0" tIns="13335" rIns="0" bIns="0" rtlCol="0">
            <a:spAutoFit/>
          </a:bodyPr>
          <a:lstStyle/>
          <a:p>
            <a:pPr marL="12700">
              <a:lnSpc>
                <a:spcPct val="100000"/>
              </a:lnSpc>
              <a:spcBef>
                <a:spcPts val="105"/>
              </a:spcBef>
            </a:pPr>
            <a:r>
              <a:rPr sz="2400" spc="-20" dirty="0"/>
              <a:t>Investment </a:t>
            </a:r>
            <a:r>
              <a:rPr sz="2400" dirty="0"/>
              <a:t>and </a:t>
            </a:r>
            <a:r>
              <a:rPr sz="2400" spc="-5" dirty="0"/>
              <a:t>Consumption </a:t>
            </a:r>
            <a:r>
              <a:rPr sz="2400" dirty="0"/>
              <a:t>–</a:t>
            </a:r>
            <a:r>
              <a:rPr sz="2400" spc="90" dirty="0"/>
              <a:t> </a:t>
            </a:r>
            <a:r>
              <a:rPr sz="2400" spc="-15" dirty="0"/>
              <a:t>trade-off</a:t>
            </a:r>
            <a:endParaRPr sz="2400"/>
          </a:p>
        </p:txBody>
      </p:sp>
      <p:sp>
        <p:nvSpPr>
          <p:cNvPr id="3" name="object 3"/>
          <p:cNvSpPr/>
          <p:nvPr/>
        </p:nvSpPr>
        <p:spPr>
          <a:xfrm>
            <a:off x="2158745" y="1629917"/>
            <a:ext cx="76200" cy="3385185"/>
          </a:xfrm>
          <a:custGeom>
            <a:avLst/>
            <a:gdLst/>
            <a:ahLst/>
            <a:cxnLst/>
            <a:rect l="l" t="t" r="r" b="b"/>
            <a:pathLst>
              <a:path w="76200" h="3385185">
                <a:moveTo>
                  <a:pt x="48006" y="63500"/>
                </a:moveTo>
                <a:lnTo>
                  <a:pt x="28193" y="63500"/>
                </a:lnTo>
                <a:lnTo>
                  <a:pt x="28193" y="3384804"/>
                </a:lnTo>
                <a:lnTo>
                  <a:pt x="48006" y="3384804"/>
                </a:lnTo>
                <a:lnTo>
                  <a:pt x="48006" y="63500"/>
                </a:lnTo>
                <a:close/>
              </a:path>
              <a:path w="76200" h="3385185">
                <a:moveTo>
                  <a:pt x="38100" y="0"/>
                </a:moveTo>
                <a:lnTo>
                  <a:pt x="0" y="76200"/>
                </a:lnTo>
                <a:lnTo>
                  <a:pt x="28193" y="76200"/>
                </a:lnTo>
                <a:lnTo>
                  <a:pt x="28193" y="63500"/>
                </a:lnTo>
                <a:lnTo>
                  <a:pt x="69850" y="63500"/>
                </a:lnTo>
                <a:lnTo>
                  <a:pt x="38100" y="0"/>
                </a:lnTo>
                <a:close/>
              </a:path>
              <a:path w="76200" h="338518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2192782" y="2710179"/>
            <a:ext cx="5092700" cy="2313940"/>
          </a:xfrm>
          <a:custGeom>
            <a:avLst/>
            <a:gdLst/>
            <a:ahLst/>
            <a:cxnLst/>
            <a:rect l="l" t="t" r="r" b="b"/>
            <a:pathLst>
              <a:path w="5092700" h="2313940">
                <a:moveTo>
                  <a:pt x="5019196" y="25659"/>
                </a:moveTo>
                <a:lnTo>
                  <a:pt x="0" y="2295525"/>
                </a:lnTo>
                <a:lnTo>
                  <a:pt x="8128" y="2313559"/>
                </a:lnTo>
                <a:lnTo>
                  <a:pt x="5027359" y="43735"/>
                </a:lnTo>
                <a:lnTo>
                  <a:pt x="5019196" y="25659"/>
                </a:lnTo>
                <a:close/>
              </a:path>
              <a:path w="5092700" h="2313940">
                <a:moveTo>
                  <a:pt x="5078779" y="20447"/>
                </a:moveTo>
                <a:lnTo>
                  <a:pt x="5030724" y="20447"/>
                </a:lnTo>
                <a:lnTo>
                  <a:pt x="5038979" y="38481"/>
                </a:lnTo>
                <a:lnTo>
                  <a:pt x="5027359" y="43735"/>
                </a:lnTo>
                <a:lnTo>
                  <a:pt x="5038979" y="69469"/>
                </a:lnTo>
                <a:lnTo>
                  <a:pt x="5078779" y="20447"/>
                </a:lnTo>
                <a:close/>
              </a:path>
              <a:path w="5092700" h="2313940">
                <a:moveTo>
                  <a:pt x="5030724" y="20447"/>
                </a:moveTo>
                <a:lnTo>
                  <a:pt x="5019196" y="25659"/>
                </a:lnTo>
                <a:lnTo>
                  <a:pt x="5027359" y="43735"/>
                </a:lnTo>
                <a:lnTo>
                  <a:pt x="5038979" y="38481"/>
                </a:lnTo>
                <a:lnTo>
                  <a:pt x="5030724" y="20447"/>
                </a:lnTo>
                <a:close/>
              </a:path>
              <a:path w="5092700" h="2313940">
                <a:moveTo>
                  <a:pt x="5007610" y="0"/>
                </a:moveTo>
                <a:lnTo>
                  <a:pt x="5019196" y="25659"/>
                </a:lnTo>
                <a:lnTo>
                  <a:pt x="5030724" y="20447"/>
                </a:lnTo>
                <a:lnTo>
                  <a:pt x="5078779" y="20447"/>
                </a:lnTo>
                <a:lnTo>
                  <a:pt x="5092700" y="3302"/>
                </a:lnTo>
                <a:lnTo>
                  <a:pt x="5007610" y="0"/>
                </a:lnTo>
                <a:close/>
              </a:path>
            </a:pathLst>
          </a:custGeom>
          <a:solidFill>
            <a:srgbClr val="000000"/>
          </a:solidFill>
        </p:spPr>
        <p:txBody>
          <a:bodyPr wrap="square" lIns="0" tIns="0" rIns="0" bIns="0" rtlCol="0"/>
          <a:lstStyle/>
          <a:p>
            <a:endParaRPr/>
          </a:p>
        </p:txBody>
      </p:sp>
      <p:sp>
        <p:nvSpPr>
          <p:cNvPr id="5" name="object 5"/>
          <p:cNvSpPr/>
          <p:nvPr/>
        </p:nvSpPr>
        <p:spPr>
          <a:xfrm>
            <a:off x="2191766" y="5006213"/>
            <a:ext cx="2669540" cy="1591945"/>
          </a:xfrm>
          <a:custGeom>
            <a:avLst/>
            <a:gdLst/>
            <a:ahLst/>
            <a:cxnLst/>
            <a:rect l="l" t="t" r="r" b="b"/>
            <a:pathLst>
              <a:path w="2669540" h="1591945">
                <a:moveTo>
                  <a:pt x="2598473" y="1561558"/>
                </a:moveTo>
                <a:lnTo>
                  <a:pt x="2584069" y="1585760"/>
                </a:lnTo>
                <a:lnTo>
                  <a:pt x="2669032" y="1591945"/>
                </a:lnTo>
                <a:lnTo>
                  <a:pt x="2653688" y="1568018"/>
                </a:lnTo>
                <a:lnTo>
                  <a:pt x="2609342" y="1568018"/>
                </a:lnTo>
                <a:lnTo>
                  <a:pt x="2598473" y="1561558"/>
                </a:lnTo>
                <a:close/>
              </a:path>
              <a:path w="2669540" h="1591945">
                <a:moveTo>
                  <a:pt x="2608616" y="1544517"/>
                </a:moveTo>
                <a:lnTo>
                  <a:pt x="2598473" y="1561558"/>
                </a:lnTo>
                <a:lnTo>
                  <a:pt x="2609342" y="1568018"/>
                </a:lnTo>
                <a:lnTo>
                  <a:pt x="2619501" y="1550987"/>
                </a:lnTo>
                <a:lnTo>
                  <a:pt x="2608616" y="1544517"/>
                </a:lnTo>
                <a:close/>
              </a:path>
              <a:path w="2669540" h="1591945">
                <a:moveTo>
                  <a:pt x="2623058" y="1520253"/>
                </a:moveTo>
                <a:lnTo>
                  <a:pt x="2608616" y="1544517"/>
                </a:lnTo>
                <a:lnTo>
                  <a:pt x="2619501" y="1550987"/>
                </a:lnTo>
                <a:lnTo>
                  <a:pt x="2609342" y="1568018"/>
                </a:lnTo>
                <a:lnTo>
                  <a:pt x="2653688" y="1568018"/>
                </a:lnTo>
                <a:lnTo>
                  <a:pt x="2623058" y="1520253"/>
                </a:lnTo>
                <a:close/>
              </a:path>
              <a:path w="2669540" h="1591945">
                <a:moveTo>
                  <a:pt x="10159" y="0"/>
                </a:moveTo>
                <a:lnTo>
                  <a:pt x="0" y="17018"/>
                </a:lnTo>
                <a:lnTo>
                  <a:pt x="2598473" y="1561558"/>
                </a:lnTo>
                <a:lnTo>
                  <a:pt x="2608616" y="1544517"/>
                </a:lnTo>
                <a:lnTo>
                  <a:pt x="10159" y="0"/>
                </a:lnTo>
                <a:close/>
              </a:path>
            </a:pathLst>
          </a:custGeom>
          <a:solidFill>
            <a:srgbClr val="000000"/>
          </a:solidFill>
        </p:spPr>
        <p:txBody>
          <a:bodyPr wrap="square" lIns="0" tIns="0" rIns="0" bIns="0" rtlCol="0"/>
          <a:lstStyle/>
          <a:p>
            <a:endParaRPr/>
          </a:p>
        </p:txBody>
      </p:sp>
      <p:sp>
        <p:nvSpPr>
          <p:cNvPr id="6" name="object 6"/>
          <p:cNvSpPr/>
          <p:nvPr/>
        </p:nvSpPr>
        <p:spPr>
          <a:xfrm>
            <a:off x="2196845" y="1413510"/>
            <a:ext cx="4030979" cy="3601720"/>
          </a:xfrm>
          <a:custGeom>
            <a:avLst/>
            <a:gdLst/>
            <a:ahLst/>
            <a:cxnLst/>
            <a:rect l="l" t="t" r="r" b="b"/>
            <a:pathLst>
              <a:path w="4030979" h="3601720">
                <a:moveTo>
                  <a:pt x="0" y="3601212"/>
                </a:moveTo>
                <a:lnTo>
                  <a:pt x="23027" y="3555229"/>
                </a:lnTo>
                <a:lnTo>
                  <a:pt x="46065" y="3509258"/>
                </a:lnTo>
                <a:lnTo>
                  <a:pt x="69125" y="3463307"/>
                </a:lnTo>
                <a:lnTo>
                  <a:pt x="92217" y="3417386"/>
                </a:lnTo>
                <a:lnTo>
                  <a:pt x="115352" y="3371502"/>
                </a:lnTo>
                <a:lnTo>
                  <a:pt x="138541" y="3325663"/>
                </a:lnTo>
                <a:lnTo>
                  <a:pt x="161794" y="3279879"/>
                </a:lnTo>
                <a:lnTo>
                  <a:pt x="185122" y="3234157"/>
                </a:lnTo>
                <a:lnTo>
                  <a:pt x="208535" y="3188506"/>
                </a:lnTo>
                <a:lnTo>
                  <a:pt x="232045" y="3142935"/>
                </a:lnTo>
                <a:lnTo>
                  <a:pt x="255662" y="3097451"/>
                </a:lnTo>
                <a:lnTo>
                  <a:pt x="279397" y="3052064"/>
                </a:lnTo>
                <a:lnTo>
                  <a:pt x="303259" y="3006782"/>
                </a:lnTo>
                <a:lnTo>
                  <a:pt x="327261" y="2961613"/>
                </a:lnTo>
                <a:lnTo>
                  <a:pt x="351413" y="2916566"/>
                </a:lnTo>
                <a:lnTo>
                  <a:pt x="375725" y="2871649"/>
                </a:lnTo>
                <a:lnTo>
                  <a:pt x="400208" y="2826870"/>
                </a:lnTo>
                <a:lnTo>
                  <a:pt x="424872" y="2782239"/>
                </a:lnTo>
                <a:lnTo>
                  <a:pt x="449729" y="2737763"/>
                </a:lnTo>
                <a:lnTo>
                  <a:pt x="474789" y="2693451"/>
                </a:lnTo>
                <a:lnTo>
                  <a:pt x="500063" y="2649311"/>
                </a:lnTo>
                <a:lnTo>
                  <a:pt x="525561" y="2605352"/>
                </a:lnTo>
                <a:lnTo>
                  <a:pt x="551294" y="2561582"/>
                </a:lnTo>
                <a:lnTo>
                  <a:pt x="577273" y="2518010"/>
                </a:lnTo>
                <a:lnTo>
                  <a:pt x="603509" y="2474643"/>
                </a:lnTo>
                <a:lnTo>
                  <a:pt x="630011" y="2431492"/>
                </a:lnTo>
                <a:lnTo>
                  <a:pt x="656791" y="2388563"/>
                </a:lnTo>
                <a:lnTo>
                  <a:pt x="683860" y="2345866"/>
                </a:lnTo>
                <a:lnTo>
                  <a:pt x="711227" y="2303409"/>
                </a:lnTo>
                <a:lnTo>
                  <a:pt x="738904" y="2261199"/>
                </a:lnTo>
                <a:lnTo>
                  <a:pt x="766902" y="2219247"/>
                </a:lnTo>
                <a:lnTo>
                  <a:pt x="795231" y="2177560"/>
                </a:lnTo>
                <a:lnTo>
                  <a:pt x="823902" y="2136146"/>
                </a:lnTo>
                <a:lnTo>
                  <a:pt x="852925" y="2095015"/>
                </a:lnTo>
                <a:lnTo>
                  <a:pt x="882311" y="2054174"/>
                </a:lnTo>
                <a:lnTo>
                  <a:pt x="912071" y="2013632"/>
                </a:lnTo>
                <a:lnTo>
                  <a:pt x="942215" y="1973397"/>
                </a:lnTo>
                <a:lnTo>
                  <a:pt x="972754" y="1933478"/>
                </a:lnTo>
                <a:lnTo>
                  <a:pt x="1003700" y="1893883"/>
                </a:lnTo>
                <a:lnTo>
                  <a:pt x="1035062" y="1854621"/>
                </a:lnTo>
                <a:lnTo>
                  <a:pt x="1066850" y="1815700"/>
                </a:lnTo>
                <a:lnTo>
                  <a:pt x="1099077" y="1777129"/>
                </a:lnTo>
                <a:lnTo>
                  <a:pt x="1131752" y="1738916"/>
                </a:lnTo>
                <a:lnTo>
                  <a:pt x="1164887" y="1701069"/>
                </a:lnTo>
                <a:lnTo>
                  <a:pt x="1198491" y="1663597"/>
                </a:lnTo>
                <a:lnTo>
                  <a:pt x="1232575" y="1626508"/>
                </a:lnTo>
                <a:lnTo>
                  <a:pt x="1267151" y="1589812"/>
                </a:lnTo>
                <a:lnTo>
                  <a:pt x="1302229" y="1553515"/>
                </a:lnTo>
                <a:lnTo>
                  <a:pt x="1337819" y="1517627"/>
                </a:lnTo>
                <a:lnTo>
                  <a:pt x="1373933" y="1482156"/>
                </a:lnTo>
                <a:lnTo>
                  <a:pt x="1410580" y="1447111"/>
                </a:lnTo>
                <a:lnTo>
                  <a:pt x="1447772" y="1412499"/>
                </a:lnTo>
                <a:lnTo>
                  <a:pt x="1485519" y="1378330"/>
                </a:lnTo>
                <a:lnTo>
                  <a:pt x="1520953" y="1347359"/>
                </a:lnTo>
                <a:lnTo>
                  <a:pt x="1557719" y="1316485"/>
                </a:lnTo>
                <a:lnTo>
                  <a:pt x="1595762" y="1285719"/>
                </a:lnTo>
                <a:lnTo>
                  <a:pt x="1635025" y="1255069"/>
                </a:lnTo>
                <a:lnTo>
                  <a:pt x="1675455" y="1224542"/>
                </a:lnTo>
                <a:lnTo>
                  <a:pt x="1716994" y="1194147"/>
                </a:lnTo>
                <a:lnTo>
                  <a:pt x="1759588" y="1163892"/>
                </a:lnTo>
                <a:lnTo>
                  <a:pt x="1803181" y="1133785"/>
                </a:lnTo>
                <a:lnTo>
                  <a:pt x="1847718" y="1103835"/>
                </a:lnTo>
                <a:lnTo>
                  <a:pt x="1893143" y="1074050"/>
                </a:lnTo>
                <a:lnTo>
                  <a:pt x="1939401" y="1044438"/>
                </a:lnTo>
                <a:lnTo>
                  <a:pt x="1986436" y="1015007"/>
                </a:lnTo>
                <a:lnTo>
                  <a:pt x="2034193" y="985766"/>
                </a:lnTo>
                <a:lnTo>
                  <a:pt x="2082616" y="956723"/>
                </a:lnTo>
                <a:lnTo>
                  <a:pt x="2131650" y="927886"/>
                </a:lnTo>
                <a:lnTo>
                  <a:pt x="2181240" y="899263"/>
                </a:lnTo>
                <a:lnTo>
                  <a:pt x="2231330" y="870863"/>
                </a:lnTo>
                <a:lnTo>
                  <a:pt x="2281864" y="842694"/>
                </a:lnTo>
                <a:lnTo>
                  <a:pt x="2332787" y="814764"/>
                </a:lnTo>
                <a:lnTo>
                  <a:pt x="2384044" y="787082"/>
                </a:lnTo>
                <a:lnTo>
                  <a:pt x="2435578" y="759655"/>
                </a:lnTo>
                <a:lnTo>
                  <a:pt x="2487336" y="732492"/>
                </a:lnTo>
                <a:lnTo>
                  <a:pt x="2539261" y="705601"/>
                </a:lnTo>
                <a:lnTo>
                  <a:pt x="2591297" y="678991"/>
                </a:lnTo>
                <a:lnTo>
                  <a:pt x="2643389" y="652669"/>
                </a:lnTo>
                <a:lnTo>
                  <a:pt x="2695483" y="626644"/>
                </a:lnTo>
                <a:lnTo>
                  <a:pt x="2747522" y="600924"/>
                </a:lnTo>
                <a:lnTo>
                  <a:pt x="2799450" y="575518"/>
                </a:lnTo>
                <a:lnTo>
                  <a:pt x="2851213" y="550433"/>
                </a:lnTo>
                <a:lnTo>
                  <a:pt x="2902755" y="525679"/>
                </a:lnTo>
                <a:lnTo>
                  <a:pt x="2954020" y="501262"/>
                </a:lnTo>
                <a:lnTo>
                  <a:pt x="3004953" y="477192"/>
                </a:lnTo>
                <a:lnTo>
                  <a:pt x="3055499" y="453477"/>
                </a:lnTo>
                <a:lnTo>
                  <a:pt x="3105602" y="430124"/>
                </a:lnTo>
                <a:lnTo>
                  <a:pt x="3155207" y="407143"/>
                </a:lnTo>
                <a:lnTo>
                  <a:pt x="3204257" y="384541"/>
                </a:lnTo>
                <a:lnTo>
                  <a:pt x="3252698" y="362327"/>
                </a:lnTo>
                <a:lnTo>
                  <a:pt x="3300475" y="340509"/>
                </a:lnTo>
                <a:lnTo>
                  <a:pt x="3347531" y="319095"/>
                </a:lnTo>
                <a:lnTo>
                  <a:pt x="3393812" y="298093"/>
                </a:lnTo>
                <a:lnTo>
                  <a:pt x="3439261" y="277512"/>
                </a:lnTo>
                <a:lnTo>
                  <a:pt x="3483823" y="257360"/>
                </a:lnTo>
                <a:lnTo>
                  <a:pt x="3527444" y="237645"/>
                </a:lnTo>
                <a:lnTo>
                  <a:pt x="3570067" y="218376"/>
                </a:lnTo>
                <a:lnTo>
                  <a:pt x="3611637" y="199561"/>
                </a:lnTo>
                <a:lnTo>
                  <a:pt x="3652098" y="181207"/>
                </a:lnTo>
                <a:lnTo>
                  <a:pt x="3691395" y="163323"/>
                </a:lnTo>
                <a:lnTo>
                  <a:pt x="3729473" y="145918"/>
                </a:lnTo>
                <a:lnTo>
                  <a:pt x="3766276" y="129000"/>
                </a:lnTo>
                <a:lnTo>
                  <a:pt x="3801749" y="112577"/>
                </a:lnTo>
                <a:lnTo>
                  <a:pt x="3868481" y="81248"/>
                </a:lnTo>
                <a:lnTo>
                  <a:pt x="3929226" y="51998"/>
                </a:lnTo>
                <a:lnTo>
                  <a:pt x="3983540" y="24893"/>
                </a:lnTo>
                <a:lnTo>
                  <a:pt x="4008147" y="12166"/>
                </a:lnTo>
                <a:lnTo>
                  <a:pt x="4030979" y="0"/>
                </a:lnTo>
              </a:path>
            </a:pathLst>
          </a:custGeom>
          <a:ln w="38100">
            <a:solidFill>
              <a:srgbClr val="000000"/>
            </a:solidFill>
          </a:ln>
        </p:spPr>
        <p:txBody>
          <a:bodyPr wrap="square" lIns="0" tIns="0" rIns="0" bIns="0" rtlCol="0"/>
          <a:lstStyle/>
          <a:p>
            <a:endParaRPr/>
          </a:p>
        </p:txBody>
      </p:sp>
      <p:sp>
        <p:nvSpPr>
          <p:cNvPr id="7" name="object 7"/>
          <p:cNvSpPr/>
          <p:nvPr/>
        </p:nvSpPr>
        <p:spPr>
          <a:xfrm>
            <a:off x="2196845" y="3934205"/>
            <a:ext cx="3816350" cy="1080770"/>
          </a:xfrm>
          <a:custGeom>
            <a:avLst/>
            <a:gdLst/>
            <a:ahLst/>
            <a:cxnLst/>
            <a:rect l="l" t="t" r="r" b="b"/>
            <a:pathLst>
              <a:path w="3816350" h="1080770">
                <a:moveTo>
                  <a:pt x="0" y="1080516"/>
                </a:moveTo>
                <a:lnTo>
                  <a:pt x="36370" y="1027159"/>
                </a:lnTo>
                <a:lnTo>
                  <a:pt x="74697" y="973900"/>
                </a:lnTo>
                <a:lnTo>
                  <a:pt x="116943" y="920836"/>
                </a:lnTo>
                <a:lnTo>
                  <a:pt x="165071" y="868065"/>
                </a:lnTo>
                <a:lnTo>
                  <a:pt x="221043" y="815685"/>
                </a:lnTo>
                <a:lnTo>
                  <a:pt x="252584" y="789672"/>
                </a:lnTo>
                <a:lnTo>
                  <a:pt x="286822" y="763794"/>
                </a:lnTo>
                <a:lnTo>
                  <a:pt x="324003" y="738062"/>
                </a:lnTo>
                <a:lnTo>
                  <a:pt x="364371" y="712489"/>
                </a:lnTo>
                <a:lnTo>
                  <a:pt x="408172" y="687087"/>
                </a:lnTo>
                <a:lnTo>
                  <a:pt x="455651" y="661868"/>
                </a:lnTo>
                <a:lnTo>
                  <a:pt x="507054" y="636844"/>
                </a:lnTo>
                <a:lnTo>
                  <a:pt x="562626" y="612028"/>
                </a:lnTo>
                <a:lnTo>
                  <a:pt x="622612" y="587432"/>
                </a:lnTo>
                <a:lnTo>
                  <a:pt x="687258" y="563068"/>
                </a:lnTo>
                <a:lnTo>
                  <a:pt x="756808" y="538948"/>
                </a:lnTo>
                <a:lnTo>
                  <a:pt x="831509" y="515084"/>
                </a:lnTo>
                <a:lnTo>
                  <a:pt x="911606" y="491490"/>
                </a:lnTo>
                <a:lnTo>
                  <a:pt x="981337" y="472730"/>
                </a:lnTo>
                <a:lnTo>
                  <a:pt x="1019092" y="463232"/>
                </a:lnTo>
                <a:lnTo>
                  <a:pt x="1058672" y="453663"/>
                </a:lnTo>
                <a:lnTo>
                  <a:pt x="1100001" y="444030"/>
                </a:lnTo>
                <a:lnTo>
                  <a:pt x="1143006" y="434339"/>
                </a:lnTo>
                <a:lnTo>
                  <a:pt x="1187609" y="424595"/>
                </a:lnTo>
                <a:lnTo>
                  <a:pt x="1233736" y="414804"/>
                </a:lnTo>
                <a:lnTo>
                  <a:pt x="1281311" y="404974"/>
                </a:lnTo>
                <a:lnTo>
                  <a:pt x="1330260" y="395108"/>
                </a:lnTo>
                <a:lnTo>
                  <a:pt x="1380505" y="385215"/>
                </a:lnTo>
                <a:lnTo>
                  <a:pt x="1431973" y="375300"/>
                </a:lnTo>
                <a:lnTo>
                  <a:pt x="1484587" y="365368"/>
                </a:lnTo>
                <a:lnTo>
                  <a:pt x="1538272" y="355427"/>
                </a:lnTo>
                <a:lnTo>
                  <a:pt x="1592953" y="345481"/>
                </a:lnTo>
                <a:lnTo>
                  <a:pt x="1648554" y="335538"/>
                </a:lnTo>
                <a:lnTo>
                  <a:pt x="1705001" y="325602"/>
                </a:lnTo>
                <a:lnTo>
                  <a:pt x="1762217" y="315681"/>
                </a:lnTo>
                <a:lnTo>
                  <a:pt x="1820126" y="305780"/>
                </a:lnTo>
                <a:lnTo>
                  <a:pt x="1878655" y="295905"/>
                </a:lnTo>
                <a:lnTo>
                  <a:pt x="1937727" y="286063"/>
                </a:lnTo>
                <a:lnTo>
                  <a:pt x="1997267" y="276259"/>
                </a:lnTo>
                <a:lnTo>
                  <a:pt x="2057199" y="266500"/>
                </a:lnTo>
                <a:lnTo>
                  <a:pt x="2117448" y="256791"/>
                </a:lnTo>
                <a:lnTo>
                  <a:pt x="2177939" y="247138"/>
                </a:lnTo>
                <a:lnTo>
                  <a:pt x="2238596" y="237549"/>
                </a:lnTo>
                <a:lnTo>
                  <a:pt x="2299344" y="228028"/>
                </a:lnTo>
                <a:lnTo>
                  <a:pt x="2360107" y="218582"/>
                </a:lnTo>
                <a:lnTo>
                  <a:pt x="2420810" y="209216"/>
                </a:lnTo>
                <a:lnTo>
                  <a:pt x="2481378" y="199938"/>
                </a:lnTo>
                <a:lnTo>
                  <a:pt x="2541734" y="190752"/>
                </a:lnTo>
                <a:lnTo>
                  <a:pt x="2601805" y="181665"/>
                </a:lnTo>
                <a:lnTo>
                  <a:pt x="2661514" y="172684"/>
                </a:lnTo>
                <a:lnTo>
                  <a:pt x="2720786" y="163813"/>
                </a:lnTo>
                <a:lnTo>
                  <a:pt x="2779545" y="155060"/>
                </a:lnTo>
                <a:lnTo>
                  <a:pt x="2837716" y="146430"/>
                </a:lnTo>
                <a:lnTo>
                  <a:pt x="2895224" y="137929"/>
                </a:lnTo>
                <a:lnTo>
                  <a:pt x="2951993" y="129563"/>
                </a:lnTo>
                <a:lnTo>
                  <a:pt x="3007948" y="121339"/>
                </a:lnTo>
                <a:lnTo>
                  <a:pt x="3063013" y="113262"/>
                </a:lnTo>
                <a:lnTo>
                  <a:pt x="3117114" y="105339"/>
                </a:lnTo>
                <a:lnTo>
                  <a:pt x="3170173" y="97575"/>
                </a:lnTo>
                <a:lnTo>
                  <a:pt x="3222117" y="89977"/>
                </a:lnTo>
                <a:lnTo>
                  <a:pt x="3272870" y="82551"/>
                </a:lnTo>
                <a:lnTo>
                  <a:pt x="3322356" y="75302"/>
                </a:lnTo>
                <a:lnTo>
                  <a:pt x="3370500" y="68238"/>
                </a:lnTo>
                <a:lnTo>
                  <a:pt x="3417227" y="61363"/>
                </a:lnTo>
                <a:lnTo>
                  <a:pt x="3462461" y="54683"/>
                </a:lnTo>
                <a:lnTo>
                  <a:pt x="3506126" y="48206"/>
                </a:lnTo>
                <a:lnTo>
                  <a:pt x="3548147" y="41937"/>
                </a:lnTo>
                <a:lnTo>
                  <a:pt x="3588450" y="35882"/>
                </a:lnTo>
                <a:lnTo>
                  <a:pt x="3626958" y="30047"/>
                </a:lnTo>
                <a:lnTo>
                  <a:pt x="3698288" y="19062"/>
                </a:lnTo>
                <a:lnTo>
                  <a:pt x="3761535" y="9030"/>
                </a:lnTo>
                <a:lnTo>
                  <a:pt x="3789939" y="4386"/>
                </a:lnTo>
                <a:lnTo>
                  <a:pt x="3816096" y="0"/>
                </a:lnTo>
              </a:path>
            </a:pathLst>
          </a:custGeom>
          <a:ln w="38100">
            <a:solidFill>
              <a:srgbClr val="000000"/>
            </a:solidFill>
          </a:ln>
        </p:spPr>
        <p:txBody>
          <a:bodyPr wrap="square" lIns="0" tIns="0" rIns="0" bIns="0" rtlCol="0"/>
          <a:lstStyle/>
          <a:p>
            <a:endParaRPr/>
          </a:p>
        </p:txBody>
      </p:sp>
      <p:sp>
        <p:nvSpPr>
          <p:cNvPr id="8" name="object 8"/>
          <p:cNvSpPr/>
          <p:nvPr/>
        </p:nvSpPr>
        <p:spPr>
          <a:xfrm>
            <a:off x="5286578" y="1629917"/>
            <a:ext cx="510540" cy="2376170"/>
          </a:xfrm>
          <a:custGeom>
            <a:avLst/>
            <a:gdLst/>
            <a:ahLst/>
            <a:cxnLst/>
            <a:rect l="l" t="t" r="r" b="b"/>
            <a:pathLst>
              <a:path w="510539" h="2376170">
                <a:moveTo>
                  <a:pt x="178358" y="2375916"/>
                </a:moveTo>
                <a:lnTo>
                  <a:pt x="160182" y="2336327"/>
                </a:lnTo>
                <a:lnTo>
                  <a:pt x="142172" y="2296572"/>
                </a:lnTo>
                <a:lnTo>
                  <a:pt x="124497" y="2256489"/>
                </a:lnTo>
                <a:lnTo>
                  <a:pt x="107327" y="2215914"/>
                </a:lnTo>
                <a:lnTo>
                  <a:pt x="90829" y="2174684"/>
                </a:lnTo>
                <a:lnTo>
                  <a:pt x="75173" y="2132635"/>
                </a:lnTo>
                <a:lnTo>
                  <a:pt x="60527" y="2089605"/>
                </a:lnTo>
                <a:lnTo>
                  <a:pt x="47061" y="2045430"/>
                </a:lnTo>
                <a:lnTo>
                  <a:pt x="34943" y="1999948"/>
                </a:lnTo>
                <a:lnTo>
                  <a:pt x="24342" y="1952994"/>
                </a:lnTo>
                <a:lnTo>
                  <a:pt x="15427" y="1904406"/>
                </a:lnTo>
                <a:lnTo>
                  <a:pt x="8366" y="1854021"/>
                </a:lnTo>
                <a:lnTo>
                  <a:pt x="3329" y="1801675"/>
                </a:lnTo>
                <a:lnTo>
                  <a:pt x="484" y="1747205"/>
                </a:lnTo>
                <a:lnTo>
                  <a:pt x="0" y="1690448"/>
                </a:lnTo>
                <a:lnTo>
                  <a:pt x="2045" y="1631240"/>
                </a:lnTo>
                <a:lnTo>
                  <a:pt x="6789" y="1569420"/>
                </a:lnTo>
                <a:lnTo>
                  <a:pt x="14401" y="1504823"/>
                </a:lnTo>
                <a:lnTo>
                  <a:pt x="20628" y="1465073"/>
                </a:lnTo>
                <a:lnTo>
                  <a:pt x="28637" y="1422661"/>
                </a:lnTo>
                <a:lnTo>
                  <a:pt x="38311" y="1377800"/>
                </a:lnTo>
                <a:lnTo>
                  <a:pt x="49534" y="1330705"/>
                </a:lnTo>
                <a:lnTo>
                  <a:pt x="62186" y="1281591"/>
                </a:lnTo>
                <a:lnTo>
                  <a:pt x="76153" y="1230674"/>
                </a:lnTo>
                <a:lnTo>
                  <a:pt x="91317" y="1178167"/>
                </a:lnTo>
                <a:lnTo>
                  <a:pt x="107560" y="1124287"/>
                </a:lnTo>
                <a:lnTo>
                  <a:pt x="124766" y="1069247"/>
                </a:lnTo>
                <a:lnTo>
                  <a:pt x="142817" y="1013262"/>
                </a:lnTo>
                <a:lnTo>
                  <a:pt x="161598" y="956549"/>
                </a:lnTo>
                <a:lnTo>
                  <a:pt x="180989" y="899320"/>
                </a:lnTo>
                <a:lnTo>
                  <a:pt x="200875" y="841792"/>
                </a:lnTo>
                <a:lnTo>
                  <a:pt x="221139" y="784179"/>
                </a:lnTo>
                <a:lnTo>
                  <a:pt x="241663" y="726696"/>
                </a:lnTo>
                <a:lnTo>
                  <a:pt x="262331" y="669558"/>
                </a:lnTo>
                <a:lnTo>
                  <a:pt x="283024" y="612980"/>
                </a:lnTo>
                <a:lnTo>
                  <a:pt x="303627" y="557177"/>
                </a:lnTo>
                <a:lnTo>
                  <a:pt x="324023" y="502363"/>
                </a:lnTo>
                <a:lnTo>
                  <a:pt x="344093" y="448753"/>
                </a:lnTo>
                <a:lnTo>
                  <a:pt x="363722" y="396563"/>
                </a:lnTo>
                <a:lnTo>
                  <a:pt x="382791" y="346007"/>
                </a:lnTo>
                <a:lnTo>
                  <a:pt x="401185" y="297301"/>
                </a:lnTo>
                <a:lnTo>
                  <a:pt x="418786" y="250658"/>
                </a:lnTo>
                <a:lnTo>
                  <a:pt x="435477" y="206294"/>
                </a:lnTo>
                <a:lnTo>
                  <a:pt x="451140" y="164424"/>
                </a:lnTo>
                <a:lnTo>
                  <a:pt x="465660" y="125262"/>
                </a:lnTo>
                <a:lnTo>
                  <a:pt x="478918" y="89024"/>
                </a:lnTo>
                <a:lnTo>
                  <a:pt x="501183" y="26178"/>
                </a:lnTo>
                <a:lnTo>
                  <a:pt x="509955" y="0"/>
                </a:lnTo>
              </a:path>
            </a:pathLst>
          </a:custGeom>
          <a:ln w="19812">
            <a:solidFill>
              <a:srgbClr val="000000"/>
            </a:solidFill>
            <a:prstDash val="sysDash"/>
          </a:ln>
        </p:spPr>
        <p:txBody>
          <a:bodyPr wrap="square" lIns="0" tIns="0" rIns="0" bIns="0" rtlCol="0"/>
          <a:lstStyle/>
          <a:p>
            <a:endParaRPr/>
          </a:p>
        </p:txBody>
      </p:sp>
      <p:sp>
        <p:nvSpPr>
          <p:cNvPr id="9" name="object 9"/>
          <p:cNvSpPr/>
          <p:nvPr/>
        </p:nvSpPr>
        <p:spPr>
          <a:xfrm>
            <a:off x="4675983" y="1989582"/>
            <a:ext cx="401320" cy="2087880"/>
          </a:xfrm>
          <a:custGeom>
            <a:avLst/>
            <a:gdLst/>
            <a:ahLst/>
            <a:cxnLst/>
            <a:rect l="l" t="t" r="r" b="b"/>
            <a:pathLst>
              <a:path w="401320" h="2087879">
                <a:moveTo>
                  <a:pt x="140364" y="2087879"/>
                </a:moveTo>
                <a:lnTo>
                  <a:pt x="124274" y="2048721"/>
                </a:lnTo>
                <a:lnTo>
                  <a:pt x="108373" y="2009359"/>
                </a:lnTo>
                <a:lnTo>
                  <a:pt x="92851" y="1969588"/>
                </a:lnTo>
                <a:lnTo>
                  <a:pt x="77895" y="1929203"/>
                </a:lnTo>
                <a:lnTo>
                  <a:pt x="63696" y="1888000"/>
                </a:lnTo>
                <a:lnTo>
                  <a:pt x="50442" y="1845776"/>
                </a:lnTo>
                <a:lnTo>
                  <a:pt x="38321" y="1802324"/>
                </a:lnTo>
                <a:lnTo>
                  <a:pt x="27524" y="1757441"/>
                </a:lnTo>
                <a:lnTo>
                  <a:pt x="18239" y="1710923"/>
                </a:lnTo>
                <a:lnTo>
                  <a:pt x="10655" y="1662565"/>
                </a:lnTo>
                <a:lnTo>
                  <a:pt x="4961" y="1612162"/>
                </a:lnTo>
                <a:lnTo>
                  <a:pt x="1346" y="1559510"/>
                </a:lnTo>
                <a:lnTo>
                  <a:pt x="0" y="1504405"/>
                </a:lnTo>
                <a:lnTo>
                  <a:pt x="1110" y="1446641"/>
                </a:lnTo>
                <a:lnTo>
                  <a:pt x="4867" y="1386016"/>
                </a:lnTo>
                <a:lnTo>
                  <a:pt x="11459" y="1322323"/>
                </a:lnTo>
                <a:lnTo>
                  <a:pt x="17190" y="1282012"/>
                </a:lnTo>
                <a:lnTo>
                  <a:pt x="24752" y="1238652"/>
                </a:lnTo>
                <a:lnTo>
                  <a:pt x="34007" y="1192531"/>
                </a:lnTo>
                <a:lnTo>
                  <a:pt x="44813" y="1143934"/>
                </a:lnTo>
                <a:lnTo>
                  <a:pt x="57032" y="1093146"/>
                </a:lnTo>
                <a:lnTo>
                  <a:pt x="70524" y="1040454"/>
                </a:lnTo>
                <a:lnTo>
                  <a:pt x="85151" y="986143"/>
                </a:lnTo>
                <a:lnTo>
                  <a:pt x="100773" y="930498"/>
                </a:lnTo>
                <a:lnTo>
                  <a:pt x="117250" y="873807"/>
                </a:lnTo>
                <a:lnTo>
                  <a:pt x="134442" y="816353"/>
                </a:lnTo>
                <a:lnTo>
                  <a:pt x="152212" y="758424"/>
                </a:lnTo>
                <a:lnTo>
                  <a:pt x="170419" y="700304"/>
                </a:lnTo>
                <a:lnTo>
                  <a:pt x="188923" y="642280"/>
                </a:lnTo>
                <a:lnTo>
                  <a:pt x="207586" y="584638"/>
                </a:lnTo>
                <a:lnTo>
                  <a:pt x="226269" y="527662"/>
                </a:lnTo>
                <a:lnTo>
                  <a:pt x="244831" y="471640"/>
                </a:lnTo>
                <a:lnTo>
                  <a:pt x="263134" y="416856"/>
                </a:lnTo>
                <a:lnTo>
                  <a:pt x="281037" y="363596"/>
                </a:lnTo>
                <a:lnTo>
                  <a:pt x="298403" y="312146"/>
                </a:lnTo>
                <a:lnTo>
                  <a:pt x="315090" y="262792"/>
                </a:lnTo>
                <a:lnTo>
                  <a:pt x="330961" y="215820"/>
                </a:lnTo>
                <a:lnTo>
                  <a:pt x="345875" y="171515"/>
                </a:lnTo>
                <a:lnTo>
                  <a:pt x="359693" y="130163"/>
                </a:lnTo>
                <a:lnTo>
                  <a:pt x="372276" y="92049"/>
                </a:lnTo>
                <a:lnTo>
                  <a:pt x="393180" y="26682"/>
                </a:lnTo>
                <a:lnTo>
                  <a:pt x="401222" y="0"/>
                </a:lnTo>
              </a:path>
            </a:pathLst>
          </a:custGeom>
          <a:ln w="19812">
            <a:solidFill>
              <a:srgbClr val="000000"/>
            </a:solidFill>
            <a:prstDash val="sysDash"/>
          </a:ln>
        </p:spPr>
        <p:txBody>
          <a:bodyPr wrap="square" lIns="0" tIns="0" rIns="0" bIns="0" rtlCol="0"/>
          <a:lstStyle/>
          <a:p>
            <a:endParaRPr/>
          </a:p>
        </p:txBody>
      </p:sp>
      <p:sp>
        <p:nvSpPr>
          <p:cNvPr id="10" name="object 10"/>
          <p:cNvSpPr/>
          <p:nvPr/>
        </p:nvSpPr>
        <p:spPr>
          <a:xfrm>
            <a:off x="4023145" y="2350770"/>
            <a:ext cx="333375" cy="1871980"/>
          </a:xfrm>
          <a:custGeom>
            <a:avLst/>
            <a:gdLst/>
            <a:ahLst/>
            <a:cxnLst/>
            <a:rect l="l" t="t" r="r" b="b"/>
            <a:pathLst>
              <a:path w="333375" h="1871979">
                <a:moveTo>
                  <a:pt x="116419" y="1871471"/>
                </a:moveTo>
                <a:lnTo>
                  <a:pt x="101162" y="1831341"/>
                </a:lnTo>
                <a:lnTo>
                  <a:pt x="86136" y="1790941"/>
                </a:lnTo>
                <a:lnTo>
                  <a:pt x="71575" y="1749996"/>
                </a:lnTo>
                <a:lnTo>
                  <a:pt x="57714" y="1708232"/>
                </a:lnTo>
                <a:lnTo>
                  <a:pt x="44787" y="1665377"/>
                </a:lnTo>
                <a:lnTo>
                  <a:pt x="33030" y="1621154"/>
                </a:lnTo>
                <a:lnTo>
                  <a:pt x="22678" y="1575292"/>
                </a:lnTo>
                <a:lnTo>
                  <a:pt x="13963" y="1527514"/>
                </a:lnTo>
                <a:lnTo>
                  <a:pt x="7123" y="1477548"/>
                </a:lnTo>
                <a:lnTo>
                  <a:pt x="2390" y="1425118"/>
                </a:lnTo>
                <a:lnTo>
                  <a:pt x="0" y="1369952"/>
                </a:lnTo>
                <a:lnTo>
                  <a:pt x="187" y="1311775"/>
                </a:lnTo>
                <a:lnTo>
                  <a:pt x="3186" y="1250312"/>
                </a:lnTo>
                <a:lnTo>
                  <a:pt x="9231" y="1185290"/>
                </a:lnTo>
                <a:lnTo>
                  <a:pt x="14716" y="1144440"/>
                </a:lnTo>
                <a:lnTo>
                  <a:pt x="22106" y="1100173"/>
                </a:lnTo>
                <a:lnTo>
                  <a:pt x="31237" y="1052855"/>
                </a:lnTo>
                <a:lnTo>
                  <a:pt x="41943" y="1002850"/>
                </a:lnTo>
                <a:lnTo>
                  <a:pt x="54061" y="950522"/>
                </a:lnTo>
                <a:lnTo>
                  <a:pt x="67425" y="896237"/>
                </a:lnTo>
                <a:lnTo>
                  <a:pt x="81871" y="840358"/>
                </a:lnTo>
                <a:lnTo>
                  <a:pt x="97233" y="783251"/>
                </a:lnTo>
                <a:lnTo>
                  <a:pt x="113347" y="725280"/>
                </a:lnTo>
                <a:lnTo>
                  <a:pt x="130048" y="666810"/>
                </a:lnTo>
                <a:lnTo>
                  <a:pt x="147172" y="608205"/>
                </a:lnTo>
                <a:lnTo>
                  <a:pt x="164552" y="549830"/>
                </a:lnTo>
                <a:lnTo>
                  <a:pt x="182026" y="492050"/>
                </a:lnTo>
                <a:lnTo>
                  <a:pt x="199427" y="435229"/>
                </a:lnTo>
                <a:lnTo>
                  <a:pt x="216591" y="379732"/>
                </a:lnTo>
                <a:lnTo>
                  <a:pt x="233353" y="325924"/>
                </a:lnTo>
                <a:lnTo>
                  <a:pt x="249549" y="274169"/>
                </a:lnTo>
                <a:lnTo>
                  <a:pt x="265013" y="224831"/>
                </a:lnTo>
                <a:lnTo>
                  <a:pt x="279581" y="178276"/>
                </a:lnTo>
                <a:lnTo>
                  <a:pt x="293088" y="134868"/>
                </a:lnTo>
                <a:lnTo>
                  <a:pt x="305369" y="94972"/>
                </a:lnTo>
                <a:lnTo>
                  <a:pt x="316259" y="58952"/>
                </a:lnTo>
                <a:lnTo>
                  <a:pt x="325594" y="27173"/>
                </a:lnTo>
                <a:lnTo>
                  <a:pt x="333208" y="0"/>
                </a:lnTo>
              </a:path>
            </a:pathLst>
          </a:custGeom>
          <a:ln w="19812">
            <a:solidFill>
              <a:srgbClr val="000000"/>
            </a:solidFill>
            <a:prstDash val="sysDash"/>
          </a:ln>
        </p:spPr>
        <p:txBody>
          <a:bodyPr wrap="square" lIns="0" tIns="0" rIns="0" bIns="0" rtlCol="0"/>
          <a:lstStyle/>
          <a:p>
            <a:endParaRPr/>
          </a:p>
        </p:txBody>
      </p:sp>
      <p:sp>
        <p:nvSpPr>
          <p:cNvPr id="11" name="object 11"/>
          <p:cNvSpPr/>
          <p:nvPr/>
        </p:nvSpPr>
        <p:spPr>
          <a:xfrm>
            <a:off x="3364755" y="2925317"/>
            <a:ext cx="200660" cy="1442085"/>
          </a:xfrm>
          <a:custGeom>
            <a:avLst/>
            <a:gdLst/>
            <a:ahLst/>
            <a:cxnLst/>
            <a:rect l="l" t="t" r="r" b="b"/>
            <a:pathLst>
              <a:path w="200660" h="1442085">
                <a:moveTo>
                  <a:pt x="70213" y="1441704"/>
                </a:moveTo>
                <a:lnTo>
                  <a:pt x="58551" y="1402350"/>
                </a:lnTo>
                <a:lnTo>
                  <a:pt x="47175" y="1362558"/>
                </a:lnTo>
                <a:lnTo>
                  <a:pt x="36375" y="1321892"/>
                </a:lnTo>
                <a:lnTo>
                  <a:pt x="26442" y="1279920"/>
                </a:lnTo>
                <a:lnTo>
                  <a:pt x="17670" y="1236208"/>
                </a:lnTo>
                <a:lnTo>
                  <a:pt x="10347" y="1190323"/>
                </a:lnTo>
                <a:lnTo>
                  <a:pt x="4767" y="1141831"/>
                </a:lnTo>
                <a:lnTo>
                  <a:pt x="1221" y="1090299"/>
                </a:lnTo>
                <a:lnTo>
                  <a:pt x="0" y="1035294"/>
                </a:lnTo>
                <a:lnTo>
                  <a:pt x="1394" y="976382"/>
                </a:lnTo>
                <a:lnTo>
                  <a:pt x="5697" y="913130"/>
                </a:lnTo>
                <a:lnTo>
                  <a:pt x="10363" y="870563"/>
                </a:lnTo>
                <a:lnTo>
                  <a:pt x="17006" y="823485"/>
                </a:lnTo>
                <a:lnTo>
                  <a:pt x="25394" y="772562"/>
                </a:lnTo>
                <a:lnTo>
                  <a:pt x="35289" y="718460"/>
                </a:lnTo>
                <a:lnTo>
                  <a:pt x="46458" y="661845"/>
                </a:lnTo>
                <a:lnTo>
                  <a:pt x="58665" y="603381"/>
                </a:lnTo>
                <a:lnTo>
                  <a:pt x="71676" y="543736"/>
                </a:lnTo>
                <a:lnTo>
                  <a:pt x="85256" y="483573"/>
                </a:lnTo>
                <a:lnTo>
                  <a:pt x="99169" y="423560"/>
                </a:lnTo>
                <a:lnTo>
                  <a:pt x="113181" y="364362"/>
                </a:lnTo>
                <a:lnTo>
                  <a:pt x="127057" y="306645"/>
                </a:lnTo>
                <a:lnTo>
                  <a:pt x="140561" y="251074"/>
                </a:lnTo>
                <a:lnTo>
                  <a:pt x="153460" y="198315"/>
                </a:lnTo>
                <a:lnTo>
                  <a:pt x="165518" y="149033"/>
                </a:lnTo>
                <a:lnTo>
                  <a:pt x="176500" y="103895"/>
                </a:lnTo>
                <a:lnTo>
                  <a:pt x="186171" y="63567"/>
                </a:lnTo>
                <a:lnTo>
                  <a:pt x="194297" y="28713"/>
                </a:lnTo>
                <a:lnTo>
                  <a:pt x="200642" y="0"/>
                </a:lnTo>
              </a:path>
            </a:pathLst>
          </a:custGeom>
          <a:ln w="19812">
            <a:solidFill>
              <a:srgbClr val="000000"/>
            </a:solidFill>
            <a:prstDash val="sysDash"/>
          </a:ln>
        </p:spPr>
        <p:txBody>
          <a:bodyPr wrap="square" lIns="0" tIns="0" rIns="0" bIns="0" rtlCol="0"/>
          <a:lstStyle/>
          <a:p>
            <a:endParaRPr/>
          </a:p>
        </p:txBody>
      </p:sp>
      <p:sp>
        <p:nvSpPr>
          <p:cNvPr id="12" name="object 12"/>
          <p:cNvSpPr/>
          <p:nvPr/>
        </p:nvSpPr>
        <p:spPr>
          <a:xfrm>
            <a:off x="2849874" y="3789426"/>
            <a:ext cx="67945" cy="719455"/>
          </a:xfrm>
          <a:custGeom>
            <a:avLst/>
            <a:gdLst/>
            <a:ahLst/>
            <a:cxnLst/>
            <a:rect l="l" t="t" r="r" b="b"/>
            <a:pathLst>
              <a:path w="67944" h="719454">
                <a:moveTo>
                  <a:pt x="23754" y="719328"/>
                </a:moveTo>
                <a:lnTo>
                  <a:pt x="15179" y="675813"/>
                </a:lnTo>
                <a:lnTo>
                  <a:pt x="7670" y="629989"/>
                </a:lnTo>
                <a:lnTo>
                  <a:pt x="2265" y="579543"/>
                </a:lnTo>
                <a:lnTo>
                  <a:pt x="0" y="522167"/>
                </a:lnTo>
                <a:lnTo>
                  <a:pt x="1910" y="455549"/>
                </a:lnTo>
                <a:lnTo>
                  <a:pt x="5717" y="410855"/>
                </a:lnTo>
                <a:lnTo>
                  <a:pt x="11889" y="358474"/>
                </a:lnTo>
                <a:lnTo>
                  <a:pt x="19788" y="301065"/>
                </a:lnTo>
                <a:lnTo>
                  <a:pt x="28779" y="241288"/>
                </a:lnTo>
                <a:lnTo>
                  <a:pt x="38225" y="181804"/>
                </a:lnTo>
                <a:lnTo>
                  <a:pt x="47488" y="125273"/>
                </a:lnTo>
                <a:lnTo>
                  <a:pt x="55934" y="74355"/>
                </a:lnTo>
                <a:lnTo>
                  <a:pt x="62924" y="31711"/>
                </a:lnTo>
                <a:lnTo>
                  <a:pt x="67823" y="0"/>
                </a:lnTo>
              </a:path>
            </a:pathLst>
          </a:custGeom>
          <a:ln w="19812">
            <a:solidFill>
              <a:srgbClr val="000000"/>
            </a:solidFill>
            <a:prstDash val="sysDash"/>
          </a:ln>
        </p:spPr>
        <p:txBody>
          <a:bodyPr wrap="square" lIns="0" tIns="0" rIns="0" bIns="0" rtlCol="0"/>
          <a:lstStyle/>
          <a:p>
            <a:endParaRPr/>
          </a:p>
        </p:txBody>
      </p:sp>
      <p:sp>
        <p:nvSpPr>
          <p:cNvPr id="13" name="object 13"/>
          <p:cNvSpPr txBox="1"/>
          <p:nvPr/>
        </p:nvSpPr>
        <p:spPr>
          <a:xfrm>
            <a:off x="6355079" y="1436573"/>
            <a:ext cx="831850" cy="391795"/>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U(C</a:t>
            </a:r>
            <a:r>
              <a:rPr sz="2400" spc="-7" baseline="-20833" dirty="0">
                <a:latin typeface="Arial"/>
                <a:cs typeface="Arial"/>
              </a:rPr>
              <a:t>1</a:t>
            </a:r>
            <a:r>
              <a:rPr sz="2400" spc="-5" dirty="0">
                <a:latin typeface="Arial"/>
                <a:cs typeface="Arial"/>
              </a:rPr>
              <a:t>)</a:t>
            </a:r>
            <a:endParaRPr sz="2400">
              <a:latin typeface="Arial"/>
              <a:cs typeface="Arial"/>
            </a:endParaRPr>
          </a:p>
        </p:txBody>
      </p:sp>
      <p:sp>
        <p:nvSpPr>
          <p:cNvPr id="14" name="object 14"/>
          <p:cNvSpPr txBox="1"/>
          <p:nvPr/>
        </p:nvSpPr>
        <p:spPr>
          <a:xfrm>
            <a:off x="953719" y="1510029"/>
            <a:ext cx="124968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U(C</a:t>
            </a:r>
            <a:r>
              <a:rPr sz="2400" spc="-7" baseline="-20833" dirty="0">
                <a:latin typeface="Arial"/>
                <a:cs typeface="Arial"/>
              </a:rPr>
              <a:t>0</a:t>
            </a:r>
            <a:r>
              <a:rPr sz="2400" spc="-5" dirty="0">
                <a:latin typeface="Arial"/>
                <a:cs typeface="Arial"/>
              </a:rPr>
              <a:t>,C</a:t>
            </a:r>
            <a:r>
              <a:rPr sz="2400" spc="-7" baseline="-20833" dirty="0">
                <a:latin typeface="Arial"/>
                <a:cs typeface="Arial"/>
              </a:rPr>
              <a:t>1</a:t>
            </a:r>
            <a:r>
              <a:rPr sz="2400" spc="-5" dirty="0">
                <a:latin typeface="Arial"/>
                <a:cs typeface="Arial"/>
              </a:rPr>
              <a:t>)</a:t>
            </a:r>
            <a:endParaRPr sz="2400">
              <a:latin typeface="Arial"/>
              <a:cs typeface="Arial"/>
            </a:endParaRPr>
          </a:p>
        </p:txBody>
      </p:sp>
      <p:sp>
        <p:nvSpPr>
          <p:cNvPr id="15" name="object 15"/>
          <p:cNvSpPr txBox="1"/>
          <p:nvPr/>
        </p:nvSpPr>
        <p:spPr>
          <a:xfrm>
            <a:off x="7506334" y="2421077"/>
            <a:ext cx="408940" cy="391795"/>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16" name="object 16"/>
          <p:cNvSpPr txBox="1"/>
          <p:nvPr/>
        </p:nvSpPr>
        <p:spPr>
          <a:xfrm>
            <a:off x="3714750" y="2987420"/>
            <a:ext cx="419100" cy="8483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B</a:t>
            </a:r>
            <a:r>
              <a:rPr sz="5400" dirty="0">
                <a:latin typeface="Arial"/>
                <a:cs typeface="Arial"/>
              </a:rPr>
              <a:t>.</a:t>
            </a:r>
            <a:endParaRPr sz="5400">
              <a:latin typeface="Arial"/>
              <a:cs typeface="Arial"/>
            </a:endParaRPr>
          </a:p>
        </p:txBody>
      </p:sp>
      <p:sp>
        <p:nvSpPr>
          <p:cNvPr id="17" name="object 17"/>
          <p:cNvSpPr txBox="1"/>
          <p:nvPr/>
        </p:nvSpPr>
        <p:spPr>
          <a:xfrm>
            <a:off x="3859148" y="2291841"/>
            <a:ext cx="419100" cy="8483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A</a:t>
            </a:r>
            <a:r>
              <a:rPr sz="5400" dirty="0">
                <a:latin typeface="Arial"/>
                <a:cs typeface="Arial"/>
              </a:rPr>
              <a:t>.</a:t>
            </a:r>
            <a:endParaRPr sz="5400">
              <a:latin typeface="Arial"/>
              <a:cs typeface="Arial"/>
            </a:endParaRPr>
          </a:p>
        </p:txBody>
      </p:sp>
      <p:sp>
        <p:nvSpPr>
          <p:cNvPr id="18" name="object 18"/>
          <p:cNvSpPr txBox="1"/>
          <p:nvPr/>
        </p:nvSpPr>
        <p:spPr>
          <a:xfrm>
            <a:off x="5375909" y="6439306"/>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0</a:t>
            </a:r>
            <a:endParaRPr sz="1600">
              <a:latin typeface="Arial"/>
              <a:cs typeface="Arial"/>
            </a:endParaRPr>
          </a:p>
        </p:txBody>
      </p:sp>
      <p:sp>
        <p:nvSpPr>
          <p:cNvPr id="19" name="object 19"/>
          <p:cNvSpPr txBox="1"/>
          <p:nvPr/>
        </p:nvSpPr>
        <p:spPr>
          <a:xfrm>
            <a:off x="4495801" y="3690366"/>
            <a:ext cx="3352800" cy="2577629"/>
          </a:xfrm>
          <a:prstGeom prst="rect">
            <a:avLst/>
          </a:prstGeom>
        </p:spPr>
        <p:txBody>
          <a:bodyPr vert="horz" wrap="square" lIns="0" tIns="12700" rIns="0" bIns="0" rtlCol="0">
            <a:spAutoFit/>
          </a:bodyPr>
          <a:lstStyle/>
          <a:p>
            <a:pPr marL="982344">
              <a:lnSpc>
                <a:spcPct val="100000"/>
              </a:lnSpc>
              <a:spcBef>
                <a:spcPts val="100"/>
              </a:spcBef>
            </a:pPr>
            <a:r>
              <a:rPr sz="2400" spc="-5" dirty="0">
                <a:latin typeface="Arial"/>
                <a:cs typeface="Arial"/>
              </a:rPr>
              <a:t>U(C</a:t>
            </a:r>
            <a:r>
              <a:rPr sz="2400" spc="-7" baseline="-20833" dirty="0">
                <a:latin typeface="Arial"/>
                <a:cs typeface="Arial"/>
              </a:rPr>
              <a:t>0</a:t>
            </a:r>
            <a:r>
              <a:rPr sz="2400" spc="-5" dirty="0">
                <a:latin typeface="Arial"/>
                <a:cs typeface="Arial"/>
              </a:rPr>
              <a:t>)</a:t>
            </a:r>
            <a:endParaRPr sz="2400">
              <a:latin typeface="Arial"/>
              <a:cs typeface="Arial"/>
            </a:endParaRPr>
          </a:p>
          <a:p>
            <a:pPr marL="38100" marR="30480">
              <a:lnSpc>
                <a:spcPct val="100000"/>
              </a:lnSpc>
              <a:spcBef>
                <a:spcPts val="1980"/>
              </a:spcBef>
            </a:pPr>
            <a:r>
              <a:rPr sz="1800" spc="-5" dirty="0">
                <a:latin typeface="Calibri"/>
                <a:cs typeface="Calibri"/>
              </a:rPr>
              <a:t>This </a:t>
            </a:r>
            <a:r>
              <a:rPr sz="1800" spc="-10" dirty="0">
                <a:latin typeface="Calibri"/>
                <a:cs typeface="Calibri"/>
              </a:rPr>
              <a:t>figure shows </a:t>
            </a:r>
            <a:r>
              <a:rPr sz="1800" dirty="0">
                <a:latin typeface="Calibri"/>
                <a:cs typeface="Calibri"/>
              </a:rPr>
              <a:t>the </a:t>
            </a:r>
            <a:r>
              <a:rPr sz="1800" spc="-5" dirty="0">
                <a:latin typeface="Calibri"/>
                <a:cs typeface="Calibri"/>
              </a:rPr>
              <a:t>utility in two  dimensions: utility of </a:t>
            </a:r>
            <a:r>
              <a:rPr sz="1800" spc="-10" dirty="0">
                <a:latin typeface="Calibri"/>
                <a:cs typeface="Calibri"/>
              </a:rPr>
              <a:t>consuming </a:t>
            </a:r>
            <a:r>
              <a:rPr sz="1800" spc="-5" dirty="0">
                <a:latin typeface="Calibri"/>
                <a:cs typeface="Calibri"/>
              </a:rPr>
              <a:t>at  time </a:t>
            </a:r>
            <a:r>
              <a:rPr sz="1800" spc="-20" dirty="0">
                <a:latin typeface="Calibri"/>
                <a:cs typeface="Calibri"/>
              </a:rPr>
              <a:t>zero </a:t>
            </a:r>
            <a:r>
              <a:rPr sz="1800" dirty="0">
                <a:latin typeface="Calibri"/>
                <a:cs typeface="Calibri"/>
              </a:rPr>
              <a:t>and </a:t>
            </a:r>
            <a:r>
              <a:rPr sz="1800" spc="-5" dirty="0">
                <a:latin typeface="Calibri"/>
                <a:cs typeface="Calibri"/>
              </a:rPr>
              <a:t>utility of </a:t>
            </a:r>
            <a:r>
              <a:rPr sz="1800" spc="-10" dirty="0">
                <a:latin typeface="Calibri"/>
                <a:cs typeface="Calibri"/>
              </a:rPr>
              <a:t>consuming  at </a:t>
            </a:r>
            <a:r>
              <a:rPr sz="1800" spc="-5" dirty="0">
                <a:latin typeface="Calibri"/>
                <a:cs typeface="Calibri"/>
              </a:rPr>
              <a:t>time one. The </a:t>
            </a:r>
            <a:r>
              <a:rPr sz="1800" spc="-15" dirty="0">
                <a:latin typeface="Calibri"/>
                <a:cs typeface="Calibri"/>
              </a:rPr>
              <a:t>dotted </a:t>
            </a:r>
            <a:r>
              <a:rPr sz="1800" spc="-10" dirty="0">
                <a:latin typeface="Calibri"/>
                <a:cs typeface="Calibri"/>
              </a:rPr>
              <a:t>lines  represent indifference </a:t>
            </a:r>
            <a:r>
              <a:rPr sz="1800" spc="-5" dirty="0">
                <a:latin typeface="Calibri"/>
                <a:cs typeface="Calibri"/>
              </a:rPr>
              <a:t>curves. </a:t>
            </a:r>
            <a:r>
              <a:rPr sz="1800" dirty="0">
                <a:latin typeface="Calibri"/>
                <a:cs typeface="Calibri"/>
              </a:rPr>
              <a:t>All  </a:t>
            </a:r>
            <a:r>
              <a:rPr sz="1800" spc="-5" dirty="0">
                <a:latin typeface="Calibri"/>
                <a:cs typeface="Calibri"/>
              </a:rPr>
              <a:t>points </a:t>
            </a:r>
            <a:r>
              <a:rPr sz="1800" dirty="0">
                <a:latin typeface="Calibri"/>
                <a:cs typeface="Calibri"/>
              </a:rPr>
              <a:t>along a </a:t>
            </a:r>
            <a:r>
              <a:rPr sz="1800" spc="-15" dirty="0">
                <a:latin typeface="Calibri"/>
                <a:cs typeface="Calibri"/>
              </a:rPr>
              <a:t>dotted </a:t>
            </a:r>
            <a:r>
              <a:rPr sz="1800" spc="-5" dirty="0">
                <a:latin typeface="Calibri"/>
                <a:cs typeface="Calibri"/>
              </a:rPr>
              <a:t>line </a:t>
            </a:r>
            <a:r>
              <a:rPr sz="1800" spc="-10" dirty="0">
                <a:latin typeface="Calibri"/>
                <a:cs typeface="Calibri"/>
              </a:rPr>
              <a:t>are </a:t>
            </a:r>
            <a:r>
              <a:rPr sz="1800" spc="-5" dirty="0">
                <a:latin typeface="Calibri"/>
                <a:cs typeface="Calibri"/>
              </a:rPr>
              <a:t>on  </a:t>
            </a:r>
            <a:r>
              <a:rPr sz="1800" dirty="0">
                <a:latin typeface="Calibri"/>
                <a:cs typeface="Calibri"/>
              </a:rPr>
              <a:t>the </a:t>
            </a:r>
            <a:r>
              <a:rPr sz="1800" spc="-5" dirty="0">
                <a:latin typeface="Calibri"/>
                <a:cs typeface="Calibri"/>
              </a:rPr>
              <a:t>same level on </a:t>
            </a:r>
            <a:r>
              <a:rPr sz="1800" dirty="0">
                <a:latin typeface="Calibri"/>
                <a:cs typeface="Calibri"/>
              </a:rPr>
              <a:t>the </a:t>
            </a:r>
            <a:r>
              <a:rPr sz="1800" spc="-5" dirty="0">
                <a:latin typeface="Calibri"/>
                <a:cs typeface="Calibri"/>
              </a:rPr>
              <a:t>y-axis,</a:t>
            </a:r>
            <a:r>
              <a:rPr sz="1800" spc="-45" dirty="0">
                <a:latin typeface="Calibri"/>
                <a:cs typeface="Calibri"/>
              </a:rPr>
              <a:t> </a:t>
            </a:r>
            <a:r>
              <a:rPr sz="1800" spc="-5" dirty="0">
                <a:latin typeface="Calibri"/>
                <a:cs typeface="Calibri"/>
              </a:rPr>
              <a:t>having</a:t>
            </a:r>
            <a:endParaRPr sz="1800">
              <a:latin typeface="Calibri"/>
              <a:cs typeface="Calibri"/>
            </a:endParaRPr>
          </a:p>
        </p:txBody>
      </p:sp>
      <p:sp>
        <p:nvSpPr>
          <p:cNvPr id="20" name="object 20"/>
          <p:cNvSpPr txBox="1"/>
          <p:nvPr/>
        </p:nvSpPr>
        <p:spPr>
          <a:xfrm>
            <a:off x="5131053" y="6152489"/>
            <a:ext cx="1819910" cy="391160"/>
          </a:xfrm>
          <a:prstGeom prst="rect">
            <a:avLst/>
          </a:prstGeom>
        </p:spPr>
        <p:txBody>
          <a:bodyPr vert="horz" wrap="square" lIns="0" tIns="12700" rIns="0" bIns="0" rtlCol="0">
            <a:spAutoFit/>
          </a:bodyPr>
          <a:lstStyle/>
          <a:p>
            <a:pPr marL="38100">
              <a:lnSpc>
                <a:spcPct val="100000"/>
              </a:lnSpc>
              <a:spcBef>
                <a:spcPts val="100"/>
              </a:spcBef>
            </a:pPr>
            <a:r>
              <a:rPr sz="3600" spc="-7" baseline="-19675" dirty="0">
                <a:latin typeface="Arial"/>
                <a:cs typeface="Arial"/>
              </a:rPr>
              <a:t>C</a:t>
            </a:r>
            <a:r>
              <a:rPr sz="3600" spc="-622" baseline="-19675" dirty="0">
                <a:latin typeface="Arial"/>
                <a:cs typeface="Arial"/>
              </a:rPr>
              <a:t> </a:t>
            </a:r>
            <a:r>
              <a:rPr sz="1800" dirty="0">
                <a:latin typeface="Calibri"/>
                <a:cs typeface="Calibri"/>
              </a:rPr>
              <a:t>the </a:t>
            </a:r>
            <a:r>
              <a:rPr sz="1800" spc="-5" dirty="0">
                <a:latin typeface="Calibri"/>
                <a:cs typeface="Calibri"/>
              </a:rPr>
              <a:t>same </a:t>
            </a:r>
            <a:r>
              <a:rPr sz="1800" spc="-20" dirty="0">
                <a:latin typeface="Calibri"/>
                <a:cs typeface="Calibri"/>
              </a:rPr>
              <a:t>utility.</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555497"/>
            <a:ext cx="5092954" cy="505908"/>
          </a:xfrm>
          <a:prstGeom prst="rect">
            <a:avLst/>
          </a:prstGeom>
        </p:spPr>
        <p:txBody>
          <a:bodyPr vert="horz" wrap="square" lIns="0" tIns="13335" rIns="0" bIns="0" rtlCol="0">
            <a:spAutoFit/>
          </a:bodyPr>
          <a:lstStyle/>
          <a:p>
            <a:pPr marL="12700">
              <a:lnSpc>
                <a:spcPct val="100000"/>
              </a:lnSpc>
              <a:spcBef>
                <a:spcPts val="105"/>
              </a:spcBef>
            </a:pPr>
            <a:r>
              <a:rPr sz="3200" spc="-15" dirty="0"/>
              <a:t>Indifference</a:t>
            </a:r>
            <a:r>
              <a:rPr sz="3200" spc="-60" dirty="0"/>
              <a:t> </a:t>
            </a:r>
            <a:r>
              <a:rPr sz="3200" spc="-5" dirty="0"/>
              <a:t>curves</a:t>
            </a:r>
            <a:endParaRPr sz="3200"/>
          </a:p>
        </p:txBody>
      </p:sp>
      <p:sp>
        <p:nvSpPr>
          <p:cNvPr id="3" name="object 3"/>
          <p:cNvSpPr/>
          <p:nvPr/>
        </p:nvSpPr>
        <p:spPr>
          <a:xfrm>
            <a:off x="1796795" y="2203704"/>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838444"/>
            <a:ext cx="5832475" cy="76200"/>
          </a:xfrm>
          <a:custGeom>
            <a:avLst/>
            <a:gdLst/>
            <a:ahLst/>
            <a:cxnLst/>
            <a:rect l="l" t="t" r="r" b="b"/>
            <a:pathLst>
              <a:path w="5832475" h="76200">
                <a:moveTo>
                  <a:pt x="5756148" y="0"/>
                </a:moveTo>
                <a:lnTo>
                  <a:pt x="5756148" y="76199"/>
                </a:lnTo>
                <a:lnTo>
                  <a:pt x="5819648" y="44449"/>
                </a:lnTo>
                <a:lnTo>
                  <a:pt x="5768848" y="44449"/>
                </a:lnTo>
                <a:lnTo>
                  <a:pt x="5768848" y="31749"/>
                </a:lnTo>
                <a:lnTo>
                  <a:pt x="5819648" y="31749"/>
                </a:lnTo>
                <a:lnTo>
                  <a:pt x="5756148" y="0"/>
                </a:lnTo>
                <a:close/>
              </a:path>
              <a:path w="5832475" h="76200">
                <a:moveTo>
                  <a:pt x="5756148" y="31749"/>
                </a:moveTo>
                <a:lnTo>
                  <a:pt x="0" y="31749"/>
                </a:lnTo>
                <a:lnTo>
                  <a:pt x="0" y="44449"/>
                </a:lnTo>
                <a:lnTo>
                  <a:pt x="5756148" y="44449"/>
                </a:lnTo>
                <a:lnTo>
                  <a:pt x="5756148" y="31749"/>
                </a:lnTo>
                <a:close/>
              </a:path>
              <a:path w="5832475" h="76200">
                <a:moveTo>
                  <a:pt x="5819648" y="31749"/>
                </a:moveTo>
                <a:lnTo>
                  <a:pt x="5768848" y="31749"/>
                </a:lnTo>
                <a:lnTo>
                  <a:pt x="5768848" y="44449"/>
                </a:lnTo>
                <a:lnTo>
                  <a:pt x="5819648" y="44449"/>
                </a:lnTo>
                <a:lnTo>
                  <a:pt x="5832348" y="38099"/>
                </a:lnTo>
                <a:lnTo>
                  <a:pt x="5819648" y="31749"/>
                </a:lnTo>
                <a:close/>
              </a:path>
            </a:pathLst>
          </a:custGeom>
          <a:solidFill>
            <a:srgbClr val="000000"/>
          </a:solidFill>
        </p:spPr>
        <p:txBody>
          <a:bodyPr wrap="square" lIns="0" tIns="0" rIns="0" bIns="0" rtlCol="0"/>
          <a:lstStyle/>
          <a:p>
            <a:endParaRPr/>
          </a:p>
        </p:txBody>
      </p:sp>
      <p:sp>
        <p:nvSpPr>
          <p:cNvPr id="5" name="object 5"/>
          <p:cNvSpPr txBox="1"/>
          <p:nvPr/>
        </p:nvSpPr>
        <p:spPr>
          <a:xfrm>
            <a:off x="1293241" y="1816734"/>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txBox="1"/>
          <p:nvPr/>
        </p:nvSpPr>
        <p:spPr>
          <a:xfrm>
            <a:off x="7696201" y="5687669"/>
            <a:ext cx="45720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7" name="object 7"/>
          <p:cNvSpPr/>
          <p:nvPr/>
        </p:nvSpPr>
        <p:spPr>
          <a:xfrm>
            <a:off x="3131820" y="2276855"/>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8"/>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1" y="2735580"/>
                </a:lnTo>
              </a:path>
            </a:pathLst>
          </a:custGeom>
          <a:ln w="9144">
            <a:solidFill>
              <a:srgbClr val="000000"/>
            </a:solidFill>
          </a:ln>
        </p:spPr>
        <p:txBody>
          <a:bodyPr wrap="square" lIns="0" tIns="0" rIns="0" bIns="0" rtlCol="0"/>
          <a:lstStyle/>
          <a:p>
            <a:endParaRPr/>
          </a:p>
        </p:txBody>
      </p:sp>
      <p:sp>
        <p:nvSpPr>
          <p:cNvPr id="8" name="object 8"/>
          <p:cNvSpPr/>
          <p:nvPr/>
        </p:nvSpPr>
        <p:spPr>
          <a:xfrm>
            <a:off x="3707891" y="1772411"/>
            <a:ext cx="3456940" cy="2734310"/>
          </a:xfrm>
          <a:custGeom>
            <a:avLst/>
            <a:gdLst/>
            <a:ahLst/>
            <a:cxnLst/>
            <a:rect l="l" t="t" r="r" b="b"/>
            <a:pathLst>
              <a:path w="3456940" h="2734310">
                <a:moveTo>
                  <a:pt x="0" y="0"/>
                </a:moveTo>
                <a:lnTo>
                  <a:pt x="4880" y="50738"/>
                </a:lnTo>
                <a:lnTo>
                  <a:pt x="9796" y="101457"/>
                </a:lnTo>
                <a:lnTo>
                  <a:pt x="14783" y="152135"/>
                </a:lnTo>
                <a:lnTo>
                  <a:pt x="19876" y="202752"/>
                </a:lnTo>
                <a:lnTo>
                  <a:pt x="25111" y="253287"/>
                </a:lnTo>
                <a:lnTo>
                  <a:pt x="30524" y="303721"/>
                </a:lnTo>
                <a:lnTo>
                  <a:pt x="36149" y="354033"/>
                </a:lnTo>
                <a:lnTo>
                  <a:pt x="42023" y="404202"/>
                </a:lnTo>
                <a:lnTo>
                  <a:pt x="48182" y="454208"/>
                </a:lnTo>
                <a:lnTo>
                  <a:pt x="54660" y="504032"/>
                </a:lnTo>
                <a:lnTo>
                  <a:pt x="61493" y="553652"/>
                </a:lnTo>
                <a:lnTo>
                  <a:pt x="68718" y="603048"/>
                </a:lnTo>
                <a:lnTo>
                  <a:pt x="76369" y="652201"/>
                </a:lnTo>
                <a:lnTo>
                  <a:pt x="84482" y="701088"/>
                </a:lnTo>
                <a:lnTo>
                  <a:pt x="93093" y="749691"/>
                </a:lnTo>
                <a:lnTo>
                  <a:pt x="102237" y="797989"/>
                </a:lnTo>
                <a:lnTo>
                  <a:pt x="111949" y="845962"/>
                </a:lnTo>
                <a:lnTo>
                  <a:pt x="122266" y="893588"/>
                </a:lnTo>
                <a:lnTo>
                  <a:pt x="133224" y="940849"/>
                </a:lnTo>
                <a:lnTo>
                  <a:pt x="144856" y="987723"/>
                </a:lnTo>
                <a:lnTo>
                  <a:pt x="157200" y="1034190"/>
                </a:lnTo>
                <a:lnTo>
                  <a:pt x="170291" y="1080230"/>
                </a:lnTo>
                <a:lnTo>
                  <a:pt x="184163" y="1125822"/>
                </a:lnTo>
                <a:lnTo>
                  <a:pt x="198854" y="1170947"/>
                </a:lnTo>
                <a:lnTo>
                  <a:pt x="214398" y="1215583"/>
                </a:lnTo>
                <a:lnTo>
                  <a:pt x="230831" y="1259711"/>
                </a:lnTo>
                <a:lnTo>
                  <a:pt x="248189" y="1303310"/>
                </a:lnTo>
                <a:lnTo>
                  <a:pt x="266506" y="1346360"/>
                </a:lnTo>
                <a:lnTo>
                  <a:pt x="285820" y="1388840"/>
                </a:lnTo>
                <a:lnTo>
                  <a:pt x="306165" y="1430730"/>
                </a:lnTo>
                <a:lnTo>
                  <a:pt x="327576" y="1472010"/>
                </a:lnTo>
                <a:lnTo>
                  <a:pt x="350091" y="1512659"/>
                </a:lnTo>
                <a:lnTo>
                  <a:pt x="373743" y="1552658"/>
                </a:lnTo>
                <a:lnTo>
                  <a:pt x="398568" y="1591985"/>
                </a:lnTo>
                <a:lnTo>
                  <a:pt x="424603" y="1630621"/>
                </a:lnTo>
                <a:lnTo>
                  <a:pt x="451883" y="1668544"/>
                </a:lnTo>
                <a:lnTo>
                  <a:pt x="480443" y="1705736"/>
                </a:lnTo>
                <a:lnTo>
                  <a:pt x="510319" y="1742174"/>
                </a:lnTo>
                <a:lnTo>
                  <a:pt x="541546" y="1777840"/>
                </a:lnTo>
                <a:lnTo>
                  <a:pt x="574161" y="1812712"/>
                </a:lnTo>
                <a:lnTo>
                  <a:pt x="608198" y="1846771"/>
                </a:lnTo>
                <a:lnTo>
                  <a:pt x="643693" y="1879996"/>
                </a:lnTo>
                <a:lnTo>
                  <a:pt x="680682" y="1912366"/>
                </a:lnTo>
                <a:lnTo>
                  <a:pt x="719201" y="1943862"/>
                </a:lnTo>
                <a:lnTo>
                  <a:pt x="750005" y="1967194"/>
                </a:lnTo>
                <a:lnTo>
                  <a:pt x="782750" y="1990081"/>
                </a:lnTo>
                <a:lnTo>
                  <a:pt x="817362" y="2012530"/>
                </a:lnTo>
                <a:lnTo>
                  <a:pt x="853768" y="2034545"/>
                </a:lnTo>
                <a:lnTo>
                  <a:pt x="891895" y="2056133"/>
                </a:lnTo>
                <a:lnTo>
                  <a:pt x="931670" y="2077298"/>
                </a:lnTo>
                <a:lnTo>
                  <a:pt x="973020" y="2098047"/>
                </a:lnTo>
                <a:lnTo>
                  <a:pt x="1015871" y="2118384"/>
                </a:lnTo>
                <a:lnTo>
                  <a:pt x="1060150" y="2138316"/>
                </a:lnTo>
                <a:lnTo>
                  <a:pt x="1105785" y="2157848"/>
                </a:lnTo>
                <a:lnTo>
                  <a:pt x="1152702" y="2176985"/>
                </a:lnTo>
                <a:lnTo>
                  <a:pt x="1200827" y="2195734"/>
                </a:lnTo>
                <a:lnTo>
                  <a:pt x="1250089" y="2214099"/>
                </a:lnTo>
                <a:lnTo>
                  <a:pt x="1300413" y="2232086"/>
                </a:lnTo>
                <a:lnTo>
                  <a:pt x="1351727" y="2249702"/>
                </a:lnTo>
                <a:lnTo>
                  <a:pt x="1403957" y="2266950"/>
                </a:lnTo>
                <a:lnTo>
                  <a:pt x="1457030" y="2283838"/>
                </a:lnTo>
                <a:lnTo>
                  <a:pt x="1510874" y="2300370"/>
                </a:lnTo>
                <a:lnTo>
                  <a:pt x="1565414" y="2316553"/>
                </a:lnTo>
                <a:lnTo>
                  <a:pt x="1620578" y="2332391"/>
                </a:lnTo>
                <a:lnTo>
                  <a:pt x="1676293" y="2347890"/>
                </a:lnTo>
                <a:lnTo>
                  <a:pt x="1732486" y="2363056"/>
                </a:lnTo>
                <a:lnTo>
                  <a:pt x="1789083" y="2377894"/>
                </a:lnTo>
                <a:lnTo>
                  <a:pt x="1846011" y="2392410"/>
                </a:lnTo>
                <a:lnTo>
                  <a:pt x="1903197" y="2406610"/>
                </a:lnTo>
                <a:lnTo>
                  <a:pt x="1960568" y="2420499"/>
                </a:lnTo>
                <a:lnTo>
                  <a:pt x="2018051" y="2434082"/>
                </a:lnTo>
                <a:lnTo>
                  <a:pt x="2075573" y="2447365"/>
                </a:lnTo>
                <a:lnTo>
                  <a:pt x="2133060" y="2460355"/>
                </a:lnTo>
                <a:lnTo>
                  <a:pt x="2190439" y="2473055"/>
                </a:lnTo>
                <a:lnTo>
                  <a:pt x="2247638" y="2485473"/>
                </a:lnTo>
                <a:lnTo>
                  <a:pt x="2304583" y="2497612"/>
                </a:lnTo>
                <a:lnTo>
                  <a:pt x="2361201" y="2509480"/>
                </a:lnTo>
                <a:lnTo>
                  <a:pt x="2417419" y="2521082"/>
                </a:lnTo>
                <a:lnTo>
                  <a:pt x="2473164" y="2532422"/>
                </a:lnTo>
                <a:lnTo>
                  <a:pt x="2528362" y="2543508"/>
                </a:lnTo>
                <a:lnTo>
                  <a:pt x="2582940" y="2554343"/>
                </a:lnTo>
                <a:lnTo>
                  <a:pt x="2636826" y="2564934"/>
                </a:lnTo>
                <a:lnTo>
                  <a:pt x="2689946" y="2575287"/>
                </a:lnTo>
                <a:lnTo>
                  <a:pt x="2742227" y="2585407"/>
                </a:lnTo>
                <a:lnTo>
                  <a:pt x="2793595" y="2595299"/>
                </a:lnTo>
                <a:lnTo>
                  <a:pt x="2843979" y="2604969"/>
                </a:lnTo>
                <a:lnTo>
                  <a:pt x="2893304" y="2614423"/>
                </a:lnTo>
                <a:lnTo>
                  <a:pt x="2941497" y="2623666"/>
                </a:lnTo>
                <a:lnTo>
                  <a:pt x="2988486" y="2632704"/>
                </a:lnTo>
                <a:lnTo>
                  <a:pt x="3034197" y="2641543"/>
                </a:lnTo>
                <a:lnTo>
                  <a:pt x="3078557" y="2650187"/>
                </a:lnTo>
                <a:lnTo>
                  <a:pt x="3121493" y="2658643"/>
                </a:lnTo>
                <a:lnTo>
                  <a:pt x="3162931" y="2666915"/>
                </a:lnTo>
                <a:lnTo>
                  <a:pt x="3202799" y="2675011"/>
                </a:lnTo>
                <a:lnTo>
                  <a:pt x="3241024" y="2682934"/>
                </a:lnTo>
                <a:lnTo>
                  <a:pt x="3312249" y="2698288"/>
                </a:lnTo>
                <a:lnTo>
                  <a:pt x="3376023" y="2713022"/>
                </a:lnTo>
                <a:lnTo>
                  <a:pt x="3431760" y="2727179"/>
                </a:lnTo>
                <a:lnTo>
                  <a:pt x="3456432" y="2734056"/>
                </a:lnTo>
              </a:path>
            </a:pathLst>
          </a:custGeom>
          <a:ln w="9144">
            <a:solidFill>
              <a:srgbClr val="000000"/>
            </a:solidFill>
          </a:ln>
        </p:spPr>
        <p:txBody>
          <a:bodyPr wrap="square" lIns="0" tIns="0" rIns="0" bIns="0" rtlCol="0"/>
          <a:lstStyle/>
          <a:p>
            <a:endParaRPr/>
          </a:p>
        </p:txBody>
      </p:sp>
      <p:sp>
        <p:nvSpPr>
          <p:cNvPr id="9" name="object 9"/>
          <p:cNvSpPr/>
          <p:nvPr/>
        </p:nvSpPr>
        <p:spPr>
          <a:xfrm>
            <a:off x="2555748" y="2852927"/>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8"/>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1" y="2735580"/>
                </a:lnTo>
              </a:path>
            </a:pathLst>
          </a:custGeom>
          <a:ln w="9144">
            <a:solidFill>
              <a:srgbClr val="000000"/>
            </a:solidFill>
          </a:ln>
        </p:spPr>
        <p:txBody>
          <a:bodyPr wrap="square" lIns="0" tIns="0" rIns="0" bIns="0" rtlCol="0"/>
          <a:lstStyle/>
          <a:p>
            <a:endParaRPr/>
          </a:p>
        </p:txBody>
      </p:sp>
      <p:sp>
        <p:nvSpPr>
          <p:cNvPr id="10" name="object 10"/>
          <p:cNvSpPr/>
          <p:nvPr/>
        </p:nvSpPr>
        <p:spPr>
          <a:xfrm>
            <a:off x="4572000" y="1412747"/>
            <a:ext cx="3456940" cy="2447925"/>
          </a:xfrm>
          <a:custGeom>
            <a:avLst/>
            <a:gdLst/>
            <a:ahLst/>
            <a:cxnLst/>
            <a:rect l="l" t="t" r="r" b="b"/>
            <a:pathLst>
              <a:path w="3456940" h="2447925">
                <a:moveTo>
                  <a:pt x="0" y="0"/>
                </a:moveTo>
                <a:lnTo>
                  <a:pt x="5370" y="49964"/>
                </a:lnTo>
                <a:lnTo>
                  <a:pt x="10787" y="99903"/>
                </a:lnTo>
                <a:lnTo>
                  <a:pt x="16298" y="149795"/>
                </a:lnTo>
                <a:lnTo>
                  <a:pt x="21951" y="199614"/>
                </a:lnTo>
                <a:lnTo>
                  <a:pt x="27793" y="249335"/>
                </a:lnTo>
                <a:lnTo>
                  <a:pt x="33871" y="298936"/>
                </a:lnTo>
                <a:lnTo>
                  <a:pt x="40233" y="348391"/>
                </a:lnTo>
                <a:lnTo>
                  <a:pt x="46925" y="397676"/>
                </a:lnTo>
                <a:lnTo>
                  <a:pt x="53997" y="446768"/>
                </a:lnTo>
                <a:lnTo>
                  <a:pt x="61493" y="495641"/>
                </a:lnTo>
                <a:lnTo>
                  <a:pt x="69463" y="544272"/>
                </a:lnTo>
                <a:lnTo>
                  <a:pt x="77953" y="592636"/>
                </a:lnTo>
                <a:lnTo>
                  <a:pt x="87011" y="640709"/>
                </a:lnTo>
                <a:lnTo>
                  <a:pt x="96684" y="688467"/>
                </a:lnTo>
                <a:lnTo>
                  <a:pt x="107020" y="735886"/>
                </a:lnTo>
                <a:lnTo>
                  <a:pt x="118065" y="782941"/>
                </a:lnTo>
                <a:lnTo>
                  <a:pt x="129867" y="829609"/>
                </a:lnTo>
                <a:lnTo>
                  <a:pt x="142474" y="875864"/>
                </a:lnTo>
                <a:lnTo>
                  <a:pt x="155933" y="921683"/>
                </a:lnTo>
                <a:lnTo>
                  <a:pt x="170291" y="967041"/>
                </a:lnTo>
                <a:lnTo>
                  <a:pt x="185595" y="1011914"/>
                </a:lnTo>
                <a:lnTo>
                  <a:pt x="201893" y="1056279"/>
                </a:lnTo>
                <a:lnTo>
                  <a:pt x="219233" y="1100110"/>
                </a:lnTo>
                <a:lnTo>
                  <a:pt x="237661" y="1143384"/>
                </a:lnTo>
                <a:lnTo>
                  <a:pt x="257225" y="1186075"/>
                </a:lnTo>
                <a:lnTo>
                  <a:pt x="277973" y="1228161"/>
                </a:lnTo>
                <a:lnTo>
                  <a:pt x="299951" y="1269617"/>
                </a:lnTo>
                <a:lnTo>
                  <a:pt x="323207" y="1310418"/>
                </a:lnTo>
                <a:lnTo>
                  <a:pt x="347788" y="1350540"/>
                </a:lnTo>
                <a:lnTo>
                  <a:pt x="373743" y="1389959"/>
                </a:lnTo>
                <a:lnTo>
                  <a:pt x="401117" y="1428651"/>
                </a:lnTo>
                <a:lnTo>
                  <a:pt x="429959" y="1466591"/>
                </a:lnTo>
                <a:lnTo>
                  <a:pt x="460315" y="1503756"/>
                </a:lnTo>
                <a:lnTo>
                  <a:pt x="492233" y="1540121"/>
                </a:lnTo>
                <a:lnTo>
                  <a:pt x="525761" y="1575662"/>
                </a:lnTo>
                <a:lnTo>
                  <a:pt x="560946" y="1610354"/>
                </a:lnTo>
                <a:lnTo>
                  <a:pt x="597835" y="1644173"/>
                </a:lnTo>
                <a:lnTo>
                  <a:pt x="636476" y="1677096"/>
                </a:lnTo>
                <a:lnTo>
                  <a:pt x="676915" y="1709097"/>
                </a:lnTo>
                <a:lnTo>
                  <a:pt x="719201" y="1740153"/>
                </a:lnTo>
                <a:lnTo>
                  <a:pt x="783933" y="1782239"/>
                </a:lnTo>
                <a:lnTo>
                  <a:pt x="819234" y="1802670"/>
                </a:lnTo>
                <a:lnTo>
                  <a:pt x="856388" y="1822699"/>
                </a:lnTo>
                <a:lnTo>
                  <a:pt x="895319" y="1842332"/>
                </a:lnTo>
                <a:lnTo>
                  <a:pt x="935950" y="1861574"/>
                </a:lnTo>
                <a:lnTo>
                  <a:pt x="978203" y="1880431"/>
                </a:lnTo>
                <a:lnTo>
                  <a:pt x="1022001" y="1898907"/>
                </a:lnTo>
                <a:lnTo>
                  <a:pt x="1067268" y="1917009"/>
                </a:lnTo>
                <a:lnTo>
                  <a:pt x="1113925" y="1934740"/>
                </a:lnTo>
                <a:lnTo>
                  <a:pt x="1161897" y="1952107"/>
                </a:lnTo>
                <a:lnTo>
                  <a:pt x="1211106" y="1969115"/>
                </a:lnTo>
                <a:lnTo>
                  <a:pt x="1261476" y="1985768"/>
                </a:lnTo>
                <a:lnTo>
                  <a:pt x="1312928" y="2002073"/>
                </a:lnTo>
                <a:lnTo>
                  <a:pt x="1365386" y="2018034"/>
                </a:lnTo>
                <a:lnTo>
                  <a:pt x="1418773" y="2033657"/>
                </a:lnTo>
                <a:lnTo>
                  <a:pt x="1473012" y="2048947"/>
                </a:lnTo>
                <a:lnTo>
                  <a:pt x="1528025" y="2063908"/>
                </a:lnTo>
                <a:lnTo>
                  <a:pt x="1583737" y="2078547"/>
                </a:lnTo>
                <a:lnTo>
                  <a:pt x="1640069" y="2092869"/>
                </a:lnTo>
                <a:lnTo>
                  <a:pt x="1696944" y="2106879"/>
                </a:lnTo>
                <a:lnTo>
                  <a:pt x="1754286" y="2120581"/>
                </a:lnTo>
                <a:lnTo>
                  <a:pt x="1812018" y="2133982"/>
                </a:lnTo>
                <a:lnTo>
                  <a:pt x="1870062" y="2147086"/>
                </a:lnTo>
                <a:lnTo>
                  <a:pt x="1928341" y="2159900"/>
                </a:lnTo>
                <a:lnTo>
                  <a:pt x="1986779" y="2172427"/>
                </a:lnTo>
                <a:lnTo>
                  <a:pt x="2045298" y="2184674"/>
                </a:lnTo>
                <a:lnTo>
                  <a:pt x="2103821" y="2196645"/>
                </a:lnTo>
                <a:lnTo>
                  <a:pt x="2162271" y="2208346"/>
                </a:lnTo>
                <a:lnTo>
                  <a:pt x="2220571" y="2219782"/>
                </a:lnTo>
                <a:lnTo>
                  <a:pt x="2278644" y="2230958"/>
                </a:lnTo>
                <a:lnTo>
                  <a:pt x="2336414" y="2241880"/>
                </a:lnTo>
                <a:lnTo>
                  <a:pt x="2393802" y="2252552"/>
                </a:lnTo>
                <a:lnTo>
                  <a:pt x="2450732" y="2262981"/>
                </a:lnTo>
                <a:lnTo>
                  <a:pt x="2507127" y="2273170"/>
                </a:lnTo>
                <a:lnTo>
                  <a:pt x="2562909" y="2283126"/>
                </a:lnTo>
                <a:lnTo>
                  <a:pt x="2618002" y="2292854"/>
                </a:lnTo>
                <a:lnTo>
                  <a:pt x="2672329" y="2302359"/>
                </a:lnTo>
                <a:lnTo>
                  <a:pt x="2725812" y="2311646"/>
                </a:lnTo>
                <a:lnTo>
                  <a:pt x="2778375" y="2320720"/>
                </a:lnTo>
                <a:lnTo>
                  <a:pt x="2829940" y="2329588"/>
                </a:lnTo>
                <a:lnTo>
                  <a:pt x="2880430" y="2338253"/>
                </a:lnTo>
                <a:lnTo>
                  <a:pt x="2929769" y="2346721"/>
                </a:lnTo>
                <a:lnTo>
                  <a:pt x="2977879" y="2354997"/>
                </a:lnTo>
                <a:lnTo>
                  <a:pt x="3024683" y="2363088"/>
                </a:lnTo>
                <a:lnTo>
                  <a:pt x="3070105" y="2370997"/>
                </a:lnTo>
                <a:lnTo>
                  <a:pt x="3114066" y="2378730"/>
                </a:lnTo>
                <a:lnTo>
                  <a:pt x="3156491" y="2386293"/>
                </a:lnTo>
                <a:lnTo>
                  <a:pt x="3197301" y="2393690"/>
                </a:lnTo>
                <a:lnTo>
                  <a:pt x="3236420" y="2400927"/>
                </a:lnTo>
                <a:lnTo>
                  <a:pt x="3309277" y="2414942"/>
                </a:lnTo>
                <a:lnTo>
                  <a:pt x="3374445" y="2428379"/>
                </a:lnTo>
                <a:lnTo>
                  <a:pt x="3431308" y="2441281"/>
                </a:lnTo>
                <a:lnTo>
                  <a:pt x="3456431" y="2447544"/>
                </a:lnTo>
              </a:path>
            </a:pathLst>
          </a:custGeom>
          <a:ln w="9144">
            <a:solidFill>
              <a:srgbClr val="000000"/>
            </a:solidFill>
          </a:ln>
        </p:spPr>
        <p:txBody>
          <a:bodyPr wrap="square" lIns="0" tIns="0" rIns="0" bIns="0" rtlCol="0"/>
          <a:lstStyle/>
          <a:p>
            <a:endParaRPr/>
          </a:p>
        </p:txBody>
      </p:sp>
      <p:sp>
        <p:nvSpPr>
          <p:cNvPr id="11" name="object 11"/>
          <p:cNvSpPr/>
          <p:nvPr/>
        </p:nvSpPr>
        <p:spPr>
          <a:xfrm>
            <a:off x="1834895" y="4076700"/>
            <a:ext cx="3241675" cy="0"/>
          </a:xfrm>
          <a:custGeom>
            <a:avLst/>
            <a:gdLst/>
            <a:ahLst/>
            <a:cxnLst/>
            <a:rect l="l" t="t" r="r" b="b"/>
            <a:pathLst>
              <a:path w="3241675">
                <a:moveTo>
                  <a:pt x="3241548" y="0"/>
                </a:moveTo>
                <a:lnTo>
                  <a:pt x="0" y="0"/>
                </a:lnTo>
              </a:path>
            </a:pathLst>
          </a:custGeom>
          <a:ln w="9144">
            <a:solidFill>
              <a:srgbClr val="000000"/>
            </a:solidFill>
            <a:prstDash val="sysDash"/>
          </a:ln>
        </p:spPr>
        <p:txBody>
          <a:bodyPr wrap="square" lIns="0" tIns="0" rIns="0" bIns="0" rtlCol="0"/>
          <a:lstStyle/>
          <a:p>
            <a:endParaRPr/>
          </a:p>
        </p:txBody>
      </p:sp>
      <p:sp>
        <p:nvSpPr>
          <p:cNvPr id="12" name="object 12"/>
          <p:cNvSpPr/>
          <p:nvPr/>
        </p:nvSpPr>
        <p:spPr>
          <a:xfrm>
            <a:off x="3924300" y="2996183"/>
            <a:ext cx="0" cy="2952115"/>
          </a:xfrm>
          <a:custGeom>
            <a:avLst/>
            <a:gdLst/>
            <a:ahLst/>
            <a:cxnLst/>
            <a:rect l="l" t="t" r="r" b="b"/>
            <a:pathLst>
              <a:path h="2952115">
                <a:moveTo>
                  <a:pt x="0" y="0"/>
                </a:moveTo>
                <a:lnTo>
                  <a:pt x="0" y="2951988"/>
                </a:lnTo>
              </a:path>
            </a:pathLst>
          </a:custGeom>
          <a:ln w="9144">
            <a:solidFill>
              <a:srgbClr val="000000"/>
            </a:solidFill>
            <a:prstDash val="sysDash"/>
          </a:ln>
        </p:spPr>
        <p:txBody>
          <a:bodyPr wrap="square" lIns="0" tIns="0" rIns="0" bIns="0" rtlCol="0"/>
          <a:lstStyle/>
          <a:p>
            <a:endParaRPr/>
          </a:p>
        </p:txBody>
      </p:sp>
      <p:sp>
        <p:nvSpPr>
          <p:cNvPr id="13" name="object 13"/>
          <p:cNvSpPr/>
          <p:nvPr/>
        </p:nvSpPr>
        <p:spPr>
          <a:xfrm>
            <a:off x="5148071" y="4003547"/>
            <a:ext cx="0" cy="1873250"/>
          </a:xfrm>
          <a:custGeom>
            <a:avLst/>
            <a:gdLst/>
            <a:ahLst/>
            <a:cxnLst/>
            <a:rect l="l" t="t" r="r" b="b"/>
            <a:pathLst>
              <a:path h="1873250">
                <a:moveTo>
                  <a:pt x="0" y="0"/>
                </a:moveTo>
                <a:lnTo>
                  <a:pt x="0" y="1872995"/>
                </a:lnTo>
              </a:path>
            </a:pathLst>
          </a:custGeom>
          <a:ln w="9144">
            <a:solidFill>
              <a:srgbClr val="000000"/>
            </a:solidFill>
            <a:prstDash val="sysDash"/>
          </a:ln>
        </p:spPr>
        <p:txBody>
          <a:bodyPr wrap="square" lIns="0" tIns="0" rIns="0" bIns="0" rtlCol="0"/>
          <a:lstStyle/>
          <a:p>
            <a:endParaRPr/>
          </a:p>
        </p:txBody>
      </p:sp>
      <p:sp>
        <p:nvSpPr>
          <p:cNvPr id="14" name="object 14"/>
          <p:cNvSpPr txBox="1"/>
          <p:nvPr/>
        </p:nvSpPr>
        <p:spPr>
          <a:xfrm>
            <a:off x="1796795" y="2731134"/>
            <a:ext cx="2532380" cy="391160"/>
          </a:xfrm>
          <a:prstGeom prst="rect">
            <a:avLst/>
          </a:prstGeom>
        </p:spPr>
        <p:txBody>
          <a:bodyPr vert="horz" wrap="square" lIns="0" tIns="12700" rIns="0" bIns="0" rtlCol="0">
            <a:spAutoFit/>
          </a:bodyPr>
          <a:lstStyle/>
          <a:p>
            <a:pPr marL="38100">
              <a:lnSpc>
                <a:spcPct val="100000"/>
              </a:lnSpc>
              <a:spcBef>
                <a:spcPts val="100"/>
              </a:spcBef>
              <a:tabLst>
                <a:tab pos="2074545" algn="l"/>
              </a:tabLst>
            </a:pPr>
            <a:r>
              <a:rPr sz="1800" u="dash" dirty="0">
                <a:uFill>
                  <a:solidFill>
                    <a:srgbClr val="000000"/>
                  </a:solidFill>
                </a:uFill>
                <a:latin typeface="Times New Roman"/>
                <a:cs typeface="Times New Roman"/>
              </a:rPr>
              <a:t> 	</a:t>
            </a:r>
            <a:r>
              <a:rPr sz="1800" u="dash" dirty="0">
                <a:uFill>
                  <a:solidFill>
                    <a:srgbClr val="000000"/>
                  </a:solidFill>
                </a:uFill>
                <a:latin typeface="Arial"/>
                <a:cs typeface="Arial"/>
              </a:rPr>
              <a:t>●</a:t>
            </a:r>
            <a:r>
              <a:rPr sz="1800" spc="40" dirty="0">
                <a:latin typeface="Arial"/>
                <a:cs typeface="Arial"/>
              </a:rPr>
              <a:t> </a:t>
            </a:r>
            <a:r>
              <a:rPr sz="3600" baseline="25462" dirty="0">
                <a:latin typeface="Arial"/>
                <a:cs typeface="Arial"/>
              </a:rPr>
              <a:t>A</a:t>
            </a:r>
            <a:endParaRPr sz="3600" baseline="25462">
              <a:latin typeface="Arial"/>
              <a:cs typeface="Arial"/>
            </a:endParaRPr>
          </a:p>
        </p:txBody>
      </p:sp>
      <p:sp>
        <p:nvSpPr>
          <p:cNvPr id="15" name="object 15"/>
          <p:cNvSpPr txBox="1"/>
          <p:nvPr/>
        </p:nvSpPr>
        <p:spPr>
          <a:xfrm>
            <a:off x="5050028" y="3742690"/>
            <a:ext cx="478155" cy="391160"/>
          </a:xfrm>
          <a:prstGeom prst="rect">
            <a:avLst/>
          </a:prstGeom>
        </p:spPr>
        <p:txBody>
          <a:bodyPr vert="horz" wrap="square" lIns="0" tIns="12700" rIns="0" bIns="0" rtlCol="0">
            <a:spAutoFit/>
          </a:bodyPr>
          <a:lstStyle/>
          <a:p>
            <a:pPr marL="261620" indent="-249554">
              <a:lnSpc>
                <a:spcPct val="100000"/>
              </a:lnSpc>
              <a:spcBef>
                <a:spcPts val="100"/>
              </a:spcBef>
              <a:buSzPct val="75000"/>
              <a:buChar char="●"/>
              <a:tabLst>
                <a:tab pos="262255" algn="l"/>
              </a:tabLst>
            </a:pPr>
            <a:r>
              <a:rPr sz="2400" dirty="0">
                <a:latin typeface="Arial"/>
                <a:cs typeface="Arial"/>
              </a:rPr>
              <a:t>B</a:t>
            </a:r>
            <a:endParaRPr sz="2400">
              <a:latin typeface="Arial"/>
              <a:cs typeface="Arial"/>
            </a:endParaRPr>
          </a:p>
        </p:txBody>
      </p:sp>
      <p:sp>
        <p:nvSpPr>
          <p:cNvPr id="16" name="object 16"/>
          <p:cNvSpPr txBox="1"/>
          <p:nvPr/>
        </p:nvSpPr>
        <p:spPr>
          <a:xfrm>
            <a:off x="1337817" y="2805810"/>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C</a:t>
            </a:r>
            <a:endParaRPr sz="2400">
              <a:latin typeface="Arial"/>
              <a:cs typeface="Arial"/>
            </a:endParaRPr>
          </a:p>
        </p:txBody>
      </p:sp>
      <p:sp>
        <p:nvSpPr>
          <p:cNvPr id="17" name="object 17"/>
          <p:cNvSpPr txBox="1"/>
          <p:nvPr/>
        </p:nvSpPr>
        <p:spPr>
          <a:xfrm>
            <a:off x="1557274" y="2982594"/>
            <a:ext cx="2514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a:t>
            </a:r>
            <a:endParaRPr sz="1600">
              <a:latin typeface="Arial"/>
              <a:cs typeface="Arial"/>
            </a:endParaRPr>
          </a:p>
        </p:txBody>
      </p:sp>
      <p:sp>
        <p:nvSpPr>
          <p:cNvPr id="18" name="object 18"/>
          <p:cNvSpPr txBox="1"/>
          <p:nvPr/>
        </p:nvSpPr>
        <p:spPr>
          <a:xfrm>
            <a:off x="1312417" y="3961892"/>
            <a:ext cx="521334" cy="391160"/>
          </a:xfrm>
          <a:prstGeom prst="rect">
            <a:avLst/>
          </a:prstGeom>
        </p:spPr>
        <p:txBody>
          <a:bodyPr vert="horz" wrap="square" lIns="0" tIns="12700" rIns="0" bIns="0" rtlCol="0">
            <a:spAutoFit/>
          </a:bodyPr>
          <a:lstStyle/>
          <a:p>
            <a:pPr marL="38100">
              <a:lnSpc>
                <a:spcPct val="100000"/>
              </a:lnSpc>
              <a:spcBef>
                <a:spcPts val="100"/>
              </a:spcBef>
            </a:pPr>
            <a:r>
              <a:rPr sz="3600" spc="-7" baseline="13888" dirty="0">
                <a:latin typeface="Arial"/>
                <a:cs typeface="Arial"/>
              </a:rPr>
              <a:t>C</a:t>
            </a:r>
            <a:r>
              <a:rPr sz="1600" spc="-5" dirty="0">
                <a:latin typeface="Arial"/>
                <a:cs typeface="Arial"/>
              </a:rPr>
              <a:t>1b</a:t>
            </a:r>
            <a:endParaRPr sz="1600">
              <a:latin typeface="Arial"/>
              <a:cs typeface="Arial"/>
            </a:endParaRPr>
          </a:p>
        </p:txBody>
      </p:sp>
      <p:sp>
        <p:nvSpPr>
          <p:cNvPr id="19" name="object 19"/>
          <p:cNvSpPr txBox="1"/>
          <p:nvPr/>
        </p:nvSpPr>
        <p:spPr>
          <a:xfrm>
            <a:off x="3689350" y="5978448"/>
            <a:ext cx="521334" cy="391160"/>
          </a:xfrm>
          <a:prstGeom prst="rect">
            <a:avLst/>
          </a:prstGeom>
        </p:spPr>
        <p:txBody>
          <a:bodyPr vert="horz" wrap="square" lIns="0" tIns="12700" rIns="0" bIns="0" rtlCol="0">
            <a:spAutoFit/>
          </a:bodyPr>
          <a:lstStyle/>
          <a:p>
            <a:pPr marL="38100">
              <a:lnSpc>
                <a:spcPct val="100000"/>
              </a:lnSpc>
              <a:spcBef>
                <a:spcPts val="100"/>
              </a:spcBef>
            </a:pPr>
            <a:r>
              <a:rPr sz="3600" spc="-7" baseline="13888" dirty="0">
                <a:latin typeface="Arial"/>
                <a:cs typeface="Arial"/>
              </a:rPr>
              <a:t>C</a:t>
            </a:r>
            <a:r>
              <a:rPr sz="1600" spc="-5" dirty="0">
                <a:latin typeface="Arial"/>
                <a:cs typeface="Arial"/>
              </a:rPr>
              <a:t>0a</a:t>
            </a:r>
            <a:endParaRPr sz="1600">
              <a:latin typeface="Arial"/>
              <a:cs typeface="Arial"/>
            </a:endParaRPr>
          </a:p>
        </p:txBody>
      </p:sp>
      <p:sp>
        <p:nvSpPr>
          <p:cNvPr id="20" name="object 20"/>
          <p:cNvSpPr txBox="1"/>
          <p:nvPr/>
        </p:nvSpPr>
        <p:spPr>
          <a:xfrm>
            <a:off x="4986528" y="5978448"/>
            <a:ext cx="521334" cy="391160"/>
          </a:xfrm>
          <a:prstGeom prst="rect">
            <a:avLst/>
          </a:prstGeom>
        </p:spPr>
        <p:txBody>
          <a:bodyPr vert="horz" wrap="square" lIns="0" tIns="12700" rIns="0" bIns="0" rtlCol="0">
            <a:spAutoFit/>
          </a:bodyPr>
          <a:lstStyle/>
          <a:p>
            <a:pPr marL="38100">
              <a:lnSpc>
                <a:spcPct val="100000"/>
              </a:lnSpc>
              <a:spcBef>
                <a:spcPts val="100"/>
              </a:spcBef>
            </a:pPr>
            <a:r>
              <a:rPr sz="3600" spc="-7" baseline="13888" dirty="0">
                <a:latin typeface="Arial"/>
                <a:cs typeface="Arial"/>
              </a:rPr>
              <a:t>C</a:t>
            </a:r>
            <a:r>
              <a:rPr sz="1600" spc="-5" dirty="0">
                <a:latin typeface="Arial"/>
                <a:cs typeface="Arial"/>
              </a:rPr>
              <a:t>0b</a:t>
            </a:r>
            <a:endParaRPr sz="1600">
              <a:latin typeface="Arial"/>
              <a:cs typeface="Arial"/>
            </a:endParaRPr>
          </a:p>
        </p:txBody>
      </p:sp>
      <p:sp>
        <p:nvSpPr>
          <p:cNvPr id="21" name="object 21"/>
          <p:cNvSpPr txBox="1"/>
          <p:nvPr/>
        </p:nvSpPr>
        <p:spPr>
          <a:xfrm>
            <a:off x="5029201" y="990600"/>
            <a:ext cx="2895600" cy="148951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If placing the </a:t>
            </a:r>
            <a:r>
              <a:rPr sz="1600" spc="-10" dirty="0">
                <a:latin typeface="Calibri"/>
                <a:cs typeface="Calibri"/>
              </a:rPr>
              <a:t>indifference </a:t>
            </a:r>
            <a:r>
              <a:rPr sz="1600" spc="-5" dirty="0">
                <a:latin typeface="Calibri"/>
                <a:cs typeface="Calibri"/>
              </a:rPr>
              <a:t>curves  </a:t>
            </a:r>
            <a:r>
              <a:rPr sz="1600" spc="-15" dirty="0">
                <a:latin typeface="Calibri"/>
                <a:cs typeface="Calibri"/>
              </a:rPr>
              <a:t>for </a:t>
            </a:r>
            <a:r>
              <a:rPr sz="1600" spc="-5" dirty="0">
                <a:latin typeface="Calibri"/>
                <a:cs typeface="Calibri"/>
              </a:rPr>
              <a:t>a single individual in </a:t>
            </a:r>
            <a:r>
              <a:rPr sz="1600" spc="-10" dirty="0">
                <a:latin typeface="Calibri"/>
                <a:cs typeface="Calibri"/>
              </a:rPr>
              <a:t>the  consumption </a:t>
            </a:r>
            <a:r>
              <a:rPr sz="1600" spc="-5" dirty="0">
                <a:latin typeface="Calibri"/>
                <a:cs typeface="Calibri"/>
              </a:rPr>
              <a:t>plane, each  </a:t>
            </a:r>
            <a:r>
              <a:rPr sz="1600" spc="-10" dirty="0">
                <a:latin typeface="Calibri"/>
                <a:cs typeface="Calibri"/>
              </a:rPr>
              <a:t>indifference </a:t>
            </a:r>
            <a:r>
              <a:rPr sz="1600" spc="-5" dirty="0">
                <a:latin typeface="Calibri"/>
                <a:cs typeface="Calibri"/>
              </a:rPr>
              <a:t>curve </a:t>
            </a:r>
            <a:r>
              <a:rPr sz="1600" spc="-10" dirty="0">
                <a:latin typeface="Calibri"/>
                <a:cs typeface="Calibri"/>
              </a:rPr>
              <a:t>to </a:t>
            </a:r>
            <a:r>
              <a:rPr sz="1600" spc="-5" dirty="0">
                <a:latin typeface="Calibri"/>
                <a:cs typeface="Calibri"/>
              </a:rPr>
              <a:t>the </a:t>
            </a:r>
            <a:r>
              <a:rPr sz="1600" spc="-10" dirty="0">
                <a:latin typeface="Calibri"/>
                <a:cs typeface="Calibri"/>
              </a:rPr>
              <a:t>right  </a:t>
            </a:r>
            <a:r>
              <a:rPr sz="1600" spc="-5" dirty="0">
                <a:latin typeface="Calibri"/>
                <a:cs typeface="Calibri"/>
              </a:rPr>
              <a:t>means higher </a:t>
            </a:r>
            <a:r>
              <a:rPr sz="1600" spc="-20" dirty="0">
                <a:latin typeface="Calibri"/>
                <a:cs typeface="Calibri"/>
              </a:rPr>
              <a:t>utility. </a:t>
            </a:r>
            <a:r>
              <a:rPr sz="1600" spc="-5" dirty="0">
                <a:latin typeface="Calibri"/>
                <a:cs typeface="Calibri"/>
              </a:rPr>
              <a:t>An individual  </a:t>
            </a:r>
            <a:r>
              <a:rPr sz="1600" spc="-10" dirty="0">
                <a:latin typeface="Calibri"/>
                <a:cs typeface="Calibri"/>
              </a:rPr>
              <a:t>would </a:t>
            </a:r>
            <a:r>
              <a:rPr sz="1600" spc="-20" dirty="0">
                <a:latin typeface="Calibri"/>
                <a:cs typeface="Calibri"/>
              </a:rPr>
              <a:t>prefer </a:t>
            </a:r>
            <a:r>
              <a:rPr sz="1600" spc="-10" dirty="0">
                <a:latin typeface="Calibri"/>
                <a:cs typeface="Calibri"/>
              </a:rPr>
              <a:t>to reach </a:t>
            </a:r>
            <a:r>
              <a:rPr sz="1600" spc="-5" dirty="0">
                <a:latin typeface="Calibri"/>
                <a:cs typeface="Calibri"/>
              </a:rPr>
              <a:t>a</a:t>
            </a:r>
            <a:r>
              <a:rPr sz="1600" spc="45" dirty="0">
                <a:latin typeface="Calibri"/>
                <a:cs typeface="Calibri"/>
              </a:rPr>
              <a:t> </a:t>
            </a:r>
            <a:r>
              <a:rPr sz="1600" spc="-10" dirty="0">
                <a:latin typeface="Calibri"/>
                <a:cs typeface="Calibri"/>
              </a:rPr>
              <a:t>difference</a:t>
            </a:r>
            <a:endParaRPr sz="1600">
              <a:latin typeface="Calibri"/>
              <a:cs typeface="Calibri"/>
            </a:endParaRPr>
          </a:p>
        </p:txBody>
      </p:sp>
      <p:sp>
        <p:nvSpPr>
          <p:cNvPr id="22" name="object 22"/>
          <p:cNvSpPr txBox="1"/>
          <p:nvPr/>
        </p:nvSpPr>
        <p:spPr>
          <a:xfrm>
            <a:off x="5105400" y="2362200"/>
            <a:ext cx="2895600" cy="997068"/>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curve in the upper right of </a:t>
            </a:r>
            <a:r>
              <a:rPr sz="1600" spc="-10" dirty="0">
                <a:latin typeface="Calibri"/>
                <a:cs typeface="Calibri"/>
              </a:rPr>
              <a:t>the  figure. </a:t>
            </a:r>
            <a:r>
              <a:rPr sz="1600" spc="-5" dirty="0">
                <a:latin typeface="Calibri"/>
                <a:cs typeface="Calibri"/>
              </a:rPr>
              <a:t>An individual is </a:t>
            </a:r>
            <a:r>
              <a:rPr sz="1600" spc="-15" dirty="0">
                <a:latin typeface="Calibri"/>
                <a:cs typeface="Calibri"/>
              </a:rPr>
              <a:t>indifferent  </a:t>
            </a:r>
            <a:r>
              <a:rPr sz="1600" spc="-10" dirty="0">
                <a:latin typeface="Calibri"/>
                <a:cs typeface="Calibri"/>
              </a:rPr>
              <a:t>between consumption pattern </a:t>
            </a:r>
            <a:r>
              <a:rPr sz="1600" spc="-5" dirty="0">
                <a:latin typeface="Calibri"/>
                <a:cs typeface="Calibri"/>
              </a:rPr>
              <a:t>A  and</a:t>
            </a:r>
            <a:r>
              <a:rPr sz="1600" spc="-20" dirty="0">
                <a:latin typeface="Calibri"/>
                <a:cs typeface="Calibri"/>
              </a:rPr>
              <a:t> </a:t>
            </a:r>
            <a:r>
              <a:rPr sz="1600" spc="-5" dirty="0">
                <a:latin typeface="Calibri"/>
                <a:cs typeface="Calibri"/>
              </a:rPr>
              <a:t>B.</a:t>
            </a:r>
            <a:endParaRPr sz="16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292100"/>
            <a:ext cx="4875148" cy="574040"/>
          </a:xfrm>
          <a:prstGeom prst="rect">
            <a:avLst/>
          </a:prstGeom>
        </p:spPr>
        <p:txBody>
          <a:bodyPr vert="horz" wrap="square" lIns="0" tIns="12700" rIns="0" bIns="0" rtlCol="0">
            <a:spAutoFit/>
          </a:bodyPr>
          <a:lstStyle/>
          <a:p>
            <a:pPr marL="12700">
              <a:lnSpc>
                <a:spcPct val="100000"/>
              </a:lnSpc>
              <a:spcBef>
                <a:spcPts val="100"/>
              </a:spcBef>
            </a:pPr>
            <a:r>
              <a:rPr sz="3600" spc="-15" dirty="0"/>
              <a:t>Indifference</a:t>
            </a:r>
            <a:r>
              <a:rPr sz="3600" spc="-110" dirty="0"/>
              <a:t> </a:t>
            </a:r>
            <a:r>
              <a:rPr sz="3600" dirty="0"/>
              <a:t>curves</a:t>
            </a:r>
            <a:endParaRPr sz="3600"/>
          </a:p>
        </p:txBody>
      </p:sp>
      <p:sp>
        <p:nvSpPr>
          <p:cNvPr id="3" name="object 3"/>
          <p:cNvSpPr txBox="1"/>
          <p:nvPr/>
        </p:nvSpPr>
        <p:spPr>
          <a:xfrm>
            <a:off x="2044700" y="2888741"/>
            <a:ext cx="2787015" cy="299720"/>
          </a:xfrm>
          <a:prstGeom prst="rect">
            <a:avLst/>
          </a:prstGeom>
        </p:spPr>
        <p:txBody>
          <a:bodyPr vert="horz" wrap="square" lIns="0" tIns="12700" rIns="0" bIns="0" rtlCol="0">
            <a:spAutoFit/>
          </a:bodyPr>
          <a:lstStyle/>
          <a:p>
            <a:pPr marL="12700">
              <a:lnSpc>
                <a:spcPct val="100000"/>
              </a:lnSpc>
              <a:spcBef>
                <a:spcPts val="100"/>
              </a:spcBef>
              <a:tabLst>
                <a:tab pos="2635885" algn="l"/>
              </a:tabLst>
            </a:pPr>
            <a:r>
              <a:rPr sz="1800" u="dash" dirty="0">
                <a:uFill>
                  <a:solidFill>
                    <a:srgbClr val="000000"/>
                  </a:solidFill>
                </a:uFill>
                <a:latin typeface="Times New Roman"/>
                <a:cs typeface="Times New Roman"/>
              </a:rPr>
              <a:t> 	</a:t>
            </a:r>
            <a:r>
              <a:rPr sz="1800" u="dash" dirty="0">
                <a:uFill>
                  <a:solidFill>
                    <a:srgbClr val="000000"/>
                  </a:solidFill>
                </a:uFill>
                <a:latin typeface="Arial"/>
                <a:cs typeface="Arial"/>
              </a:rPr>
              <a:t>●</a:t>
            </a:r>
            <a:endParaRPr sz="1800">
              <a:latin typeface="Arial"/>
              <a:cs typeface="Arial"/>
            </a:endParaRPr>
          </a:p>
        </p:txBody>
      </p:sp>
      <p:sp>
        <p:nvSpPr>
          <p:cNvPr id="4" name="object 4"/>
          <p:cNvSpPr txBox="1"/>
          <p:nvPr/>
        </p:nvSpPr>
        <p:spPr>
          <a:xfrm>
            <a:off x="5071998" y="2876753"/>
            <a:ext cx="22923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5" name="object 5"/>
          <p:cNvSpPr/>
          <p:nvPr/>
        </p:nvSpPr>
        <p:spPr>
          <a:xfrm>
            <a:off x="2036064" y="1341119"/>
            <a:ext cx="5977255" cy="3816350"/>
          </a:xfrm>
          <a:custGeom>
            <a:avLst/>
            <a:gdLst/>
            <a:ahLst/>
            <a:cxnLst/>
            <a:rect l="l" t="t" r="r" b="b"/>
            <a:pathLst>
              <a:path w="5977255" h="3816350">
                <a:moveTo>
                  <a:pt x="0" y="0"/>
                </a:moveTo>
                <a:lnTo>
                  <a:pt x="5977128" y="3816096"/>
                </a:lnTo>
              </a:path>
            </a:pathLst>
          </a:custGeom>
          <a:ln w="9144">
            <a:solidFill>
              <a:srgbClr val="000000"/>
            </a:solidFill>
          </a:ln>
        </p:spPr>
        <p:txBody>
          <a:bodyPr wrap="square" lIns="0" tIns="0" rIns="0" bIns="0" rtlCol="0"/>
          <a:lstStyle/>
          <a:p>
            <a:endParaRPr/>
          </a:p>
        </p:txBody>
      </p:sp>
      <p:sp>
        <p:nvSpPr>
          <p:cNvPr id="6" name="object 6"/>
          <p:cNvSpPr/>
          <p:nvPr/>
        </p:nvSpPr>
        <p:spPr>
          <a:xfrm>
            <a:off x="5407278" y="3848100"/>
            <a:ext cx="507365" cy="509270"/>
          </a:xfrm>
          <a:custGeom>
            <a:avLst/>
            <a:gdLst/>
            <a:ahLst/>
            <a:cxnLst/>
            <a:rect l="l" t="t" r="r" b="b"/>
            <a:pathLst>
              <a:path w="507364" h="509270">
                <a:moveTo>
                  <a:pt x="449112" y="49517"/>
                </a:moveTo>
                <a:lnTo>
                  <a:pt x="0" y="499999"/>
                </a:lnTo>
                <a:lnTo>
                  <a:pt x="8890" y="508888"/>
                </a:lnTo>
                <a:lnTo>
                  <a:pt x="458012" y="58396"/>
                </a:lnTo>
                <a:lnTo>
                  <a:pt x="449112" y="49517"/>
                </a:lnTo>
                <a:close/>
              </a:path>
              <a:path w="507364" h="509270">
                <a:moveTo>
                  <a:pt x="493945" y="40512"/>
                </a:moveTo>
                <a:lnTo>
                  <a:pt x="458088" y="40512"/>
                </a:lnTo>
                <a:lnTo>
                  <a:pt x="466979" y="49402"/>
                </a:lnTo>
                <a:lnTo>
                  <a:pt x="458012" y="58396"/>
                </a:lnTo>
                <a:lnTo>
                  <a:pt x="480568" y="80899"/>
                </a:lnTo>
                <a:lnTo>
                  <a:pt x="493945" y="40512"/>
                </a:lnTo>
                <a:close/>
              </a:path>
              <a:path w="507364" h="509270">
                <a:moveTo>
                  <a:pt x="458088" y="40512"/>
                </a:moveTo>
                <a:lnTo>
                  <a:pt x="449112" y="49517"/>
                </a:lnTo>
                <a:lnTo>
                  <a:pt x="458012" y="58396"/>
                </a:lnTo>
                <a:lnTo>
                  <a:pt x="466979" y="49402"/>
                </a:lnTo>
                <a:lnTo>
                  <a:pt x="458088" y="40512"/>
                </a:lnTo>
                <a:close/>
              </a:path>
              <a:path w="507364" h="509270">
                <a:moveTo>
                  <a:pt x="507365" y="0"/>
                </a:moveTo>
                <a:lnTo>
                  <a:pt x="426593" y="27050"/>
                </a:lnTo>
                <a:lnTo>
                  <a:pt x="449112" y="49517"/>
                </a:lnTo>
                <a:lnTo>
                  <a:pt x="458088" y="40512"/>
                </a:lnTo>
                <a:lnTo>
                  <a:pt x="493945" y="40512"/>
                </a:lnTo>
                <a:lnTo>
                  <a:pt x="507365" y="0"/>
                </a:lnTo>
                <a:close/>
              </a:path>
            </a:pathLst>
          </a:custGeom>
          <a:solidFill>
            <a:srgbClr val="000000"/>
          </a:solidFill>
        </p:spPr>
        <p:txBody>
          <a:bodyPr wrap="square" lIns="0" tIns="0" rIns="0" bIns="0" rtlCol="0"/>
          <a:lstStyle/>
          <a:p>
            <a:endParaRPr/>
          </a:p>
        </p:txBody>
      </p:sp>
      <p:sp>
        <p:nvSpPr>
          <p:cNvPr id="7" name="object 7"/>
          <p:cNvSpPr/>
          <p:nvPr/>
        </p:nvSpPr>
        <p:spPr>
          <a:xfrm>
            <a:off x="2019300" y="1472183"/>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8" name="object 8"/>
          <p:cNvSpPr/>
          <p:nvPr/>
        </p:nvSpPr>
        <p:spPr>
          <a:xfrm>
            <a:off x="2057400" y="5106923"/>
            <a:ext cx="6265545" cy="76200"/>
          </a:xfrm>
          <a:custGeom>
            <a:avLst/>
            <a:gdLst/>
            <a:ahLst/>
            <a:cxnLst/>
            <a:rect l="l" t="t" r="r" b="b"/>
            <a:pathLst>
              <a:path w="6265545" h="76200">
                <a:moveTo>
                  <a:pt x="6188964" y="0"/>
                </a:moveTo>
                <a:lnTo>
                  <a:pt x="6188964" y="76200"/>
                </a:lnTo>
                <a:lnTo>
                  <a:pt x="6252464" y="44450"/>
                </a:lnTo>
                <a:lnTo>
                  <a:pt x="6201664" y="44450"/>
                </a:lnTo>
                <a:lnTo>
                  <a:pt x="6201664" y="31750"/>
                </a:lnTo>
                <a:lnTo>
                  <a:pt x="6252464" y="31750"/>
                </a:lnTo>
                <a:lnTo>
                  <a:pt x="6188964" y="0"/>
                </a:lnTo>
                <a:close/>
              </a:path>
              <a:path w="6265545" h="76200">
                <a:moveTo>
                  <a:pt x="6188964" y="31750"/>
                </a:moveTo>
                <a:lnTo>
                  <a:pt x="0" y="31750"/>
                </a:lnTo>
                <a:lnTo>
                  <a:pt x="0" y="44450"/>
                </a:lnTo>
                <a:lnTo>
                  <a:pt x="6188964" y="44450"/>
                </a:lnTo>
                <a:lnTo>
                  <a:pt x="6188964" y="31750"/>
                </a:lnTo>
                <a:close/>
              </a:path>
              <a:path w="6265545" h="76200">
                <a:moveTo>
                  <a:pt x="6252464" y="31750"/>
                </a:moveTo>
                <a:lnTo>
                  <a:pt x="6201664" y="31750"/>
                </a:lnTo>
                <a:lnTo>
                  <a:pt x="6201664" y="44450"/>
                </a:lnTo>
                <a:lnTo>
                  <a:pt x="6252464" y="44450"/>
                </a:lnTo>
                <a:lnTo>
                  <a:pt x="6265164" y="38100"/>
                </a:lnTo>
                <a:lnTo>
                  <a:pt x="6252464" y="31750"/>
                </a:lnTo>
                <a:close/>
              </a:path>
            </a:pathLst>
          </a:custGeom>
          <a:solidFill>
            <a:srgbClr val="000000"/>
          </a:solidFill>
        </p:spPr>
        <p:txBody>
          <a:bodyPr wrap="square" lIns="0" tIns="0" rIns="0" bIns="0" rtlCol="0"/>
          <a:lstStyle/>
          <a:p>
            <a:endParaRPr/>
          </a:p>
        </p:txBody>
      </p:sp>
      <p:sp>
        <p:nvSpPr>
          <p:cNvPr id="9" name="object 9"/>
          <p:cNvSpPr txBox="1"/>
          <p:nvPr/>
        </p:nvSpPr>
        <p:spPr>
          <a:xfrm>
            <a:off x="1540510" y="1084579"/>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C</a:t>
            </a:r>
            <a:endParaRPr sz="2400">
              <a:latin typeface="Arial"/>
              <a:cs typeface="Arial"/>
            </a:endParaRPr>
          </a:p>
        </p:txBody>
      </p:sp>
      <p:sp>
        <p:nvSpPr>
          <p:cNvPr id="10" name="object 10"/>
          <p:cNvSpPr txBox="1"/>
          <p:nvPr/>
        </p:nvSpPr>
        <p:spPr>
          <a:xfrm>
            <a:off x="1759966" y="1261363"/>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t>
            </a:r>
            <a:endParaRPr sz="1600">
              <a:latin typeface="Arial"/>
              <a:cs typeface="Arial"/>
            </a:endParaRPr>
          </a:p>
        </p:txBody>
      </p:sp>
      <p:sp>
        <p:nvSpPr>
          <p:cNvPr id="11" name="object 11"/>
          <p:cNvSpPr txBox="1"/>
          <p:nvPr/>
        </p:nvSpPr>
        <p:spPr>
          <a:xfrm>
            <a:off x="8448802" y="4955794"/>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12" name="object 12"/>
          <p:cNvSpPr/>
          <p:nvPr/>
        </p:nvSpPr>
        <p:spPr>
          <a:xfrm>
            <a:off x="3931158" y="1040130"/>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8"/>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80"/>
                </a:lnTo>
              </a:path>
            </a:pathLst>
          </a:custGeom>
          <a:ln w="28956">
            <a:solidFill>
              <a:srgbClr val="000000"/>
            </a:solidFill>
          </a:ln>
        </p:spPr>
        <p:txBody>
          <a:bodyPr wrap="square" lIns="0" tIns="0" rIns="0" bIns="0" rtlCol="0"/>
          <a:lstStyle/>
          <a:p>
            <a:endParaRPr/>
          </a:p>
        </p:txBody>
      </p:sp>
      <p:sp>
        <p:nvSpPr>
          <p:cNvPr id="13" name="object 13"/>
          <p:cNvSpPr/>
          <p:nvPr/>
        </p:nvSpPr>
        <p:spPr>
          <a:xfrm>
            <a:off x="4794503" y="3055620"/>
            <a:ext cx="0" cy="2089785"/>
          </a:xfrm>
          <a:custGeom>
            <a:avLst/>
            <a:gdLst/>
            <a:ahLst/>
            <a:cxnLst/>
            <a:rect l="l" t="t" r="r" b="b"/>
            <a:pathLst>
              <a:path h="2089785">
                <a:moveTo>
                  <a:pt x="0" y="0"/>
                </a:moveTo>
                <a:lnTo>
                  <a:pt x="0" y="2089403"/>
                </a:lnTo>
              </a:path>
            </a:pathLst>
          </a:custGeom>
          <a:ln w="9144">
            <a:solidFill>
              <a:srgbClr val="000000"/>
            </a:solidFill>
            <a:prstDash val="sysDash"/>
          </a:ln>
        </p:spPr>
        <p:txBody>
          <a:bodyPr wrap="square" lIns="0" tIns="0" rIns="0" bIns="0" rtlCol="0"/>
          <a:lstStyle/>
          <a:p>
            <a:endParaRPr/>
          </a:p>
        </p:txBody>
      </p:sp>
      <p:sp>
        <p:nvSpPr>
          <p:cNvPr id="14" name="object 14"/>
          <p:cNvSpPr txBox="1"/>
          <p:nvPr/>
        </p:nvSpPr>
        <p:spPr>
          <a:xfrm>
            <a:off x="4271517" y="5243321"/>
            <a:ext cx="107061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0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0</a:t>
            </a:r>
            <a:endParaRPr sz="2400" baseline="-20833">
              <a:latin typeface="Arial"/>
              <a:cs typeface="Arial"/>
            </a:endParaRPr>
          </a:p>
        </p:txBody>
      </p:sp>
      <p:sp>
        <p:nvSpPr>
          <p:cNvPr id="15" name="object 15"/>
          <p:cNvSpPr txBox="1"/>
          <p:nvPr/>
        </p:nvSpPr>
        <p:spPr>
          <a:xfrm>
            <a:off x="815035" y="2866135"/>
            <a:ext cx="1069975"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1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1</a:t>
            </a:r>
            <a:endParaRPr sz="2400" baseline="-20833">
              <a:latin typeface="Arial"/>
              <a:cs typeface="Arial"/>
            </a:endParaRPr>
          </a:p>
        </p:txBody>
      </p:sp>
      <p:sp>
        <p:nvSpPr>
          <p:cNvPr id="16" name="object 16"/>
          <p:cNvSpPr txBox="1"/>
          <p:nvPr/>
        </p:nvSpPr>
        <p:spPr>
          <a:xfrm>
            <a:off x="7512050" y="3515614"/>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U</a:t>
            </a:r>
            <a:r>
              <a:rPr sz="2400" spc="-7" baseline="-20833" dirty="0">
                <a:latin typeface="Arial"/>
                <a:cs typeface="Arial"/>
              </a:rPr>
              <a:t>2</a:t>
            </a:r>
            <a:endParaRPr sz="2400" baseline="-20833">
              <a:latin typeface="Arial"/>
              <a:cs typeface="Arial"/>
            </a:endParaRPr>
          </a:p>
        </p:txBody>
      </p:sp>
      <p:sp>
        <p:nvSpPr>
          <p:cNvPr id="17" name="object 17"/>
          <p:cNvSpPr txBox="1"/>
          <p:nvPr/>
        </p:nvSpPr>
        <p:spPr>
          <a:xfrm>
            <a:off x="6019800" y="5264911"/>
            <a:ext cx="205740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Slope= </a:t>
            </a:r>
            <a:r>
              <a:rPr sz="2400" dirty="0">
                <a:latin typeface="Arial"/>
                <a:cs typeface="Arial"/>
              </a:rPr>
              <a:t>- </a:t>
            </a:r>
            <a:r>
              <a:rPr sz="2400" spc="-5" dirty="0">
                <a:latin typeface="Arial"/>
                <a:cs typeface="Arial"/>
              </a:rPr>
              <a:t>(1+</a:t>
            </a:r>
            <a:r>
              <a:rPr sz="2400" spc="-50" dirty="0">
                <a:latin typeface="Arial"/>
                <a:cs typeface="Arial"/>
              </a:rPr>
              <a:t> </a:t>
            </a:r>
            <a:r>
              <a:rPr sz="2400" dirty="0">
                <a:latin typeface="Arial"/>
                <a:cs typeface="Arial"/>
              </a:rPr>
              <a:t>r</a:t>
            </a:r>
            <a:r>
              <a:rPr sz="2400" baseline="-20833" dirty="0">
                <a:latin typeface="Arial"/>
                <a:cs typeface="Arial"/>
              </a:rPr>
              <a:t>i</a:t>
            </a:r>
            <a:r>
              <a:rPr sz="2400" dirty="0">
                <a:latin typeface="Arial"/>
                <a:cs typeface="Arial"/>
              </a:rPr>
              <a:t>)</a:t>
            </a:r>
            <a:endParaRPr sz="2400">
              <a:latin typeface="Arial"/>
              <a:cs typeface="Arial"/>
            </a:endParaRPr>
          </a:p>
        </p:txBody>
      </p:sp>
      <p:sp>
        <p:nvSpPr>
          <p:cNvPr id="18" name="object 18"/>
          <p:cNvSpPr txBox="1"/>
          <p:nvPr/>
        </p:nvSpPr>
        <p:spPr>
          <a:xfrm>
            <a:off x="4944871" y="4304791"/>
            <a:ext cx="81470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MRS</a:t>
            </a:r>
            <a:endParaRPr sz="2800">
              <a:latin typeface="Arial"/>
              <a:cs typeface="Arial"/>
            </a:endParaRPr>
          </a:p>
        </p:txBody>
      </p:sp>
      <p:sp>
        <p:nvSpPr>
          <p:cNvPr id="19" name="object 19"/>
          <p:cNvSpPr txBox="1"/>
          <p:nvPr/>
        </p:nvSpPr>
        <p:spPr>
          <a:xfrm>
            <a:off x="4419601" y="1027557"/>
            <a:ext cx="3505200" cy="1521570"/>
          </a:xfrm>
          <a:prstGeom prst="rect">
            <a:avLst/>
          </a:prstGeom>
        </p:spPr>
        <p:txBody>
          <a:bodyPr vert="horz" wrap="square" lIns="0" tIns="13335" rIns="0" bIns="0" rtlCol="0">
            <a:spAutoFit/>
          </a:bodyPr>
          <a:lstStyle/>
          <a:p>
            <a:pPr marL="25400" marR="17780">
              <a:lnSpc>
                <a:spcPct val="100000"/>
              </a:lnSpc>
              <a:spcBef>
                <a:spcPts val="105"/>
              </a:spcBef>
            </a:pPr>
            <a:r>
              <a:rPr sz="1400" spc="-20" dirty="0">
                <a:latin typeface="Calibri"/>
                <a:cs typeface="Calibri"/>
              </a:rPr>
              <a:t>At </a:t>
            </a:r>
            <a:r>
              <a:rPr sz="1400" spc="-5" dirty="0">
                <a:latin typeface="Calibri"/>
                <a:cs typeface="Calibri"/>
              </a:rPr>
              <a:t>each </a:t>
            </a:r>
            <a:r>
              <a:rPr sz="1400" spc="-10" dirty="0">
                <a:latin typeface="Calibri"/>
                <a:cs typeface="Calibri"/>
              </a:rPr>
              <a:t>point </a:t>
            </a:r>
            <a:r>
              <a:rPr sz="1400" spc="-5" dirty="0">
                <a:latin typeface="Calibri"/>
                <a:cs typeface="Calibri"/>
              </a:rPr>
              <a:t>along the </a:t>
            </a:r>
            <a:r>
              <a:rPr sz="1400" spc="-10" dirty="0">
                <a:latin typeface="Calibri"/>
                <a:cs typeface="Calibri"/>
              </a:rPr>
              <a:t>indifference </a:t>
            </a:r>
            <a:r>
              <a:rPr sz="1400" spc="-5" dirty="0">
                <a:latin typeface="Calibri"/>
                <a:cs typeface="Calibri"/>
              </a:rPr>
              <a:t>curve the  </a:t>
            </a:r>
            <a:r>
              <a:rPr sz="1400" spc="-10" dirty="0">
                <a:latin typeface="Calibri"/>
                <a:cs typeface="Calibri"/>
              </a:rPr>
              <a:t>tangent </a:t>
            </a:r>
            <a:r>
              <a:rPr sz="1400" dirty="0">
                <a:latin typeface="Calibri"/>
                <a:cs typeface="Calibri"/>
              </a:rPr>
              <a:t>is </a:t>
            </a:r>
            <a:r>
              <a:rPr sz="1400" spc="-5" dirty="0">
                <a:latin typeface="Calibri"/>
                <a:cs typeface="Calibri"/>
              </a:rPr>
              <a:t>called the marginal </a:t>
            </a:r>
            <a:r>
              <a:rPr sz="1400" spc="-15" dirty="0">
                <a:latin typeface="Calibri"/>
                <a:cs typeface="Calibri"/>
              </a:rPr>
              <a:t>rate </a:t>
            </a:r>
            <a:r>
              <a:rPr sz="1400" spc="-5" dirty="0">
                <a:latin typeface="Calibri"/>
                <a:cs typeface="Calibri"/>
              </a:rPr>
              <a:t>of  substitution. The MRS </a:t>
            </a:r>
            <a:r>
              <a:rPr sz="1400" spc="-10" dirty="0">
                <a:latin typeface="Calibri"/>
                <a:cs typeface="Calibri"/>
              </a:rPr>
              <a:t>reveals </a:t>
            </a:r>
            <a:r>
              <a:rPr sz="1400" spc="-5" dirty="0">
                <a:latin typeface="Calibri"/>
                <a:cs typeface="Calibri"/>
              </a:rPr>
              <a:t>the </a:t>
            </a:r>
            <a:r>
              <a:rPr sz="1400" spc="-10" dirty="0">
                <a:latin typeface="Calibri"/>
                <a:cs typeface="Calibri"/>
              </a:rPr>
              <a:t>extra </a:t>
            </a:r>
            <a:r>
              <a:rPr sz="1400" spc="-5" dirty="0">
                <a:latin typeface="Calibri"/>
                <a:cs typeface="Calibri"/>
              </a:rPr>
              <a:t>number  of unit </a:t>
            </a:r>
            <a:r>
              <a:rPr sz="1400" dirty="0">
                <a:latin typeface="Calibri"/>
                <a:cs typeface="Calibri"/>
              </a:rPr>
              <a:t>an </a:t>
            </a:r>
            <a:r>
              <a:rPr sz="1400" spc="-5" dirty="0">
                <a:latin typeface="Calibri"/>
                <a:cs typeface="Calibri"/>
              </a:rPr>
              <a:t>individual would </a:t>
            </a:r>
            <a:r>
              <a:rPr sz="1400" spc="-15" dirty="0">
                <a:latin typeface="Calibri"/>
                <a:cs typeface="Calibri"/>
              </a:rPr>
              <a:t>like </a:t>
            </a:r>
            <a:r>
              <a:rPr sz="1400" spc="-10" dirty="0">
                <a:latin typeface="Calibri"/>
                <a:cs typeface="Calibri"/>
              </a:rPr>
              <a:t>to receive </a:t>
            </a:r>
            <a:r>
              <a:rPr sz="1400" dirty="0">
                <a:latin typeface="Calibri"/>
                <a:cs typeface="Calibri"/>
              </a:rPr>
              <a:t>in  </a:t>
            </a:r>
            <a:r>
              <a:rPr sz="1400" spc="-10" dirty="0">
                <a:latin typeface="Calibri"/>
                <a:cs typeface="Calibri"/>
              </a:rPr>
              <a:t>order to </a:t>
            </a:r>
            <a:r>
              <a:rPr sz="1400" spc="-5" dirty="0">
                <a:latin typeface="Calibri"/>
                <a:cs typeface="Calibri"/>
              </a:rPr>
              <a:t>give up consumption </a:t>
            </a:r>
            <a:r>
              <a:rPr sz="1400" spc="-10" dirty="0">
                <a:latin typeface="Calibri"/>
                <a:cs typeface="Calibri"/>
              </a:rPr>
              <a:t>today for  </a:t>
            </a:r>
            <a:r>
              <a:rPr sz="1400" spc="-5" dirty="0">
                <a:latin typeface="Calibri"/>
                <a:cs typeface="Calibri"/>
              </a:rPr>
              <a:t>consumption </a:t>
            </a:r>
            <a:r>
              <a:rPr sz="1400" spc="-15" dirty="0">
                <a:latin typeface="Calibri"/>
                <a:cs typeface="Calibri"/>
              </a:rPr>
              <a:t>tomorrow. </a:t>
            </a:r>
            <a:r>
              <a:rPr sz="1400" spc="-5" dirty="0">
                <a:latin typeface="Calibri"/>
                <a:cs typeface="Calibri"/>
              </a:rPr>
              <a:t>The MRS </a:t>
            </a:r>
            <a:r>
              <a:rPr sz="1400" dirty="0">
                <a:latin typeface="Calibri"/>
                <a:cs typeface="Calibri"/>
              </a:rPr>
              <a:t>is also </a:t>
            </a:r>
            <a:r>
              <a:rPr sz="1400" spc="-5" dirty="0">
                <a:latin typeface="Calibri"/>
                <a:cs typeface="Calibri"/>
              </a:rPr>
              <a:t>the  subjective </a:t>
            </a:r>
            <a:r>
              <a:rPr sz="1400" spc="-15" dirty="0">
                <a:latin typeface="Calibri"/>
                <a:cs typeface="Calibri"/>
              </a:rPr>
              <a:t>rate </a:t>
            </a:r>
            <a:r>
              <a:rPr sz="1400" spc="-5" dirty="0">
                <a:latin typeface="Calibri"/>
                <a:cs typeface="Calibri"/>
              </a:rPr>
              <a:t>of time </a:t>
            </a:r>
            <a:r>
              <a:rPr sz="1400" spc="-15" dirty="0">
                <a:latin typeface="Calibri"/>
                <a:cs typeface="Calibri"/>
              </a:rPr>
              <a:t>preference</a:t>
            </a:r>
            <a:r>
              <a:rPr sz="1400" spc="40" dirty="0">
                <a:latin typeface="Calibri"/>
                <a:cs typeface="Calibri"/>
              </a:rPr>
              <a:t> </a:t>
            </a:r>
            <a:r>
              <a:rPr sz="1400" dirty="0">
                <a:latin typeface="Calibri"/>
                <a:cs typeface="Calibri"/>
              </a:rPr>
              <a:t>(r</a:t>
            </a:r>
            <a:r>
              <a:rPr sz="1350" baseline="-21604" dirty="0">
                <a:latin typeface="Calibri"/>
                <a:cs typeface="Calibri"/>
              </a:rPr>
              <a:t>i</a:t>
            </a:r>
            <a:r>
              <a:rPr sz="1400" dirty="0">
                <a:latin typeface="Calibri"/>
                <a:cs typeface="Calibri"/>
              </a:rPr>
              <a:t>)</a:t>
            </a:r>
            <a:endParaRPr sz="1400">
              <a:latin typeface="Calibri"/>
              <a:cs typeface="Calibri"/>
            </a:endParaRPr>
          </a:p>
        </p:txBody>
      </p:sp>
      <p:sp>
        <p:nvSpPr>
          <p:cNvPr id="20" name="object 20"/>
          <p:cNvSpPr txBox="1"/>
          <p:nvPr/>
        </p:nvSpPr>
        <p:spPr>
          <a:xfrm>
            <a:off x="368909" y="5824220"/>
            <a:ext cx="7479691" cy="666115"/>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Calibri"/>
                <a:cs typeface="Calibri"/>
              </a:rPr>
              <a:t>The MRS increases moving </a:t>
            </a:r>
            <a:r>
              <a:rPr sz="1400" spc="-10" dirty="0">
                <a:latin typeface="Calibri"/>
                <a:cs typeface="Calibri"/>
              </a:rPr>
              <a:t>to </a:t>
            </a:r>
            <a:r>
              <a:rPr sz="1400" spc="-5" dirty="0">
                <a:latin typeface="Calibri"/>
                <a:cs typeface="Calibri"/>
              </a:rPr>
              <a:t>the left along the </a:t>
            </a:r>
            <a:r>
              <a:rPr sz="1400" spc="-10" dirty="0">
                <a:latin typeface="Calibri"/>
                <a:cs typeface="Calibri"/>
              </a:rPr>
              <a:t>indifference </a:t>
            </a:r>
            <a:r>
              <a:rPr sz="1400" spc="-5" dirty="0">
                <a:latin typeface="Calibri"/>
                <a:cs typeface="Calibri"/>
              </a:rPr>
              <a:t>curve. </a:t>
            </a:r>
            <a:r>
              <a:rPr sz="1400" dirty="0">
                <a:latin typeface="Calibri"/>
                <a:cs typeface="Calibri"/>
              </a:rPr>
              <a:t>An </a:t>
            </a:r>
            <a:r>
              <a:rPr sz="1400" spc="-5" dirty="0">
                <a:latin typeface="Calibri"/>
                <a:cs typeface="Calibri"/>
              </a:rPr>
              <a:t>individual </a:t>
            </a:r>
            <a:r>
              <a:rPr sz="1400" dirty="0">
                <a:latin typeface="Calibri"/>
                <a:cs typeface="Calibri"/>
              </a:rPr>
              <a:t>will </a:t>
            </a:r>
            <a:r>
              <a:rPr sz="1400" spc="-5" dirty="0">
                <a:latin typeface="Calibri"/>
                <a:cs typeface="Calibri"/>
              </a:rPr>
              <a:t>demand relatively </a:t>
            </a:r>
            <a:r>
              <a:rPr sz="1400" spc="-10" dirty="0">
                <a:latin typeface="Calibri"/>
                <a:cs typeface="Calibri"/>
              </a:rPr>
              <a:t>more  </a:t>
            </a:r>
            <a:r>
              <a:rPr sz="1400" spc="-5" dirty="0">
                <a:latin typeface="Calibri"/>
                <a:cs typeface="Calibri"/>
              </a:rPr>
              <a:t>consumption </a:t>
            </a:r>
            <a:r>
              <a:rPr sz="1400" spc="-10" dirty="0">
                <a:latin typeface="Calibri"/>
                <a:cs typeface="Calibri"/>
              </a:rPr>
              <a:t>tomorrow for </a:t>
            </a:r>
            <a:r>
              <a:rPr sz="1400" spc="-5" dirty="0">
                <a:latin typeface="Calibri"/>
                <a:cs typeface="Calibri"/>
              </a:rPr>
              <a:t>every consumption </a:t>
            </a:r>
            <a:r>
              <a:rPr sz="1400" spc="-10" dirty="0">
                <a:latin typeface="Calibri"/>
                <a:cs typeface="Calibri"/>
              </a:rPr>
              <a:t>today </a:t>
            </a:r>
            <a:r>
              <a:rPr sz="1400" dirty="0">
                <a:latin typeface="Calibri"/>
                <a:cs typeface="Calibri"/>
              </a:rPr>
              <a:t>when </a:t>
            </a:r>
            <a:r>
              <a:rPr sz="1400" spc="-5" dirty="0">
                <a:latin typeface="Calibri"/>
                <a:cs typeface="Calibri"/>
              </a:rPr>
              <a:t>having </a:t>
            </a:r>
            <a:r>
              <a:rPr sz="1400" dirty="0">
                <a:latin typeface="Calibri"/>
                <a:cs typeface="Calibri"/>
              </a:rPr>
              <a:t>less </a:t>
            </a:r>
            <a:r>
              <a:rPr sz="1400" spc="-5" dirty="0">
                <a:latin typeface="Calibri"/>
                <a:cs typeface="Calibri"/>
              </a:rPr>
              <a:t>and </a:t>
            </a:r>
            <a:r>
              <a:rPr sz="1400" dirty="0">
                <a:latin typeface="Calibri"/>
                <a:cs typeface="Calibri"/>
              </a:rPr>
              <a:t>less </a:t>
            </a:r>
            <a:r>
              <a:rPr sz="1400" spc="-5" dirty="0">
                <a:latin typeface="Calibri"/>
                <a:cs typeface="Calibri"/>
              </a:rPr>
              <a:t>consumption </a:t>
            </a:r>
            <a:r>
              <a:rPr sz="1400" spc="-10" dirty="0">
                <a:latin typeface="Calibri"/>
                <a:cs typeface="Calibri"/>
              </a:rPr>
              <a:t>today </a:t>
            </a:r>
            <a:r>
              <a:rPr sz="1400" spc="-5" dirty="0">
                <a:latin typeface="Calibri"/>
                <a:cs typeface="Calibri"/>
              </a:rPr>
              <a:t>left. Compare  </a:t>
            </a:r>
            <a:r>
              <a:rPr sz="1400" spc="-10" dirty="0">
                <a:latin typeface="Calibri"/>
                <a:cs typeface="Calibri"/>
              </a:rPr>
              <a:t>point </a:t>
            </a:r>
            <a:r>
              <a:rPr sz="1400" dirty="0">
                <a:latin typeface="Calibri"/>
                <a:cs typeface="Calibri"/>
              </a:rPr>
              <a:t>B with </a:t>
            </a:r>
            <a:r>
              <a:rPr sz="1400" spc="-10" dirty="0">
                <a:latin typeface="Calibri"/>
                <a:cs typeface="Calibri"/>
              </a:rPr>
              <a:t>Point </a:t>
            </a:r>
            <a:r>
              <a:rPr sz="1400" dirty="0">
                <a:latin typeface="Calibri"/>
                <a:cs typeface="Calibri"/>
              </a:rPr>
              <a:t>A in the </a:t>
            </a:r>
            <a:r>
              <a:rPr sz="1400" spc="-5" dirty="0">
                <a:latin typeface="Calibri"/>
                <a:cs typeface="Calibri"/>
              </a:rPr>
              <a:t>former</a:t>
            </a:r>
            <a:r>
              <a:rPr sz="1400" spc="-50" dirty="0">
                <a:latin typeface="Calibri"/>
                <a:cs typeface="Calibri"/>
              </a:rPr>
              <a:t> </a:t>
            </a:r>
            <a:r>
              <a:rPr sz="1400" spc="-5" dirty="0">
                <a:latin typeface="Calibri"/>
                <a:cs typeface="Calibri"/>
              </a:rPr>
              <a:t>slide</a:t>
            </a:r>
            <a:endParaRPr sz="14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0478"/>
            <a:ext cx="6332221" cy="566822"/>
          </a:xfrm>
          <a:prstGeom prst="rect">
            <a:avLst/>
          </a:prstGeom>
        </p:spPr>
        <p:txBody>
          <a:bodyPr vert="horz" wrap="square" lIns="0" tIns="12700" rIns="0" bIns="0" rtlCol="0">
            <a:spAutoFit/>
          </a:bodyPr>
          <a:lstStyle/>
          <a:p>
            <a:pPr marL="12700">
              <a:lnSpc>
                <a:spcPct val="100000"/>
              </a:lnSpc>
              <a:spcBef>
                <a:spcPts val="100"/>
              </a:spcBef>
            </a:pPr>
            <a:r>
              <a:rPr sz="3600" spc="-20" dirty="0"/>
              <a:t>Investment</a:t>
            </a:r>
            <a:r>
              <a:rPr sz="3600" spc="-65" dirty="0"/>
              <a:t> </a:t>
            </a:r>
            <a:r>
              <a:rPr sz="3600" spc="-5" dirty="0"/>
              <a:t>opportunities</a:t>
            </a:r>
            <a:endParaRPr sz="3600"/>
          </a:p>
        </p:txBody>
      </p:sp>
      <p:sp>
        <p:nvSpPr>
          <p:cNvPr id="3" name="object 3"/>
          <p:cNvSpPr/>
          <p:nvPr/>
        </p:nvSpPr>
        <p:spPr>
          <a:xfrm>
            <a:off x="1796795" y="2276855"/>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911596"/>
            <a:ext cx="5832475" cy="76200"/>
          </a:xfrm>
          <a:custGeom>
            <a:avLst/>
            <a:gdLst/>
            <a:ahLst/>
            <a:cxnLst/>
            <a:rect l="l" t="t" r="r" b="b"/>
            <a:pathLst>
              <a:path w="5832475" h="76200">
                <a:moveTo>
                  <a:pt x="5756148" y="0"/>
                </a:moveTo>
                <a:lnTo>
                  <a:pt x="5756148" y="76199"/>
                </a:lnTo>
                <a:lnTo>
                  <a:pt x="5819648" y="44449"/>
                </a:lnTo>
                <a:lnTo>
                  <a:pt x="5768848" y="44449"/>
                </a:lnTo>
                <a:lnTo>
                  <a:pt x="5768848" y="31749"/>
                </a:lnTo>
                <a:lnTo>
                  <a:pt x="5819648" y="31749"/>
                </a:lnTo>
                <a:lnTo>
                  <a:pt x="5756148" y="0"/>
                </a:lnTo>
                <a:close/>
              </a:path>
              <a:path w="5832475" h="76200">
                <a:moveTo>
                  <a:pt x="5756148" y="31749"/>
                </a:moveTo>
                <a:lnTo>
                  <a:pt x="0" y="31749"/>
                </a:lnTo>
                <a:lnTo>
                  <a:pt x="0" y="44449"/>
                </a:lnTo>
                <a:lnTo>
                  <a:pt x="5756148" y="44449"/>
                </a:lnTo>
                <a:lnTo>
                  <a:pt x="5756148" y="31749"/>
                </a:lnTo>
                <a:close/>
              </a:path>
              <a:path w="5832475" h="76200">
                <a:moveTo>
                  <a:pt x="5819648" y="31749"/>
                </a:moveTo>
                <a:lnTo>
                  <a:pt x="5768848" y="31749"/>
                </a:lnTo>
                <a:lnTo>
                  <a:pt x="5768848" y="44449"/>
                </a:lnTo>
                <a:lnTo>
                  <a:pt x="5819648" y="44449"/>
                </a:lnTo>
                <a:lnTo>
                  <a:pt x="5832348" y="38099"/>
                </a:lnTo>
                <a:lnTo>
                  <a:pt x="5819648" y="31749"/>
                </a:lnTo>
                <a:close/>
              </a:path>
            </a:pathLst>
          </a:custGeom>
          <a:solidFill>
            <a:srgbClr val="000000"/>
          </a:solidFill>
        </p:spPr>
        <p:txBody>
          <a:bodyPr wrap="square" lIns="0" tIns="0" rIns="0" bIns="0" rtlCol="0"/>
          <a:lstStyle/>
          <a:p>
            <a:endParaRPr/>
          </a:p>
        </p:txBody>
      </p:sp>
      <p:sp>
        <p:nvSpPr>
          <p:cNvPr id="5" name="object 5"/>
          <p:cNvSpPr txBox="1"/>
          <p:nvPr/>
        </p:nvSpPr>
        <p:spPr>
          <a:xfrm>
            <a:off x="837691" y="1768855"/>
            <a:ext cx="1856105" cy="757555"/>
          </a:xfrm>
          <a:prstGeom prst="rect">
            <a:avLst/>
          </a:prstGeom>
        </p:spPr>
        <p:txBody>
          <a:bodyPr vert="horz" wrap="square" lIns="0" tIns="12700" rIns="0" bIns="0" rtlCol="0">
            <a:spAutoFit/>
          </a:bodyPr>
          <a:lstStyle/>
          <a:p>
            <a:pPr marL="12700" marR="5080" indent="83820">
              <a:lnSpc>
                <a:spcPct val="100000"/>
              </a:lnSpc>
              <a:spcBef>
                <a:spcPts val="100"/>
              </a:spcBef>
              <a:tabLst>
                <a:tab pos="1045844" algn="l"/>
              </a:tabLst>
            </a:pPr>
            <a:r>
              <a:rPr sz="2400" spc="-5" dirty="0">
                <a:latin typeface="Arial"/>
                <a:cs typeface="Arial"/>
              </a:rPr>
              <a:t>Marginal  rate</a:t>
            </a:r>
            <a:r>
              <a:rPr sz="2400" spc="-10" dirty="0">
                <a:latin typeface="Arial"/>
                <a:cs typeface="Arial"/>
              </a:rPr>
              <a:t> o</a:t>
            </a:r>
            <a:r>
              <a:rPr sz="2400" spc="-5" dirty="0">
                <a:latin typeface="Arial"/>
                <a:cs typeface="Arial"/>
              </a:rPr>
              <a:t>f	retu</a:t>
            </a:r>
            <a:r>
              <a:rPr sz="2400" dirty="0">
                <a:latin typeface="Arial"/>
                <a:cs typeface="Arial"/>
              </a:rPr>
              <a:t>r</a:t>
            </a:r>
            <a:r>
              <a:rPr sz="2400" spc="-5" dirty="0">
                <a:latin typeface="Arial"/>
                <a:cs typeface="Arial"/>
              </a:rPr>
              <a:t>n</a:t>
            </a:r>
            <a:endParaRPr sz="2400">
              <a:latin typeface="Arial"/>
              <a:cs typeface="Arial"/>
            </a:endParaRPr>
          </a:p>
        </p:txBody>
      </p:sp>
      <p:sp>
        <p:nvSpPr>
          <p:cNvPr id="6" name="object 6"/>
          <p:cNvSpPr/>
          <p:nvPr/>
        </p:nvSpPr>
        <p:spPr>
          <a:xfrm>
            <a:off x="4427220" y="4581144"/>
            <a:ext cx="0" cy="1369060"/>
          </a:xfrm>
          <a:custGeom>
            <a:avLst/>
            <a:gdLst/>
            <a:ahLst/>
            <a:cxnLst/>
            <a:rect l="l" t="t" r="r" b="b"/>
            <a:pathLst>
              <a:path h="1369060">
                <a:moveTo>
                  <a:pt x="0" y="0"/>
                </a:moveTo>
                <a:lnTo>
                  <a:pt x="0" y="1368551"/>
                </a:lnTo>
              </a:path>
            </a:pathLst>
          </a:custGeom>
          <a:ln w="9144">
            <a:solidFill>
              <a:srgbClr val="000000"/>
            </a:solidFill>
            <a:prstDash val="sysDash"/>
          </a:ln>
        </p:spPr>
        <p:txBody>
          <a:bodyPr wrap="square" lIns="0" tIns="0" rIns="0" bIns="0" rtlCol="0"/>
          <a:lstStyle/>
          <a:p>
            <a:endParaRPr/>
          </a:p>
        </p:txBody>
      </p:sp>
      <p:sp>
        <p:nvSpPr>
          <p:cNvPr id="7" name="object 7"/>
          <p:cNvSpPr txBox="1"/>
          <p:nvPr/>
        </p:nvSpPr>
        <p:spPr>
          <a:xfrm>
            <a:off x="1299717" y="4391914"/>
            <a:ext cx="3474085" cy="391160"/>
          </a:xfrm>
          <a:prstGeom prst="rect">
            <a:avLst/>
          </a:prstGeom>
        </p:spPr>
        <p:txBody>
          <a:bodyPr vert="horz" wrap="square" lIns="0" tIns="12700" rIns="0" bIns="0" rtlCol="0">
            <a:spAutoFit/>
          </a:bodyPr>
          <a:lstStyle/>
          <a:p>
            <a:pPr marL="50800">
              <a:lnSpc>
                <a:spcPct val="100000"/>
              </a:lnSpc>
              <a:spcBef>
                <a:spcPts val="100"/>
              </a:spcBef>
              <a:tabLst>
                <a:tab pos="534670" algn="l"/>
                <a:tab pos="3041650" algn="l"/>
              </a:tabLst>
            </a:pPr>
            <a:r>
              <a:rPr sz="2400" spc="-5" dirty="0">
                <a:latin typeface="Arial"/>
                <a:cs typeface="Arial"/>
              </a:rPr>
              <a:t>r</a:t>
            </a:r>
            <a:r>
              <a:rPr sz="2400" spc="-7" baseline="-20833" dirty="0">
                <a:latin typeface="Arial"/>
                <a:cs typeface="Arial"/>
              </a:rPr>
              <a:t>i	</a:t>
            </a:r>
            <a:r>
              <a:rPr sz="1600" u="dash" spc="-5" dirty="0">
                <a:uFill>
                  <a:solidFill>
                    <a:srgbClr val="000000"/>
                  </a:solidFill>
                </a:uFill>
                <a:latin typeface="Arial"/>
                <a:cs typeface="Arial"/>
              </a:rPr>
              <a:t> 	</a:t>
            </a:r>
            <a:r>
              <a:rPr sz="1800" u="dash" dirty="0">
                <a:uFill>
                  <a:solidFill>
                    <a:srgbClr val="000000"/>
                  </a:solidFill>
                </a:uFill>
                <a:latin typeface="Arial"/>
                <a:cs typeface="Arial"/>
              </a:rPr>
              <a:t>●</a:t>
            </a:r>
            <a:r>
              <a:rPr sz="1800" spc="-235" dirty="0">
                <a:latin typeface="Arial"/>
                <a:cs typeface="Arial"/>
              </a:rPr>
              <a:t> </a:t>
            </a:r>
            <a:r>
              <a:rPr sz="3600" baseline="26620" dirty="0">
                <a:latin typeface="Arial"/>
                <a:cs typeface="Arial"/>
              </a:rPr>
              <a:t>B</a:t>
            </a:r>
            <a:endParaRPr sz="3600" baseline="26620">
              <a:latin typeface="Arial"/>
              <a:cs typeface="Arial"/>
            </a:endParaRPr>
          </a:p>
        </p:txBody>
      </p:sp>
      <p:sp>
        <p:nvSpPr>
          <p:cNvPr id="8" name="object 8"/>
          <p:cNvSpPr txBox="1"/>
          <p:nvPr/>
        </p:nvSpPr>
        <p:spPr>
          <a:xfrm>
            <a:off x="4338573" y="6048247"/>
            <a:ext cx="274955" cy="391160"/>
          </a:xfrm>
          <a:prstGeom prst="rect">
            <a:avLst/>
          </a:prstGeom>
        </p:spPr>
        <p:txBody>
          <a:bodyPr vert="horz" wrap="square" lIns="0" tIns="12700" rIns="0" bIns="0" rtlCol="0">
            <a:spAutoFit/>
          </a:bodyPr>
          <a:lstStyle/>
          <a:p>
            <a:pPr marL="38100">
              <a:lnSpc>
                <a:spcPct val="100000"/>
              </a:lnSpc>
              <a:spcBef>
                <a:spcPts val="100"/>
              </a:spcBef>
            </a:pPr>
            <a:r>
              <a:rPr sz="2400" dirty="0">
                <a:latin typeface="Arial"/>
                <a:cs typeface="Arial"/>
              </a:rPr>
              <a:t>I</a:t>
            </a:r>
            <a:r>
              <a:rPr sz="2400" baseline="-20833" dirty="0">
                <a:latin typeface="Arial"/>
                <a:cs typeface="Arial"/>
              </a:rPr>
              <a:t>b</a:t>
            </a:r>
            <a:endParaRPr sz="2400" baseline="-20833">
              <a:latin typeface="Arial"/>
              <a:cs typeface="Arial"/>
            </a:endParaRPr>
          </a:p>
        </p:txBody>
      </p:sp>
      <p:sp>
        <p:nvSpPr>
          <p:cNvPr id="9" name="object 9"/>
          <p:cNvSpPr txBox="1"/>
          <p:nvPr/>
        </p:nvSpPr>
        <p:spPr>
          <a:xfrm>
            <a:off x="7244333" y="5687669"/>
            <a:ext cx="1499870" cy="757555"/>
          </a:xfrm>
          <a:prstGeom prst="rect">
            <a:avLst/>
          </a:prstGeom>
        </p:spPr>
        <p:txBody>
          <a:bodyPr vert="horz" wrap="square" lIns="0" tIns="12700" rIns="0" bIns="0" rtlCol="0">
            <a:spAutoFit/>
          </a:bodyPr>
          <a:lstStyle/>
          <a:p>
            <a:pPr marL="12700" marR="5080" indent="667385">
              <a:lnSpc>
                <a:spcPct val="100000"/>
              </a:lnSpc>
              <a:spcBef>
                <a:spcPts val="100"/>
              </a:spcBef>
            </a:pPr>
            <a:r>
              <a:rPr sz="2400" spc="-55" smtClean="0">
                <a:solidFill>
                  <a:srgbClr val="1F487C"/>
                </a:solidFill>
                <a:latin typeface="Arial"/>
                <a:cs typeface="Arial"/>
              </a:rPr>
              <a:t>Total  </a:t>
            </a:r>
            <a:r>
              <a:rPr sz="2400" dirty="0">
                <a:solidFill>
                  <a:srgbClr val="1F487C"/>
                </a:solidFill>
                <a:latin typeface="Arial"/>
                <a:cs typeface="Arial"/>
              </a:rPr>
              <a:t>i</a:t>
            </a:r>
            <a:r>
              <a:rPr sz="2400" spc="-10" dirty="0">
                <a:solidFill>
                  <a:srgbClr val="1F487C"/>
                </a:solidFill>
                <a:latin typeface="Arial"/>
                <a:cs typeface="Arial"/>
              </a:rPr>
              <a:t>n</a:t>
            </a:r>
            <a:r>
              <a:rPr sz="2400" dirty="0">
                <a:solidFill>
                  <a:srgbClr val="1F487C"/>
                </a:solidFill>
                <a:latin typeface="Arial"/>
                <a:cs typeface="Arial"/>
              </a:rPr>
              <a:t>vestment</a:t>
            </a:r>
            <a:endParaRPr sz="2400">
              <a:latin typeface="Arial"/>
              <a:cs typeface="Arial"/>
            </a:endParaRPr>
          </a:p>
        </p:txBody>
      </p:sp>
      <p:sp>
        <p:nvSpPr>
          <p:cNvPr id="10" name="object 10"/>
          <p:cNvSpPr/>
          <p:nvPr/>
        </p:nvSpPr>
        <p:spPr>
          <a:xfrm>
            <a:off x="1834895" y="2636520"/>
            <a:ext cx="4322445" cy="3313429"/>
          </a:xfrm>
          <a:custGeom>
            <a:avLst/>
            <a:gdLst/>
            <a:ahLst/>
            <a:cxnLst/>
            <a:rect l="l" t="t" r="r" b="b"/>
            <a:pathLst>
              <a:path w="4322445" h="3313429">
                <a:moveTo>
                  <a:pt x="0" y="0"/>
                </a:moveTo>
                <a:lnTo>
                  <a:pt x="4322064" y="3313176"/>
                </a:lnTo>
              </a:path>
            </a:pathLst>
          </a:custGeom>
          <a:ln w="9144">
            <a:solidFill>
              <a:srgbClr val="000000"/>
            </a:solidFill>
          </a:ln>
        </p:spPr>
        <p:txBody>
          <a:bodyPr wrap="square" lIns="0" tIns="0" rIns="0" bIns="0" rtlCol="0"/>
          <a:lstStyle/>
          <a:p>
            <a:endParaRPr/>
          </a:p>
        </p:txBody>
      </p:sp>
      <p:sp>
        <p:nvSpPr>
          <p:cNvPr id="11" name="object 11"/>
          <p:cNvSpPr txBox="1"/>
          <p:nvPr/>
        </p:nvSpPr>
        <p:spPr>
          <a:xfrm>
            <a:off x="3113533" y="1525600"/>
            <a:ext cx="4887468" cy="2221230"/>
          </a:xfrm>
          <a:prstGeom prst="rect">
            <a:avLst/>
          </a:prstGeom>
        </p:spPr>
        <p:txBody>
          <a:bodyPr vert="horz" wrap="square" lIns="0" tIns="12700" rIns="0" bIns="0" rtlCol="0">
            <a:spAutoFit/>
          </a:bodyPr>
          <a:lstStyle/>
          <a:p>
            <a:pPr marL="38100" marR="30480">
              <a:lnSpc>
                <a:spcPct val="100000"/>
              </a:lnSpc>
              <a:spcBef>
                <a:spcPts val="100"/>
              </a:spcBef>
            </a:pPr>
            <a:r>
              <a:rPr sz="1800" dirty="0">
                <a:latin typeface="Calibri"/>
                <a:cs typeface="Calibri"/>
              </a:rPr>
              <a:t>A </a:t>
            </a:r>
            <a:r>
              <a:rPr sz="1800" spc="-10" dirty="0">
                <a:latin typeface="Calibri"/>
                <a:cs typeface="Calibri"/>
              </a:rPr>
              <a:t>production </a:t>
            </a:r>
            <a:r>
              <a:rPr sz="1800" spc="-5" dirty="0">
                <a:latin typeface="Calibri"/>
                <a:cs typeface="Calibri"/>
              </a:rPr>
              <a:t>unit (a firm) </a:t>
            </a:r>
            <a:r>
              <a:rPr sz="1800" spc="-15" dirty="0">
                <a:latin typeface="Calibri"/>
                <a:cs typeface="Calibri"/>
              </a:rPr>
              <a:t>have </a:t>
            </a:r>
            <a:r>
              <a:rPr sz="1800" dirty="0">
                <a:latin typeface="Calibri"/>
                <a:cs typeface="Calibri"/>
              </a:rPr>
              <a:t>a </a:t>
            </a:r>
            <a:r>
              <a:rPr sz="1800" spc="-5" dirty="0">
                <a:latin typeface="Calibri"/>
                <a:cs typeface="Calibri"/>
              </a:rPr>
              <a:t>set of </a:t>
            </a:r>
            <a:r>
              <a:rPr sz="1800" spc="-10" dirty="0">
                <a:latin typeface="Calibri"/>
                <a:cs typeface="Calibri"/>
              </a:rPr>
              <a:t>production  </a:t>
            </a:r>
            <a:r>
              <a:rPr sz="1800" spc="-5" dirty="0">
                <a:latin typeface="Calibri"/>
                <a:cs typeface="Calibri"/>
              </a:rPr>
              <a:t>opportunities. </a:t>
            </a:r>
            <a:r>
              <a:rPr sz="1800" dirty="0">
                <a:latin typeface="Calibri"/>
                <a:cs typeface="Calibri"/>
              </a:rPr>
              <a:t>In this </a:t>
            </a:r>
            <a:r>
              <a:rPr sz="1800" spc="-10" dirty="0">
                <a:latin typeface="Calibri"/>
                <a:cs typeface="Calibri"/>
              </a:rPr>
              <a:t>figure </a:t>
            </a:r>
            <a:r>
              <a:rPr sz="1800" spc="-5" dirty="0">
                <a:latin typeface="Calibri"/>
                <a:cs typeface="Calibri"/>
              </a:rPr>
              <a:t>they </a:t>
            </a:r>
            <a:r>
              <a:rPr sz="1800" spc="-10" dirty="0">
                <a:latin typeface="Calibri"/>
                <a:cs typeface="Calibri"/>
              </a:rPr>
              <a:t>are arranged from </a:t>
            </a:r>
            <a:r>
              <a:rPr sz="1800" dirty="0">
                <a:latin typeface="Calibri"/>
                <a:cs typeface="Calibri"/>
              </a:rPr>
              <a:t>the  </a:t>
            </a:r>
            <a:r>
              <a:rPr sz="1800" spc="-5" dirty="0">
                <a:latin typeface="Calibri"/>
                <a:cs typeface="Calibri"/>
              </a:rPr>
              <a:t>opportunity </a:t>
            </a:r>
            <a:r>
              <a:rPr sz="1800" spc="-10" dirty="0">
                <a:latin typeface="Calibri"/>
                <a:cs typeface="Calibri"/>
              </a:rPr>
              <a:t>(project) </a:t>
            </a:r>
            <a:r>
              <a:rPr sz="1800" spc="-5" dirty="0">
                <a:latin typeface="Calibri"/>
                <a:cs typeface="Calibri"/>
              </a:rPr>
              <a:t>with </a:t>
            </a:r>
            <a:r>
              <a:rPr sz="1800" dirty="0">
                <a:latin typeface="Calibri"/>
                <a:cs typeface="Calibri"/>
              </a:rPr>
              <a:t>the </a:t>
            </a:r>
            <a:r>
              <a:rPr sz="1800" spc="-5" dirty="0">
                <a:latin typeface="Calibri"/>
                <a:cs typeface="Calibri"/>
              </a:rPr>
              <a:t>highest </a:t>
            </a:r>
            <a:r>
              <a:rPr sz="1800" spc="-10" dirty="0">
                <a:latin typeface="Calibri"/>
                <a:cs typeface="Calibri"/>
              </a:rPr>
              <a:t>return to </a:t>
            </a:r>
            <a:r>
              <a:rPr sz="1800" dirty="0">
                <a:latin typeface="Calibri"/>
                <a:cs typeface="Calibri"/>
              </a:rPr>
              <a:t>the </a:t>
            </a:r>
            <a:r>
              <a:rPr sz="1800" spc="-10" dirty="0">
                <a:latin typeface="Calibri"/>
                <a:cs typeface="Calibri"/>
              </a:rPr>
              <a:t>project  </a:t>
            </a:r>
            <a:r>
              <a:rPr sz="1800" spc="-5" dirty="0">
                <a:latin typeface="Calibri"/>
                <a:cs typeface="Calibri"/>
              </a:rPr>
              <a:t>with </a:t>
            </a:r>
            <a:r>
              <a:rPr sz="1800" dirty="0">
                <a:latin typeface="Calibri"/>
                <a:cs typeface="Calibri"/>
              </a:rPr>
              <a:t>the </a:t>
            </a:r>
            <a:r>
              <a:rPr sz="1800" spc="-10" dirty="0">
                <a:latin typeface="Calibri"/>
                <a:cs typeface="Calibri"/>
              </a:rPr>
              <a:t>lowest return. </a:t>
            </a:r>
            <a:r>
              <a:rPr sz="1800" dirty="0">
                <a:latin typeface="Calibri"/>
                <a:cs typeface="Calibri"/>
              </a:rPr>
              <a:t>An </a:t>
            </a:r>
            <a:r>
              <a:rPr sz="1800" spc="-5" dirty="0">
                <a:latin typeface="Calibri"/>
                <a:cs typeface="Calibri"/>
              </a:rPr>
              <a:t>individual </a:t>
            </a:r>
            <a:r>
              <a:rPr sz="1800" spc="-10" dirty="0">
                <a:latin typeface="Calibri"/>
                <a:cs typeface="Calibri"/>
              </a:rPr>
              <a:t>would </a:t>
            </a:r>
            <a:r>
              <a:rPr sz="1800" spc="-20" dirty="0">
                <a:latin typeface="Calibri"/>
                <a:cs typeface="Calibri"/>
              </a:rPr>
              <a:t>prefer </a:t>
            </a:r>
            <a:r>
              <a:rPr sz="1800" spc="-10" dirty="0">
                <a:latin typeface="Calibri"/>
                <a:cs typeface="Calibri"/>
              </a:rPr>
              <a:t>to invest  </a:t>
            </a:r>
            <a:r>
              <a:rPr sz="1800" spc="-5" dirty="0">
                <a:latin typeface="Calibri"/>
                <a:cs typeface="Calibri"/>
              </a:rPr>
              <a:t>in </a:t>
            </a:r>
            <a:r>
              <a:rPr sz="1800" dirty="0">
                <a:latin typeface="Calibri"/>
                <a:cs typeface="Calibri"/>
              </a:rPr>
              <a:t>all </a:t>
            </a:r>
            <a:r>
              <a:rPr sz="1800" spc="-10" dirty="0">
                <a:latin typeface="Calibri"/>
                <a:cs typeface="Calibri"/>
              </a:rPr>
              <a:t>project </a:t>
            </a:r>
            <a:r>
              <a:rPr sz="1800" spc="-5" dirty="0">
                <a:latin typeface="Calibri"/>
                <a:cs typeface="Calibri"/>
              </a:rPr>
              <a:t>giving </a:t>
            </a:r>
            <a:r>
              <a:rPr sz="1800" dirty="0">
                <a:latin typeface="Calibri"/>
                <a:cs typeface="Calibri"/>
              </a:rPr>
              <a:t>a </a:t>
            </a:r>
            <a:r>
              <a:rPr sz="1800" spc="-10" dirty="0">
                <a:latin typeface="Calibri"/>
                <a:cs typeface="Calibri"/>
              </a:rPr>
              <a:t>return </a:t>
            </a:r>
            <a:r>
              <a:rPr sz="1800" spc="-5" dirty="0">
                <a:latin typeface="Calibri"/>
                <a:cs typeface="Calibri"/>
              </a:rPr>
              <a:t>higher </a:t>
            </a:r>
            <a:r>
              <a:rPr sz="1800" dirty="0">
                <a:latin typeface="Calibri"/>
                <a:cs typeface="Calibri"/>
              </a:rPr>
              <a:t>than the </a:t>
            </a:r>
            <a:r>
              <a:rPr sz="1800" spc="-5" dirty="0">
                <a:latin typeface="Calibri"/>
                <a:cs typeface="Calibri"/>
              </a:rPr>
              <a:t>subjective </a:t>
            </a:r>
            <a:r>
              <a:rPr sz="1800" spc="-25" dirty="0">
                <a:latin typeface="Calibri"/>
                <a:cs typeface="Calibri"/>
              </a:rPr>
              <a:t>rate  </a:t>
            </a:r>
            <a:r>
              <a:rPr sz="1800" spc="-5" dirty="0">
                <a:latin typeface="Calibri"/>
                <a:cs typeface="Calibri"/>
              </a:rPr>
              <a:t>of time </a:t>
            </a:r>
            <a:r>
              <a:rPr sz="1800" spc="-15" dirty="0">
                <a:latin typeface="Calibri"/>
                <a:cs typeface="Calibri"/>
              </a:rPr>
              <a:t>preference </a:t>
            </a:r>
            <a:r>
              <a:rPr sz="1800" spc="-5" dirty="0">
                <a:latin typeface="Calibri"/>
                <a:cs typeface="Calibri"/>
              </a:rPr>
              <a:t>(r</a:t>
            </a:r>
            <a:r>
              <a:rPr sz="1800" spc="-7" baseline="-20833" dirty="0">
                <a:latin typeface="Calibri"/>
                <a:cs typeface="Calibri"/>
              </a:rPr>
              <a:t>i</a:t>
            </a:r>
            <a:r>
              <a:rPr sz="1800" spc="-5" dirty="0">
                <a:latin typeface="Calibri"/>
                <a:cs typeface="Calibri"/>
              </a:rPr>
              <a:t>). The individual </a:t>
            </a:r>
            <a:r>
              <a:rPr sz="1800" spc="-10" dirty="0">
                <a:latin typeface="Calibri"/>
                <a:cs typeface="Calibri"/>
              </a:rPr>
              <a:t>will </a:t>
            </a:r>
            <a:r>
              <a:rPr sz="1800" spc="-15" dirty="0">
                <a:latin typeface="Calibri"/>
                <a:cs typeface="Calibri"/>
              </a:rPr>
              <a:t>invest </a:t>
            </a:r>
            <a:r>
              <a:rPr sz="1800" spc="-5" dirty="0">
                <a:latin typeface="Calibri"/>
                <a:cs typeface="Calibri"/>
              </a:rPr>
              <a:t>up </a:t>
            </a:r>
            <a:r>
              <a:rPr sz="1800" spc="-10" dirty="0">
                <a:latin typeface="Calibri"/>
                <a:cs typeface="Calibri"/>
              </a:rPr>
              <a:t>to </a:t>
            </a:r>
            <a:r>
              <a:rPr sz="1800" spc="-5" dirty="0">
                <a:latin typeface="Calibri"/>
                <a:cs typeface="Calibri"/>
              </a:rPr>
              <a:t>its  Marginal </a:t>
            </a:r>
            <a:r>
              <a:rPr sz="1800" spc="-25" dirty="0">
                <a:latin typeface="Calibri"/>
                <a:cs typeface="Calibri"/>
              </a:rPr>
              <a:t>rate </a:t>
            </a:r>
            <a:r>
              <a:rPr sz="1800" spc="-5" dirty="0">
                <a:latin typeface="Calibri"/>
                <a:cs typeface="Calibri"/>
              </a:rPr>
              <a:t>of substitution </a:t>
            </a:r>
            <a:r>
              <a:rPr sz="1800" spc="-10" dirty="0">
                <a:latin typeface="Calibri"/>
                <a:cs typeface="Calibri"/>
              </a:rPr>
              <a:t>(MRS), </a:t>
            </a:r>
            <a:r>
              <a:rPr sz="1800" spc="-5" dirty="0">
                <a:latin typeface="Calibri"/>
                <a:cs typeface="Calibri"/>
              </a:rPr>
              <a:t>i.e.point </a:t>
            </a:r>
            <a:r>
              <a:rPr sz="1800" dirty="0">
                <a:latin typeface="Calibri"/>
                <a:cs typeface="Calibri"/>
              </a:rPr>
              <a:t>B </a:t>
            </a:r>
            <a:r>
              <a:rPr sz="1800" spc="-5" dirty="0">
                <a:latin typeface="Calibri"/>
                <a:cs typeface="Calibri"/>
              </a:rPr>
              <a:t>in </a:t>
            </a:r>
            <a:r>
              <a:rPr sz="1800" spc="-10" dirty="0">
                <a:latin typeface="Calibri"/>
                <a:cs typeface="Calibri"/>
              </a:rPr>
              <a:t>figure  </a:t>
            </a:r>
            <a:r>
              <a:rPr sz="1800" spc="-25" dirty="0">
                <a:latin typeface="Calibri"/>
                <a:cs typeface="Calibri"/>
              </a:rPr>
              <a:t>below.</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6795" y="2132076"/>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3" name="object 3"/>
          <p:cNvSpPr/>
          <p:nvPr/>
        </p:nvSpPr>
        <p:spPr>
          <a:xfrm>
            <a:off x="1834895" y="5766815"/>
            <a:ext cx="6266815" cy="76200"/>
          </a:xfrm>
          <a:custGeom>
            <a:avLst/>
            <a:gdLst/>
            <a:ahLst/>
            <a:cxnLst/>
            <a:rect l="l" t="t" r="r" b="b"/>
            <a:pathLst>
              <a:path w="6266815" h="76200">
                <a:moveTo>
                  <a:pt x="6190487" y="0"/>
                </a:moveTo>
                <a:lnTo>
                  <a:pt x="6190487" y="76200"/>
                </a:lnTo>
                <a:lnTo>
                  <a:pt x="6253987" y="44450"/>
                </a:lnTo>
                <a:lnTo>
                  <a:pt x="6203187" y="44450"/>
                </a:lnTo>
                <a:lnTo>
                  <a:pt x="6203187" y="31750"/>
                </a:lnTo>
                <a:lnTo>
                  <a:pt x="6253987" y="31750"/>
                </a:lnTo>
                <a:lnTo>
                  <a:pt x="6190487" y="0"/>
                </a:lnTo>
                <a:close/>
              </a:path>
              <a:path w="6266815" h="76200">
                <a:moveTo>
                  <a:pt x="6190487" y="31750"/>
                </a:moveTo>
                <a:lnTo>
                  <a:pt x="0" y="31750"/>
                </a:lnTo>
                <a:lnTo>
                  <a:pt x="0" y="44450"/>
                </a:lnTo>
                <a:lnTo>
                  <a:pt x="6190487" y="44450"/>
                </a:lnTo>
                <a:lnTo>
                  <a:pt x="6190487" y="31750"/>
                </a:lnTo>
                <a:close/>
              </a:path>
              <a:path w="6266815" h="76200">
                <a:moveTo>
                  <a:pt x="6253987" y="31750"/>
                </a:moveTo>
                <a:lnTo>
                  <a:pt x="6203187" y="31750"/>
                </a:lnTo>
                <a:lnTo>
                  <a:pt x="6203187" y="44450"/>
                </a:lnTo>
                <a:lnTo>
                  <a:pt x="6253987" y="44450"/>
                </a:lnTo>
                <a:lnTo>
                  <a:pt x="6266687" y="38100"/>
                </a:lnTo>
                <a:lnTo>
                  <a:pt x="6253987" y="31750"/>
                </a:lnTo>
                <a:close/>
              </a:path>
            </a:pathLst>
          </a:custGeom>
          <a:solidFill>
            <a:srgbClr val="000000"/>
          </a:solidFill>
        </p:spPr>
        <p:txBody>
          <a:bodyPr wrap="square" lIns="0" tIns="0" rIns="0" bIns="0" rtlCol="0"/>
          <a:lstStyle/>
          <a:p>
            <a:endParaRPr/>
          </a:p>
        </p:txBody>
      </p:sp>
      <p:sp>
        <p:nvSpPr>
          <p:cNvPr id="4" name="object 4"/>
          <p:cNvSpPr txBox="1"/>
          <p:nvPr/>
        </p:nvSpPr>
        <p:spPr>
          <a:xfrm>
            <a:off x="1293241" y="2057400"/>
            <a:ext cx="408940" cy="382156"/>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5" name="object 5"/>
          <p:cNvSpPr txBox="1"/>
          <p:nvPr/>
        </p:nvSpPr>
        <p:spPr>
          <a:xfrm>
            <a:off x="8227186" y="5616346"/>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6" name="object 6"/>
          <p:cNvSpPr/>
          <p:nvPr/>
        </p:nvSpPr>
        <p:spPr>
          <a:xfrm>
            <a:off x="1834895" y="3717035"/>
            <a:ext cx="2737485" cy="0"/>
          </a:xfrm>
          <a:custGeom>
            <a:avLst/>
            <a:gdLst/>
            <a:ahLst/>
            <a:cxnLst/>
            <a:rect l="l" t="t" r="r" b="b"/>
            <a:pathLst>
              <a:path w="2737485">
                <a:moveTo>
                  <a:pt x="2737104" y="0"/>
                </a:moveTo>
                <a:lnTo>
                  <a:pt x="0" y="0"/>
                </a:lnTo>
              </a:path>
            </a:pathLst>
          </a:custGeom>
          <a:ln w="9144">
            <a:solidFill>
              <a:srgbClr val="000000"/>
            </a:solidFill>
            <a:prstDash val="sysDash"/>
          </a:ln>
        </p:spPr>
        <p:txBody>
          <a:bodyPr wrap="square" lIns="0" tIns="0" rIns="0" bIns="0" rtlCol="0"/>
          <a:lstStyle/>
          <a:p>
            <a:endParaRPr/>
          </a:p>
        </p:txBody>
      </p:sp>
      <p:sp>
        <p:nvSpPr>
          <p:cNvPr id="7" name="object 7"/>
          <p:cNvSpPr/>
          <p:nvPr/>
        </p:nvSpPr>
        <p:spPr>
          <a:xfrm>
            <a:off x="4572000" y="3717035"/>
            <a:ext cx="0" cy="2087880"/>
          </a:xfrm>
          <a:custGeom>
            <a:avLst/>
            <a:gdLst/>
            <a:ahLst/>
            <a:cxnLst/>
            <a:rect l="l" t="t" r="r" b="b"/>
            <a:pathLst>
              <a:path h="2087879">
                <a:moveTo>
                  <a:pt x="0" y="0"/>
                </a:moveTo>
                <a:lnTo>
                  <a:pt x="0" y="2087879"/>
                </a:lnTo>
              </a:path>
            </a:pathLst>
          </a:custGeom>
          <a:ln w="9144">
            <a:solidFill>
              <a:srgbClr val="000000"/>
            </a:solidFill>
            <a:prstDash val="sysDash"/>
          </a:ln>
        </p:spPr>
        <p:txBody>
          <a:bodyPr wrap="square" lIns="0" tIns="0" rIns="0" bIns="0" rtlCol="0"/>
          <a:lstStyle/>
          <a:p>
            <a:endParaRPr/>
          </a:p>
        </p:txBody>
      </p:sp>
      <p:sp>
        <p:nvSpPr>
          <p:cNvPr id="8" name="object 8"/>
          <p:cNvSpPr txBox="1"/>
          <p:nvPr/>
        </p:nvSpPr>
        <p:spPr>
          <a:xfrm>
            <a:off x="4506848" y="3455289"/>
            <a:ext cx="562610" cy="391160"/>
          </a:xfrm>
          <a:prstGeom prst="rect">
            <a:avLst/>
          </a:prstGeom>
        </p:spPr>
        <p:txBody>
          <a:bodyPr vert="horz" wrap="square" lIns="0" tIns="12700" rIns="0" bIns="0" rtlCol="0">
            <a:spAutoFit/>
          </a:bodyPr>
          <a:lstStyle/>
          <a:p>
            <a:pPr marL="346075" indent="-334010">
              <a:lnSpc>
                <a:spcPct val="100000"/>
              </a:lnSpc>
              <a:spcBef>
                <a:spcPts val="100"/>
              </a:spcBef>
              <a:buSzPct val="75000"/>
              <a:buChar char="●"/>
              <a:tabLst>
                <a:tab pos="346075" algn="l"/>
                <a:tab pos="346710" algn="l"/>
              </a:tabLst>
            </a:pPr>
            <a:r>
              <a:rPr sz="2400" dirty="0">
                <a:latin typeface="Arial"/>
                <a:cs typeface="Arial"/>
              </a:rPr>
              <a:t>B</a:t>
            </a:r>
            <a:endParaRPr sz="2400">
              <a:latin typeface="Arial"/>
              <a:cs typeface="Arial"/>
            </a:endParaRPr>
          </a:p>
        </p:txBody>
      </p:sp>
      <p:sp>
        <p:nvSpPr>
          <p:cNvPr id="9" name="object 9"/>
          <p:cNvSpPr txBox="1"/>
          <p:nvPr/>
        </p:nvSpPr>
        <p:spPr>
          <a:xfrm>
            <a:off x="4049521" y="5903772"/>
            <a:ext cx="107061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0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0</a:t>
            </a:r>
            <a:endParaRPr sz="2400" baseline="-20833">
              <a:latin typeface="Arial"/>
              <a:cs typeface="Arial"/>
            </a:endParaRPr>
          </a:p>
        </p:txBody>
      </p:sp>
      <p:sp>
        <p:nvSpPr>
          <p:cNvPr id="10" name="object 10"/>
          <p:cNvSpPr/>
          <p:nvPr/>
        </p:nvSpPr>
        <p:spPr>
          <a:xfrm>
            <a:off x="1835657" y="2998470"/>
            <a:ext cx="4681855" cy="2880360"/>
          </a:xfrm>
          <a:custGeom>
            <a:avLst/>
            <a:gdLst/>
            <a:ahLst/>
            <a:cxnLst/>
            <a:rect l="l" t="t" r="r" b="b"/>
            <a:pathLst>
              <a:path w="4681855" h="2880360">
                <a:moveTo>
                  <a:pt x="0" y="0"/>
                </a:moveTo>
                <a:lnTo>
                  <a:pt x="51716" y="8593"/>
                </a:lnTo>
                <a:lnTo>
                  <a:pt x="103425" y="17196"/>
                </a:lnTo>
                <a:lnTo>
                  <a:pt x="155122" y="25819"/>
                </a:lnTo>
                <a:lnTo>
                  <a:pt x="206797" y="34470"/>
                </a:lnTo>
                <a:lnTo>
                  <a:pt x="258446" y="43159"/>
                </a:lnTo>
                <a:lnTo>
                  <a:pt x="310061" y="51897"/>
                </a:lnTo>
                <a:lnTo>
                  <a:pt x="361636" y="60692"/>
                </a:lnTo>
                <a:lnTo>
                  <a:pt x="413164" y="69555"/>
                </a:lnTo>
                <a:lnTo>
                  <a:pt x="464637" y="78496"/>
                </a:lnTo>
                <a:lnTo>
                  <a:pt x="516050" y="87523"/>
                </a:lnTo>
                <a:lnTo>
                  <a:pt x="567395" y="96646"/>
                </a:lnTo>
                <a:lnTo>
                  <a:pt x="618667" y="105876"/>
                </a:lnTo>
                <a:lnTo>
                  <a:pt x="669857" y="115221"/>
                </a:lnTo>
                <a:lnTo>
                  <a:pt x="720959" y="124692"/>
                </a:lnTo>
                <a:lnTo>
                  <a:pt x="771968" y="134299"/>
                </a:lnTo>
                <a:lnTo>
                  <a:pt x="822875" y="144050"/>
                </a:lnTo>
                <a:lnTo>
                  <a:pt x="873674" y="153956"/>
                </a:lnTo>
                <a:lnTo>
                  <a:pt x="924358" y="164025"/>
                </a:lnTo>
                <a:lnTo>
                  <a:pt x="974921" y="174269"/>
                </a:lnTo>
                <a:lnTo>
                  <a:pt x="1025356" y="184697"/>
                </a:lnTo>
                <a:lnTo>
                  <a:pt x="1075656" y="195317"/>
                </a:lnTo>
                <a:lnTo>
                  <a:pt x="1125814" y="206141"/>
                </a:lnTo>
                <a:lnTo>
                  <a:pt x="1175824" y="217177"/>
                </a:lnTo>
                <a:lnTo>
                  <a:pt x="1225679" y="228436"/>
                </a:lnTo>
                <a:lnTo>
                  <a:pt x="1275372" y="239926"/>
                </a:lnTo>
                <a:lnTo>
                  <a:pt x="1324896" y="251658"/>
                </a:lnTo>
                <a:lnTo>
                  <a:pt x="1374245" y="263641"/>
                </a:lnTo>
                <a:lnTo>
                  <a:pt x="1423412" y="275886"/>
                </a:lnTo>
                <a:lnTo>
                  <a:pt x="1472390" y="288401"/>
                </a:lnTo>
                <a:lnTo>
                  <a:pt x="1521172" y="301196"/>
                </a:lnTo>
                <a:lnTo>
                  <a:pt x="1569752" y="314281"/>
                </a:lnTo>
                <a:lnTo>
                  <a:pt x="1618123" y="327666"/>
                </a:lnTo>
                <a:lnTo>
                  <a:pt x="1666278" y="341360"/>
                </a:lnTo>
                <a:lnTo>
                  <a:pt x="1714211" y="355373"/>
                </a:lnTo>
                <a:lnTo>
                  <a:pt x="1761914" y="369715"/>
                </a:lnTo>
                <a:lnTo>
                  <a:pt x="1809381" y="384396"/>
                </a:lnTo>
                <a:lnTo>
                  <a:pt x="1856606" y="399424"/>
                </a:lnTo>
                <a:lnTo>
                  <a:pt x="1903581" y="414810"/>
                </a:lnTo>
                <a:lnTo>
                  <a:pt x="1950299" y="430563"/>
                </a:lnTo>
                <a:lnTo>
                  <a:pt x="1996755" y="446694"/>
                </a:lnTo>
                <a:lnTo>
                  <a:pt x="2042940" y="463211"/>
                </a:lnTo>
                <a:lnTo>
                  <a:pt x="2088849" y="480124"/>
                </a:lnTo>
                <a:lnTo>
                  <a:pt x="2134475" y="497444"/>
                </a:lnTo>
                <a:lnTo>
                  <a:pt x="2179811" y="515179"/>
                </a:lnTo>
                <a:lnTo>
                  <a:pt x="2224850" y="533340"/>
                </a:lnTo>
                <a:lnTo>
                  <a:pt x="2269586" y="551936"/>
                </a:lnTo>
                <a:lnTo>
                  <a:pt x="2314011" y="570977"/>
                </a:lnTo>
                <a:lnTo>
                  <a:pt x="2358119" y="590472"/>
                </a:lnTo>
                <a:lnTo>
                  <a:pt x="2401904" y="610431"/>
                </a:lnTo>
                <a:lnTo>
                  <a:pt x="2445358" y="630864"/>
                </a:lnTo>
                <a:lnTo>
                  <a:pt x="2488475" y="651781"/>
                </a:lnTo>
                <a:lnTo>
                  <a:pt x="2531248" y="673190"/>
                </a:lnTo>
                <a:lnTo>
                  <a:pt x="2573670" y="695103"/>
                </a:lnTo>
                <a:lnTo>
                  <a:pt x="2615734" y="717528"/>
                </a:lnTo>
                <a:lnTo>
                  <a:pt x="2657435" y="740475"/>
                </a:lnTo>
                <a:lnTo>
                  <a:pt x="2698764" y="763954"/>
                </a:lnTo>
                <a:lnTo>
                  <a:pt x="2739716" y="787974"/>
                </a:lnTo>
                <a:lnTo>
                  <a:pt x="2780284" y="812545"/>
                </a:lnTo>
                <a:lnTo>
                  <a:pt x="2822119" y="838996"/>
                </a:lnTo>
                <a:lnTo>
                  <a:pt x="2863982" y="866848"/>
                </a:lnTo>
                <a:lnTo>
                  <a:pt x="2905858" y="896044"/>
                </a:lnTo>
                <a:lnTo>
                  <a:pt x="2947727" y="926529"/>
                </a:lnTo>
                <a:lnTo>
                  <a:pt x="2989572" y="958244"/>
                </a:lnTo>
                <a:lnTo>
                  <a:pt x="3031376" y="991134"/>
                </a:lnTo>
                <a:lnTo>
                  <a:pt x="3073122" y="1025142"/>
                </a:lnTo>
                <a:lnTo>
                  <a:pt x="3114791" y="1060210"/>
                </a:lnTo>
                <a:lnTo>
                  <a:pt x="3156367" y="1096284"/>
                </a:lnTo>
                <a:lnTo>
                  <a:pt x="3197831" y="1133305"/>
                </a:lnTo>
                <a:lnTo>
                  <a:pt x="3239166" y="1171217"/>
                </a:lnTo>
                <a:lnTo>
                  <a:pt x="3280355" y="1209963"/>
                </a:lnTo>
                <a:lnTo>
                  <a:pt x="3321380" y="1249487"/>
                </a:lnTo>
                <a:lnTo>
                  <a:pt x="3362223" y="1289732"/>
                </a:lnTo>
                <a:lnTo>
                  <a:pt x="3402868" y="1330642"/>
                </a:lnTo>
                <a:lnTo>
                  <a:pt x="3443296" y="1372159"/>
                </a:lnTo>
                <a:lnTo>
                  <a:pt x="3483490" y="1414227"/>
                </a:lnTo>
                <a:lnTo>
                  <a:pt x="3523433" y="1456789"/>
                </a:lnTo>
                <a:lnTo>
                  <a:pt x="3563106" y="1499789"/>
                </a:lnTo>
                <a:lnTo>
                  <a:pt x="3602493" y="1543169"/>
                </a:lnTo>
                <a:lnTo>
                  <a:pt x="3641576" y="1586874"/>
                </a:lnTo>
                <a:lnTo>
                  <a:pt x="3680338" y="1630847"/>
                </a:lnTo>
                <a:lnTo>
                  <a:pt x="3718760" y="1675030"/>
                </a:lnTo>
                <a:lnTo>
                  <a:pt x="3756825" y="1719368"/>
                </a:lnTo>
                <a:lnTo>
                  <a:pt x="3794517" y="1763803"/>
                </a:lnTo>
                <a:lnTo>
                  <a:pt x="3831816" y="1808278"/>
                </a:lnTo>
                <a:lnTo>
                  <a:pt x="3868707" y="1852738"/>
                </a:lnTo>
                <a:lnTo>
                  <a:pt x="3905170" y="1897125"/>
                </a:lnTo>
                <a:lnTo>
                  <a:pt x="3941189" y="1941383"/>
                </a:lnTo>
                <a:lnTo>
                  <a:pt x="3976747" y="1985456"/>
                </a:lnTo>
                <a:lnTo>
                  <a:pt x="4011825" y="2029285"/>
                </a:lnTo>
                <a:lnTo>
                  <a:pt x="4046406" y="2072815"/>
                </a:lnTo>
                <a:lnTo>
                  <a:pt x="4080473" y="2115989"/>
                </a:lnTo>
                <a:lnTo>
                  <a:pt x="4114008" y="2158750"/>
                </a:lnTo>
                <a:lnTo>
                  <a:pt x="4146993" y="2201042"/>
                </a:lnTo>
                <a:lnTo>
                  <a:pt x="4179412" y="2242808"/>
                </a:lnTo>
                <a:lnTo>
                  <a:pt x="4211246" y="2283992"/>
                </a:lnTo>
                <a:lnTo>
                  <a:pt x="4242478" y="2324535"/>
                </a:lnTo>
                <a:lnTo>
                  <a:pt x="4273090" y="2364383"/>
                </a:lnTo>
                <a:lnTo>
                  <a:pt x="4303065" y="2403478"/>
                </a:lnTo>
                <a:lnTo>
                  <a:pt x="4332386" y="2441763"/>
                </a:lnTo>
                <a:lnTo>
                  <a:pt x="4361035" y="2479182"/>
                </a:lnTo>
                <a:lnTo>
                  <a:pt x="4388994" y="2515679"/>
                </a:lnTo>
                <a:lnTo>
                  <a:pt x="4416245" y="2551195"/>
                </a:lnTo>
                <a:lnTo>
                  <a:pt x="4442772" y="2585676"/>
                </a:lnTo>
                <a:lnTo>
                  <a:pt x="4468557" y="2619064"/>
                </a:lnTo>
                <a:lnTo>
                  <a:pt x="4493582" y="2651302"/>
                </a:lnTo>
                <a:lnTo>
                  <a:pt x="4517830" y="2682334"/>
                </a:lnTo>
                <a:lnTo>
                  <a:pt x="4563924" y="2740552"/>
                </a:lnTo>
                <a:lnTo>
                  <a:pt x="4606698" y="2793264"/>
                </a:lnTo>
                <a:lnTo>
                  <a:pt x="4646013" y="2840018"/>
                </a:lnTo>
                <a:lnTo>
                  <a:pt x="4664329" y="2861019"/>
                </a:lnTo>
                <a:lnTo>
                  <a:pt x="4681728" y="2880360"/>
                </a:lnTo>
              </a:path>
            </a:pathLst>
          </a:custGeom>
          <a:ln w="28956">
            <a:solidFill>
              <a:srgbClr val="000000"/>
            </a:solidFill>
          </a:ln>
        </p:spPr>
        <p:txBody>
          <a:bodyPr wrap="square" lIns="0" tIns="0" rIns="0" bIns="0" rtlCol="0"/>
          <a:lstStyle/>
          <a:p>
            <a:endParaRPr/>
          </a:p>
        </p:txBody>
      </p:sp>
      <p:sp>
        <p:nvSpPr>
          <p:cNvPr id="11" name="object 11"/>
          <p:cNvSpPr txBox="1"/>
          <p:nvPr/>
        </p:nvSpPr>
        <p:spPr>
          <a:xfrm>
            <a:off x="593140" y="3526663"/>
            <a:ext cx="107061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1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1</a:t>
            </a:r>
            <a:endParaRPr sz="2400" baseline="-20833">
              <a:latin typeface="Arial"/>
              <a:cs typeface="Arial"/>
            </a:endParaRPr>
          </a:p>
        </p:txBody>
      </p:sp>
      <p:sp>
        <p:nvSpPr>
          <p:cNvPr id="12" name="object 12"/>
          <p:cNvSpPr txBox="1">
            <a:spLocks noGrp="1"/>
          </p:cNvSpPr>
          <p:nvPr>
            <p:ph type="title"/>
          </p:nvPr>
        </p:nvSpPr>
        <p:spPr>
          <a:xfrm>
            <a:off x="990600" y="331962"/>
            <a:ext cx="6629400" cy="1531188"/>
          </a:xfrm>
          <a:prstGeom prst="rect">
            <a:avLst/>
          </a:prstGeom>
        </p:spPr>
        <p:txBody>
          <a:bodyPr vert="horz" wrap="square" lIns="0" tIns="210820" rIns="0" bIns="0" rtlCol="0">
            <a:spAutoFit/>
          </a:bodyPr>
          <a:lstStyle/>
          <a:p>
            <a:pPr marL="12700">
              <a:lnSpc>
                <a:spcPct val="100000"/>
              </a:lnSpc>
              <a:spcBef>
                <a:spcPts val="1660"/>
              </a:spcBef>
            </a:pPr>
            <a:r>
              <a:rPr sz="2400" spc="-10" dirty="0"/>
              <a:t>Production</a:t>
            </a:r>
            <a:r>
              <a:rPr sz="2400" spc="-25" dirty="0"/>
              <a:t> </a:t>
            </a:r>
            <a:r>
              <a:rPr sz="2400" dirty="0"/>
              <a:t>curves</a:t>
            </a:r>
            <a:endParaRPr sz="2400"/>
          </a:p>
          <a:p>
            <a:pPr marL="410845" marR="5080">
              <a:lnSpc>
                <a:spcPct val="100000"/>
              </a:lnSpc>
              <a:spcBef>
                <a:spcPts val="785"/>
              </a:spcBef>
            </a:pPr>
            <a:r>
              <a:rPr sz="1100" b="0" spc="-10" dirty="0">
                <a:solidFill>
                  <a:schemeClr val="tx1"/>
                </a:solidFill>
                <a:latin typeface="Times New Roman" pitchFamily="18" charset="0"/>
                <a:cs typeface="Times New Roman" pitchFamily="18" charset="0"/>
              </a:rPr>
              <a:t>Here </a:t>
            </a:r>
            <a:r>
              <a:rPr sz="1100" b="0"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production </a:t>
            </a:r>
            <a:r>
              <a:rPr sz="1100" b="0" spc="-5" dirty="0">
                <a:solidFill>
                  <a:schemeClr val="tx1"/>
                </a:solidFill>
                <a:latin typeface="Times New Roman" pitchFamily="18" charset="0"/>
                <a:cs typeface="Times New Roman" pitchFamily="18" charset="0"/>
              </a:rPr>
              <a:t>opportunities </a:t>
            </a:r>
            <a:r>
              <a:rPr sz="1100" b="0" spc="-10" dirty="0">
                <a:solidFill>
                  <a:schemeClr val="tx1"/>
                </a:solidFill>
                <a:latin typeface="Times New Roman" pitchFamily="18" charset="0"/>
                <a:cs typeface="Times New Roman" pitchFamily="18" charset="0"/>
              </a:rPr>
              <a:t>are transformed to </a:t>
            </a:r>
            <a:r>
              <a:rPr sz="1100" b="0"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consumption </a:t>
            </a:r>
            <a:r>
              <a:rPr sz="1100" b="0" spc="-5" dirty="0">
                <a:solidFill>
                  <a:schemeClr val="tx1"/>
                </a:solidFill>
                <a:latin typeface="Times New Roman" pitchFamily="18" charset="0"/>
                <a:cs typeface="Times New Roman" pitchFamily="18" charset="0"/>
              </a:rPr>
              <a:t>plane. </a:t>
            </a:r>
            <a:r>
              <a:rPr sz="1100" b="0" spc="-10" dirty="0">
                <a:solidFill>
                  <a:schemeClr val="tx1"/>
                </a:solidFill>
                <a:latin typeface="Times New Roman" pitchFamily="18" charset="0"/>
                <a:cs typeface="Times New Roman" pitchFamily="18" charset="0"/>
              </a:rPr>
              <a:t>Each point </a:t>
            </a:r>
            <a:r>
              <a:rPr sz="1100" b="0" dirty="0">
                <a:solidFill>
                  <a:schemeClr val="tx1"/>
                </a:solidFill>
                <a:latin typeface="Times New Roman" pitchFamily="18" charset="0"/>
                <a:cs typeface="Times New Roman" pitchFamily="18" charset="0"/>
              </a:rPr>
              <a:t>along the </a:t>
            </a:r>
            <a:r>
              <a:rPr sz="1100" b="0" spc="-10" dirty="0">
                <a:solidFill>
                  <a:schemeClr val="tx1"/>
                </a:solidFill>
                <a:latin typeface="Times New Roman" pitchFamily="18" charset="0"/>
                <a:cs typeface="Times New Roman" pitchFamily="18" charset="0"/>
              </a:rPr>
              <a:t>production  </a:t>
            </a:r>
            <a:r>
              <a:rPr sz="1100" b="0" spc="-5" dirty="0">
                <a:solidFill>
                  <a:schemeClr val="tx1"/>
                </a:solidFill>
                <a:latin typeface="Times New Roman" pitchFamily="18" charset="0"/>
                <a:cs typeface="Times New Roman" pitchFamily="18" charset="0"/>
              </a:rPr>
              <a:t>opportunity </a:t>
            </a:r>
            <a:r>
              <a:rPr sz="1100" b="0" spc="-25" dirty="0">
                <a:solidFill>
                  <a:schemeClr val="tx1"/>
                </a:solidFill>
                <a:latin typeface="Times New Roman" pitchFamily="18" charset="0"/>
                <a:cs typeface="Times New Roman" pitchFamily="18" charset="0"/>
              </a:rPr>
              <a:t>refers </a:t>
            </a:r>
            <a:r>
              <a:rPr sz="1100" b="0" spc="-10" dirty="0">
                <a:solidFill>
                  <a:schemeClr val="tx1"/>
                </a:solidFill>
                <a:latin typeface="Times New Roman" pitchFamily="18" charset="0"/>
                <a:cs typeface="Times New Roman" pitchFamily="18" charset="0"/>
              </a:rPr>
              <a:t>to </a:t>
            </a:r>
            <a:r>
              <a:rPr sz="1100" b="0" dirty="0">
                <a:solidFill>
                  <a:schemeClr val="tx1"/>
                </a:solidFill>
                <a:latin typeface="Times New Roman" pitchFamily="18" charset="0"/>
                <a:cs typeface="Times New Roman" pitchFamily="18" charset="0"/>
              </a:rPr>
              <a:t>a </a:t>
            </a:r>
            <a:r>
              <a:rPr sz="1100" b="0" spc="-10" dirty="0">
                <a:solidFill>
                  <a:schemeClr val="tx1"/>
                </a:solidFill>
                <a:latin typeface="Times New Roman" pitchFamily="18" charset="0"/>
                <a:cs typeface="Times New Roman" pitchFamily="18" charset="0"/>
              </a:rPr>
              <a:t>project </a:t>
            </a:r>
            <a:r>
              <a:rPr sz="1100" b="0" spc="-5" dirty="0">
                <a:solidFill>
                  <a:schemeClr val="tx1"/>
                </a:solidFill>
                <a:latin typeface="Times New Roman" pitchFamily="18" charset="0"/>
                <a:cs typeface="Times New Roman" pitchFamily="18" charset="0"/>
              </a:rPr>
              <a:t>with </a:t>
            </a:r>
            <a:r>
              <a:rPr sz="1100" b="0" dirty="0">
                <a:solidFill>
                  <a:schemeClr val="tx1"/>
                </a:solidFill>
                <a:latin typeface="Times New Roman" pitchFamily="18" charset="0"/>
                <a:cs typeface="Times New Roman" pitchFamily="18" charset="0"/>
              </a:rPr>
              <a:t>a </a:t>
            </a:r>
            <a:r>
              <a:rPr sz="1100" b="0" spc="-25" dirty="0">
                <a:solidFill>
                  <a:schemeClr val="tx1"/>
                </a:solidFill>
                <a:latin typeface="Times New Roman" pitchFamily="18" charset="0"/>
                <a:cs typeface="Times New Roman" pitchFamily="18" charset="0"/>
              </a:rPr>
              <a:t>rate </a:t>
            </a:r>
            <a:r>
              <a:rPr sz="1100" b="0" spc="-5" dirty="0">
                <a:solidFill>
                  <a:schemeClr val="tx1"/>
                </a:solidFill>
                <a:latin typeface="Times New Roman" pitchFamily="18" charset="0"/>
                <a:cs typeface="Times New Roman" pitchFamily="18" charset="0"/>
              </a:rPr>
              <a:t>of </a:t>
            </a:r>
            <a:r>
              <a:rPr sz="1100" b="0" spc="-10" dirty="0">
                <a:solidFill>
                  <a:schemeClr val="tx1"/>
                </a:solidFill>
                <a:latin typeface="Times New Roman" pitchFamily="18" charset="0"/>
                <a:cs typeface="Times New Roman" pitchFamily="18" charset="0"/>
              </a:rPr>
              <a:t>return. </a:t>
            </a:r>
            <a:r>
              <a:rPr sz="1100" b="0" spc="-5"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projects </a:t>
            </a:r>
            <a:r>
              <a:rPr sz="1100" b="0" spc="-5" dirty="0">
                <a:solidFill>
                  <a:schemeClr val="tx1"/>
                </a:solidFill>
                <a:latin typeface="Times New Roman" pitchFamily="18" charset="0"/>
                <a:cs typeface="Times New Roman" pitchFamily="18" charset="0"/>
              </a:rPr>
              <a:t>with higher </a:t>
            </a:r>
            <a:r>
              <a:rPr sz="1100" b="0" spc="-25" dirty="0">
                <a:solidFill>
                  <a:schemeClr val="tx1"/>
                </a:solidFill>
                <a:latin typeface="Times New Roman" pitchFamily="18" charset="0"/>
                <a:cs typeface="Times New Roman" pitchFamily="18" charset="0"/>
              </a:rPr>
              <a:t>rate </a:t>
            </a:r>
            <a:r>
              <a:rPr sz="1100" b="0" spc="-5" dirty="0">
                <a:solidFill>
                  <a:schemeClr val="tx1"/>
                </a:solidFill>
                <a:latin typeface="Times New Roman" pitchFamily="18" charset="0"/>
                <a:cs typeface="Times New Roman" pitchFamily="18" charset="0"/>
              </a:rPr>
              <a:t>of </a:t>
            </a:r>
            <a:r>
              <a:rPr sz="1100" b="0" spc="-10" dirty="0">
                <a:solidFill>
                  <a:schemeClr val="tx1"/>
                </a:solidFill>
                <a:latin typeface="Times New Roman" pitchFamily="18" charset="0"/>
                <a:cs typeface="Times New Roman" pitchFamily="18" charset="0"/>
              </a:rPr>
              <a:t>return, </a:t>
            </a:r>
            <a:r>
              <a:rPr sz="1100" b="0" spc="-5" dirty="0">
                <a:solidFill>
                  <a:schemeClr val="tx1"/>
                </a:solidFill>
                <a:latin typeface="Times New Roman" pitchFamily="18" charset="0"/>
                <a:cs typeface="Times New Roman" pitchFamily="18" charset="0"/>
              </a:rPr>
              <a:t>i.e. </a:t>
            </a:r>
            <a:r>
              <a:rPr sz="1100" b="0" dirty="0">
                <a:solidFill>
                  <a:schemeClr val="tx1"/>
                </a:solidFill>
                <a:latin typeface="Times New Roman" pitchFamily="18" charset="0"/>
                <a:cs typeface="Times New Roman" pitchFamily="18" charset="0"/>
              </a:rPr>
              <a:t>higher </a:t>
            </a:r>
            <a:r>
              <a:rPr sz="1100" b="0" spc="-5" dirty="0">
                <a:solidFill>
                  <a:schemeClr val="tx1"/>
                </a:solidFill>
                <a:latin typeface="Times New Roman" pitchFamily="18" charset="0"/>
                <a:cs typeface="Times New Roman" pitchFamily="18" charset="0"/>
              </a:rPr>
              <a:t>marginal </a:t>
            </a:r>
            <a:r>
              <a:rPr sz="1100" b="0" spc="-25" dirty="0">
                <a:solidFill>
                  <a:schemeClr val="tx1"/>
                </a:solidFill>
                <a:latin typeface="Times New Roman" pitchFamily="18" charset="0"/>
                <a:cs typeface="Times New Roman" pitchFamily="18" charset="0"/>
              </a:rPr>
              <a:t>rate  </a:t>
            </a:r>
            <a:r>
              <a:rPr sz="1100" b="0" spc="-5" dirty="0">
                <a:solidFill>
                  <a:schemeClr val="tx1"/>
                </a:solidFill>
                <a:latin typeface="Times New Roman" pitchFamily="18" charset="0"/>
                <a:cs typeface="Times New Roman" pitchFamily="18" charset="0"/>
              </a:rPr>
              <a:t>of </a:t>
            </a:r>
            <a:r>
              <a:rPr sz="1100" b="0" spc="-10" dirty="0">
                <a:solidFill>
                  <a:schemeClr val="tx1"/>
                </a:solidFill>
                <a:latin typeface="Times New Roman" pitchFamily="18" charset="0"/>
                <a:cs typeface="Times New Roman" pitchFamily="18" charset="0"/>
              </a:rPr>
              <a:t>transformation (MRT) are to </a:t>
            </a:r>
            <a:r>
              <a:rPr sz="1100" b="0" dirty="0">
                <a:solidFill>
                  <a:schemeClr val="tx1"/>
                </a:solidFill>
                <a:latin typeface="Times New Roman" pitchFamily="18" charset="0"/>
                <a:cs typeface="Times New Roman" pitchFamily="18" charset="0"/>
              </a:rPr>
              <a:t>the </a:t>
            </a:r>
            <a:r>
              <a:rPr sz="1100" b="0" spc="-5" dirty="0">
                <a:solidFill>
                  <a:schemeClr val="tx1"/>
                </a:solidFill>
                <a:latin typeface="Times New Roman" pitchFamily="18" charset="0"/>
                <a:cs typeface="Times New Roman" pitchFamily="18" charset="0"/>
              </a:rPr>
              <a:t>right </a:t>
            </a:r>
            <a:r>
              <a:rPr sz="1100" b="0" dirty="0">
                <a:solidFill>
                  <a:schemeClr val="tx1"/>
                </a:solidFill>
                <a:latin typeface="Times New Roman" pitchFamily="18" charset="0"/>
                <a:cs typeface="Times New Roman" pitchFamily="18" charset="0"/>
              </a:rPr>
              <a:t>in the </a:t>
            </a:r>
            <a:r>
              <a:rPr sz="1100" b="0" spc="-5" dirty="0">
                <a:solidFill>
                  <a:schemeClr val="tx1"/>
                </a:solidFill>
                <a:latin typeface="Times New Roman" pitchFamily="18" charset="0"/>
                <a:cs typeface="Times New Roman" pitchFamily="18" charset="0"/>
              </a:rPr>
              <a:t>figure. The  </a:t>
            </a:r>
            <a:r>
              <a:rPr sz="1100" b="0" spc="-10" dirty="0">
                <a:solidFill>
                  <a:schemeClr val="tx1"/>
                </a:solidFill>
                <a:latin typeface="Times New Roman" pitchFamily="18" charset="0"/>
                <a:cs typeface="Times New Roman" pitchFamily="18" charset="0"/>
              </a:rPr>
              <a:t>MRT </a:t>
            </a:r>
            <a:r>
              <a:rPr sz="1100" b="0" spc="-15" dirty="0">
                <a:solidFill>
                  <a:schemeClr val="tx1"/>
                </a:solidFill>
                <a:latin typeface="Times New Roman" pitchFamily="18" charset="0"/>
                <a:cs typeface="Times New Roman" pitchFamily="18" charset="0"/>
              </a:rPr>
              <a:t>for </a:t>
            </a:r>
            <a:r>
              <a:rPr sz="1100" b="0" spc="-10" dirty="0">
                <a:solidFill>
                  <a:schemeClr val="tx1"/>
                </a:solidFill>
                <a:latin typeface="Times New Roman" pitchFamily="18" charset="0"/>
                <a:cs typeface="Times New Roman" pitchFamily="18" charset="0"/>
              </a:rPr>
              <a:t>project </a:t>
            </a:r>
            <a:r>
              <a:rPr sz="1100" b="0" dirty="0">
                <a:solidFill>
                  <a:schemeClr val="tx1"/>
                </a:solidFill>
                <a:latin typeface="Times New Roman" pitchFamily="18" charset="0"/>
                <a:cs typeface="Times New Roman" pitchFamily="18" charset="0"/>
              </a:rPr>
              <a:t>B </a:t>
            </a:r>
            <a:r>
              <a:rPr sz="1100" b="0" spc="-5" dirty="0">
                <a:solidFill>
                  <a:schemeClr val="tx1"/>
                </a:solidFill>
                <a:latin typeface="Times New Roman" pitchFamily="18" charset="0"/>
                <a:cs typeface="Times New Roman" pitchFamily="18" charset="0"/>
              </a:rPr>
              <a:t>equals </a:t>
            </a:r>
            <a:r>
              <a:rPr sz="1100" b="0"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tangent </a:t>
            </a:r>
            <a:r>
              <a:rPr sz="1100" b="0" spc="-5" dirty="0">
                <a:solidFill>
                  <a:schemeClr val="tx1"/>
                </a:solidFill>
                <a:latin typeface="Times New Roman" pitchFamily="18" charset="0"/>
                <a:cs typeface="Times New Roman" pitchFamily="18" charset="0"/>
              </a:rPr>
              <a:t>of </a:t>
            </a:r>
            <a:r>
              <a:rPr sz="1100" b="0" dirty="0">
                <a:solidFill>
                  <a:schemeClr val="tx1"/>
                </a:solidFill>
                <a:latin typeface="Times New Roman" pitchFamily="18" charset="0"/>
                <a:cs typeface="Times New Roman" pitchFamily="18" charset="0"/>
              </a:rPr>
              <a:t>the </a:t>
            </a:r>
            <a:r>
              <a:rPr sz="1100" b="0" spc="-10" dirty="0">
                <a:solidFill>
                  <a:schemeClr val="tx1"/>
                </a:solidFill>
                <a:latin typeface="Times New Roman" pitchFamily="18" charset="0"/>
                <a:cs typeface="Times New Roman" pitchFamily="18" charset="0"/>
              </a:rPr>
              <a:t>production  </a:t>
            </a:r>
            <a:r>
              <a:rPr sz="1100" b="0" spc="-5" dirty="0">
                <a:solidFill>
                  <a:schemeClr val="tx1"/>
                </a:solidFill>
                <a:latin typeface="Times New Roman" pitchFamily="18" charset="0"/>
                <a:cs typeface="Times New Roman" pitchFamily="18" charset="0"/>
              </a:rPr>
              <a:t>opportunity set in that</a:t>
            </a:r>
            <a:r>
              <a:rPr sz="1100" b="0" spc="15" dirty="0">
                <a:solidFill>
                  <a:schemeClr val="tx1"/>
                </a:solidFill>
                <a:latin typeface="Times New Roman" pitchFamily="18" charset="0"/>
                <a:cs typeface="Times New Roman" pitchFamily="18" charset="0"/>
              </a:rPr>
              <a:t> </a:t>
            </a:r>
            <a:r>
              <a:rPr sz="1100" b="0" spc="-5" dirty="0">
                <a:solidFill>
                  <a:schemeClr val="tx1"/>
                </a:solidFill>
                <a:latin typeface="Times New Roman" pitchFamily="18" charset="0"/>
                <a:cs typeface="Times New Roman" pitchFamily="18" charset="0"/>
              </a:rPr>
              <a:t>point.</a:t>
            </a:r>
            <a:endParaRPr sz="1100" b="0">
              <a:solidFill>
                <a:schemeClr val="tx1"/>
              </a:solidFill>
              <a:latin typeface="Times New Roman" pitchFamily="18" charset="0"/>
              <a:cs typeface="Times New Roman" pitchFamily="18" charset="0"/>
            </a:endParaRPr>
          </a:p>
        </p:txBody>
      </p:sp>
      <p:sp>
        <p:nvSpPr>
          <p:cNvPr id="13" name="object 13"/>
          <p:cNvSpPr/>
          <p:nvPr/>
        </p:nvSpPr>
        <p:spPr>
          <a:xfrm>
            <a:off x="2449067" y="2446020"/>
            <a:ext cx="4601845" cy="2880360"/>
          </a:xfrm>
          <a:custGeom>
            <a:avLst/>
            <a:gdLst/>
            <a:ahLst/>
            <a:cxnLst/>
            <a:rect l="l" t="t" r="r" b="b"/>
            <a:pathLst>
              <a:path w="4601845" h="2880360">
                <a:moveTo>
                  <a:pt x="0" y="0"/>
                </a:moveTo>
                <a:lnTo>
                  <a:pt x="4601336" y="2880360"/>
                </a:lnTo>
              </a:path>
            </a:pathLst>
          </a:custGeom>
          <a:ln w="9144">
            <a:solidFill>
              <a:srgbClr val="497DBA"/>
            </a:solidFill>
          </a:ln>
        </p:spPr>
        <p:txBody>
          <a:bodyPr wrap="square" lIns="0" tIns="0" rIns="0" bIns="0" rtlCol="0"/>
          <a:lstStyle/>
          <a:p>
            <a:endParaRPr/>
          </a:p>
        </p:txBody>
      </p:sp>
      <p:sp>
        <p:nvSpPr>
          <p:cNvPr id="14" name="object 14"/>
          <p:cNvSpPr txBox="1"/>
          <p:nvPr/>
        </p:nvSpPr>
        <p:spPr>
          <a:xfrm>
            <a:off x="6596633" y="4167885"/>
            <a:ext cx="4540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t>
            </a:r>
            <a:r>
              <a:rPr sz="1800" spc="-20" dirty="0">
                <a:latin typeface="Calibri"/>
                <a:cs typeface="Calibri"/>
              </a:rPr>
              <a:t>R</a:t>
            </a:r>
            <a:r>
              <a:rPr sz="1800" dirty="0">
                <a:latin typeface="Calibri"/>
                <a:cs typeface="Calibri"/>
              </a:rPr>
              <a:t>T</a:t>
            </a:r>
            <a:endParaRPr sz="1800">
              <a:latin typeface="Calibri"/>
              <a:cs typeface="Calibri"/>
            </a:endParaRPr>
          </a:p>
        </p:txBody>
      </p:sp>
      <p:sp>
        <p:nvSpPr>
          <p:cNvPr id="15" name="object 15"/>
          <p:cNvSpPr/>
          <p:nvPr/>
        </p:nvSpPr>
        <p:spPr>
          <a:xfrm>
            <a:off x="6371844" y="4434332"/>
            <a:ext cx="293370" cy="434975"/>
          </a:xfrm>
          <a:custGeom>
            <a:avLst/>
            <a:gdLst/>
            <a:ahLst/>
            <a:cxnLst/>
            <a:rect l="l" t="t" r="r" b="b"/>
            <a:pathLst>
              <a:path w="293370" h="434975">
                <a:moveTo>
                  <a:pt x="9270" y="329819"/>
                </a:moveTo>
                <a:lnTo>
                  <a:pt x="6222" y="332486"/>
                </a:lnTo>
                <a:lnTo>
                  <a:pt x="5923" y="336677"/>
                </a:lnTo>
                <a:lnTo>
                  <a:pt x="0" y="434848"/>
                </a:lnTo>
                <a:lnTo>
                  <a:pt x="14056" y="427990"/>
                </a:lnTo>
                <a:lnTo>
                  <a:pt x="12318" y="427990"/>
                </a:lnTo>
                <a:lnTo>
                  <a:pt x="1650" y="420878"/>
                </a:lnTo>
                <a:lnTo>
                  <a:pt x="14761" y="401244"/>
                </a:lnTo>
                <a:lnTo>
                  <a:pt x="18725" y="335915"/>
                </a:lnTo>
                <a:lnTo>
                  <a:pt x="18922" y="333248"/>
                </a:lnTo>
                <a:lnTo>
                  <a:pt x="16255" y="330200"/>
                </a:lnTo>
                <a:lnTo>
                  <a:pt x="12700" y="330073"/>
                </a:lnTo>
                <a:lnTo>
                  <a:pt x="9270" y="329819"/>
                </a:lnTo>
                <a:close/>
              </a:path>
              <a:path w="293370" h="434975">
                <a:moveTo>
                  <a:pt x="14761" y="401244"/>
                </a:moveTo>
                <a:lnTo>
                  <a:pt x="1650" y="420878"/>
                </a:lnTo>
                <a:lnTo>
                  <a:pt x="12318" y="427990"/>
                </a:lnTo>
                <a:lnTo>
                  <a:pt x="14439" y="424815"/>
                </a:lnTo>
                <a:lnTo>
                  <a:pt x="13334" y="424815"/>
                </a:lnTo>
                <a:lnTo>
                  <a:pt x="4190" y="418719"/>
                </a:lnTo>
                <a:lnTo>
                  <a:pt x="13993" y="413927"/>
                </a:lnTo>
                <a:lnTo>
                  <a:pt x="14761" y="401244"/>
                </a:lnTo>
                <a:close/>
              </a:path>
              <a:path w="293370" h="434975">
                <a:moveTo>
                  <a:pt x="86613" y="378460"/>
                </a:moveTo>
                <a:lnTo>
                  <a:pt x="25448" y="408328"/>
                </a:lnTo>
                <a:lnTo>
                  <a:pt x="12318" y="427990"/>
                </a:lnTo>
                <a:lnTo>
                  <a:pt x="14056" y="427990"/>
                </a:lnTo>
                <a:lnTo>
                  <a:pt x="92201" y="389890"/>
                </a:lnTo>
                <a:lnTo>
                  <a:pt x="93471" y="386080"/>
                </a:lnTo>
                <a:lnTo>
                  <a:pt x="90423" y="379730"/>
                </a:lnTo>
                <a:lnTo>
                  <a:pt x="86613" y="378460"/>
                </a:lnTo>
                <a:close/>
              </a:path>
              <a:path w="293370" h="434975">
                <a:moveTo>
                  <a:pt x="13993" y="413927"/>
                </a:moveTo>
                <a:lnTo>
                  <a:pt x="4190" y="418719"/>
                </a:lnTo>
                <a:lnTo>
                  <a:pt x="13334" y="424815"/>
                </a:lnTo>
                <a:lnTo>
                  <a:pt x="13993" y="413927"/>
                </a:lnTo>
                <a:close/>
              </a:path>
              <a:path w="293370" h="434975">
                <a:moveTo>
                  <a:pt x="25448" y="408328"/>
                </a:moveTo>
                <a:lnTo>
                  <a:pt x="13993" y="413927"/>
                </a:lnTo>
                <a:lnTo>
                  <a:pt x="13334" y="424815"/>
                </a:lnTo>
                <a:lnTo>
                  <a:pt x="14439" y="424815"/>
                </a:lnTo>
                <a:lnTo>
                  <a:pt x="25448" y="408328"/>
                </a:lnTo>
                <a:close/>
              </a:path>
              <a:path w="293370" h="434975">
                <a:moveTo>
                  <a:pt x="282701" y="0"/>
                </a:moveTo>
                <a:lnTo>
                  <a:pt x="14761" y="401244"/>
                </a:lnTo>
                <a:lnTo>
                  <a:pt x="13993" y="413927"/>
                </a:lnTo>
                <a:lnTo>
                  <a:pt x="25448" y="408328"/>
                </a:lnTo>
                <a:lnTo>
                  <a:pt x="293370" y="7112"/>
                </a:lnTo>
                <a:lnTo>
                  <a:pt x="282701" y="0"/>
                </a:lnTo>
                <a:close/>
              </a:path>
            </a:pathLst>
          </a:custGeom>
          <a:solidFill>
            <a:srgbClr val="497DBA"/>
          </a:solid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564007"/>
            <a:ext cx="4407154" cy="513715"/>
          </a:xfrm>
          <a:prstGeom prst="rect">
            <a:avLst/>
          </a:prstGeom>
        </p:spPr>
        <p:txBody>
          <a:bodyPr vert="horz" wrap="square" lIns="0" tIns="13335" rIns="0" bIns="0" rtlCol="0">
            <a:spAutoFit/>
          </a:bodyPr>
          <a:lstStyle/>
          <a:p>
            <a:pPr marL="12700">
              <a:lnSpc>
                <a:spcPct val="100000"/>
              </a:lnSpc>
              <a:spcBef>
                <a:spcPts val="105"/>
              </a:spcBef>
            </a:pPr>
            <a:r>
              <a:rPr sz="3200" spc="-15" dirty="0"/>
              <a:t>Indifference</a:t>
            </a:r>
            <a:r>
              <a:rPr sz="3200" spc="-60" dirty="0"/>
              <a:t> </a:t>
            </a:r>
            <a:r>
              <a:rPr sz="3200" spc="-5" dirty="0"/>
              <a:t>curves</a:t>
            </a:r>
            <a:endParaRPr sz="3200"/>
          </a:p>
        </p:txBody>
      </p:sp>
      <p:sp>
        <p:nvSpPr>
          <p:cNvPr id="3" name="object 3"/>
          <p:cNvSpPr/>
          <p:nvPr/>
        </p:nvSpPr>
        <p:spPr>
          <a:xfrm>
            <a:off x="1796795" y="2132076"/>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766815"/>
            <a:ext cx="6266815" cy="76200"/>
          </a:xfrm>
          <a:custGeom>
            <a:avLst/>
            <a:gdLst/>
            <a:ahLst/>
            <a:cxnLst/>
            <a:rect l="l" t="t" r="r" b="b"/>
            <a:pathLst>
              <a:path w="6266815" h="76200">
                <a:moveTo>
                  <a:pt x="6190487" y="0"/>
                </a:moveTo>
                <a:lnTo>
                  <a:pt x="6190487" y="76200"/>
                </a:lnTo>
                <a:lnTo>
                  <a:pt x="6253987" y="44450"/>
                </a:lnTo>
                <a:lnTo>
                  <a:pt x="6203187" y="44450"/>
                </a:lnTo>
                <a:lnTo>
                  <a:pt x="6203187" y="31750"/>
                </a:lnTo>
                <a:lnTo>
                  <a:pt x="6253987" y="31750"/>
                </a:lnTo>
                <a:lnTo>
                  <a:pt x="6190487" y="0"/>
                </a:lnTo>
                <a:close/>
              </a:path>
              <a:path w="6266815" h="76200">
                <a:moveTo>
                  <a:pt x="6190487" y="31750"/>
                </a:moveTo>
                <a:lnTo>
                  <a:pt x="0" y="31750"/>
                </a:lnTo>
                <a:lnTo>
                  <a:pt x="0" y="44450"/>
                </a:lnTo>
                <a:lnTo>
                  <a:pt x="6190487" y="44450"/>
                </a:lnTo>
                <a:lnTo>
                  <a:pt x="6190487" y="31750"/>
                </a:lnTo>
                <a:close/>
              </a:path>
              <a:path w="6266815" h="76200">
                <a:moveTo>
                  <a:pt x="6253987" y="31750"/>
                </a:moveTo>
                <a:lnTo>
                  <a:pt x="6203187" y="31750"/>
                </a:lnTo>
                <a:lnTo>
                  <a:pt x="6203187" y="44450"/>
                </a:lnTo>
                <a:lnTo>
                  <a:pt x="6253987" y="44450"/>
                </a:lnTo>
                <a:lnTo>
                  <a:pt x="6266687" y="38100"/>
                </a:lnTo>
                <a:lnTo>
                  <a:pt x="6253987" y="31750"/>
                </a:lnTo>
                <a:close/>
              </a:path>
            </a:pathLst>
          </a:custGeom>
          <a:solidFill>
            <a:srgbClr val="000000"/>
          </a:solidFill>
        </p:spPr>
        <p:txBody>
          <a:bodyPr wrap="square" lIns="0" tIns="0" rIns="0" bIns="0" rtlCol="0"/>
          <a:lstStyle/>
          <a:p>
            <a:endParaRPr/>
          </a:p>
        </p:txBody>
      </p:sp>
      <p:sp>
        <p:nvSpPr>
          <p:cNvPr id="5" name="object 5"/>
          <p:cNvSpPr txBox="1"/>
          <p:nvPr/>
        </p:nvSpPr>
        <p:spPr>
          <a:xfrm>
            <a:off x="1318641" y="1745107"/>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C</a:t>
            </a:r>
            <a:endParaRPr sz="2400">
              <a:latin typeface="Arial"/>
              <a:cs typeface="Arial"/>
            </a:endParaRPr>
          </a:p>
        </p:txBody>
      </p:sp>
      <p:sp>
        <p:nvSpPr>
          <p:cNvPr id="6" name="object 6"/>
          <p:cNvSpPr txBox="1"/>
          <p:nvPr/>
        </p:nvSpPr>
        <p:spPr>
          <a:xfrm>
            <a:off x="1538477" y="1921891"/>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t>
            </a:r>
            <a:endParaRPr sz="1600">
              <a:latin typeface="Arial"/>
              <a:cs typeface="Arial"/>
            </a:endParaRPr>
          </a:p>
        </p:txBody>
      </p:sp>
      <p:sp>
        <p:nvSpPr>
          <p:cNvPr id="7" name="object 7"/>
          <p:cNvSpPr txBox="1"/>
          <p:nvPr/>
        </p:nvSpPr>
        <p:spPr>
          <a:xfrm>
            <a:off x="8227186" y="5616346"/>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8" name="object 8"/>
          <p:cNvSpPr/>
          <p:nvPr/>
        </p:nvSpPr>
        <p:spPr>
          <a:xfrm>
            <a:off x="3708653" y="1701545"/>
            <a:ext cx="3456940" cy="2734310"/>
          </a:xfrm>
          <a:custGeom>
            <a:avLst/>
            <a:gdLst/>
            <a:ahLst/>
            <a:cxnLst/>
            <a:rect l="l" t="t" r="r" b="b"/>
            <a:pathLst>
              <a:path w="3456940" h="2734310">
                <a:moveTo>
                  <a:pt x="0" y="0"/>
                </a:moveTo>
                <a:lnTo>
                  <a:pt x="4880" y="50738"/>
                </a:lnTo>
                <a:lnTo>
                  <a:pt x="9796" y="101457"/>
                </a:lnTo>
                <a:lnTo>
                  <a:pt x="14783" y="152135"/>
                </a:lnTo>
                <a:lnTo>
                  <a:pt x="19876" y="202752"/>
                </a:lnTo>
                <a:lnTo>
                  <a:pt x="25111" y="253287"/>
                </a:lnTo>
                <a:lnTo>
                  <a:pt x="30524" y="303721"/>
                </a:lnTo>
                <a:lnTo>
                  <a:pt x="36149" y="354033"/>
                </a:lnTo>
                <a:lnTo>
                  <a:pt x="42023" y="404202"/>
                </a:lnTo>
                <a:lnTo>
                  <a:pt x="48182" y="454208"/>
                </a:lnTo>
                <a:lnTo>
                  <a:pt x="54660" y="504032"/>
                </a:lnTo>
                <a:lnTo>
                  <a:pt x="61493" y="553652"/>
                </a:lnTo>
                <a:lnTo>
                  <a:pt x="68718" y="603048"/>
                </a:lnTo>
                <a:lnTo>
                  <a:pt x="76369" y="652201"/>
                </a:lnTo>
                <a:lnTo>
                  <a:pt x="84482" y="701088"/>
                </a:lnTo>
                <a:lnTo>
                  <a:pt x="93093" y="749691"/>
                </a:lnTo>
                <a:lnTo>
                  <a:pt x="102237" y="797989"/>
                </a:lnTo>
                <a:lnTo>
                  <a:pt x="111949" y="845962"/>
                </a:lnTo>
                <a:lnTo>
                  <a:pt x="122266" y="893588"/>
                </a:lnTo>
                <a:lnTo>
                  <a:pt x="133224" y="940849"/>
                </a:lnTo>
                <a:lnTo>
                  <a:pt x="144856" y="987723"/>
                </a:lnTo>
                <a:lnTo>
                  <a:pt x="157200" y="1034190"/>
                </a:lnTo>
                <a:lnTo>
                  <a:pt x="170291" y="1080230"/>
                </a:lnTo>
                <a:lnTo>
                  <a:pt x="184163" y="1125822"/>
                </a:lnTo>
                <a:lnTo>
                  <a:pt x="198854" y="1170947"/>
                </a:lnTo>
                <a:lnTo>
                  <a:pt x="214398" y="1215583"/>
                </a:lnTo>
                <a:lnTo>
                  <a:pt x="230831" y="1259711"/>
                </a:lnTo>
                <a:lnTo>
                  <a:pt x="248189" y="1303310"/>
                </a:lnTo>
                <a:lnTo>
                  <a:pt x="266506" y="1346360"/>
                </a:lnTo>
                <a:lnTo>
                  <a:pt x="285820" y="1388840"/>
                </a:lnTo>
                <a:lnTo>
                  <a:pt x="306165" y="1430730"/>
                </a:lnTo>
                <a:lnTo>
                  <a:pt x="327576" y="1472010"/>
                </a:lnTo>
                <a:lnTo>
                  <a:pt x="350091" y="1512659"/>
                </a:lnTo>
                <a:lnTo>
                  <a:pt x="373743" y="1552658"/>
                </a:lnTo>
                <a:lnTo>
                  <a:pt x="398568" y="1591985"/>
                </a:lnTo>
                <a:lnTo>
                  <a:pt x="424603" y="1630621"/>
                </a:lnTo>
                <a:lnTo>
                  <a:pt x="451883" y="1668544"/>
                </a:lnTo>
                <a:lnTo>
                  <a:pt x="480443" y="1705736"/>
                </a:lnTo>
                <a:lnTo>
                  <a:pt x="510319" y="1742174"/>
                </a:lnTo>
                <a:lnTo>
                  <a:pt x="541546" y="1777840"/>
                </a:lnTo>
                <a:lnTo>
                  <a:pt x="574161" y="1812712"/>
                </a:lnTo>
                <a:lnTo>
                  <a:pt x="608198" y="1846771"/>
                </a:lnTo>
                <a:lnTo>
                  <a:pt x="643693" y="1879996"/>
                </a:lnTo>
                <a:lnTo>
                  <a:pt x="680682" y="1912366"/>
                </a:lnTo>
                <a:lnTo>
                  <a:pt x="719201" y="1943861"/>
                </a:lnTo>
                <a:lnTo>
                  <a:pt x="750005" y="1967194"/>
                </a:lnTo>
                <a:lnTo>
                  <a:pt x="782750" y="1990081"/>
                </a:lnTo>
                <a:lnTo>
                  <a:pt x="817362" y="2012530"/>
                </a:lnTo>
                <a:lnTo>
                  <a:pt x="853768" y="2034545"/>
                </a:lnTo>
                <a:lnTo>
                  <a:pt x="891895" y="2056133"/>
                </a:lnTo>
                <a:lnTo>
                  <a:pt x="931670" y="2077298"/>
                </a:lnTo>
                <a:lnTo>
                  <a:pt x="973020" y="2098047"/>
                </a:lnTo>
                <a:lnTo>
                  <a:pt x="1015871" y="2118384"/>
                </a:lnTo>
                <a:lnTo>
                  <a:pt x="1060150" y="2138316"/>
                </a:lnTo>
                <a:lnTo>
                  <a:pt x="1105785" y="2157848"/>
                </a:lnTo>
                <a:lnTo>
                  <a:pt x="1152702" y="2176985"/>
                </a:lnTo>
                <a:lnTo>
                  <a:pt x="1200827" y="2195734"/>
                </a:lnTo>
                <a:lnTo>
                  <a:pt x="1250089" y="2214099"/>
                </a:lnTo>
                <a:lnTo>
                  <a:pt x="1300413" y="2232086"/>
                </a:lnTo>
                <a:lnTo>
                  <a:pt x="1351727" y="2249702"/>
                </a:lnTo>
                <a:lnTo>
                  <a:pt x="1403957" y="2266950"/>
                </a:lnTo>
                <a:lnTo>
                  <a:pt x="1457030" y="2283838"/>
                </a:lnTo>
                <a:lnTo>
                  <a:pt x="1510874" y="2300370"/>
                </a:lnTo>
                <a:lnTo>
                  <a:pt x="1565414" y="2316553"/>
                </a:lnTo>
                <a:lnTo>
                  <a:pt x="1620578" y="2332391"/>
                </a:lnTo>
                <a:lnTo>
                  <a:pt x="1676293" y="2347890"/>
                </a:lnTo>
                <a:lnTo>
                  <a:pt x="1732486" y="2363056"/>
                </a:lnTo>
                <a:lnTo>
                  <a:pt x="1789083" y="2377894"/>
                </a:lnTo>
                <a:lnTo>
                  <a:pt x="1846011" y="2392410"/>
                </a:lnTo>
                <a:lnTo>
                  <a:pt x="1903197" y="2406610"/>
                </a:lnTo>
                <a:lnTo>
                  <a:pt x="1960568" y="2420499"/>
                </a:lnTo>
                <a:lnTo>
                  <a:pt x="2018051" y="2434082"/>
                </a:lnTo>
                <a:lnTo>
                  <a:pt x="2075573" y="2447365"/>
                </a:lnTo>
                <a:lnTo>
                  <a:pt x="2133060" y="2460355"/>
                </a:lnTo>
                <a:lnTo>
                  <a:pt x="2190439" y="2473055"/>
                </a:lnTo>
                <a:lnTo>
                  <a:pt x="2247638" y="2485473"/>
                </a:lnTo>
                <a:lnTo>
                  <a:pt x="2304583" y="2497612"/>
                </a:lnTo>
                <a:lnTo>
                  <a:pt x="2361201" y="2509480"/>
                </a:lnTo>
                <a:lnTo>
                  <a:pt x="2417419" y="2521082"/>
                </a:lnTo>
                <a:lnTo>
                  <a:pt x="2473164" y="2532422"/>
                </a:lnTo>
                <a:lnTo>
                  <a:pt x="2528362" y="2543508"/>
                </a:lnTo>
                <a:lnTo>
                  <a:pt x="2582940" y="2554343"/>
                </a:lnTo>
                <a:lnTo>
                  <a:pt x="2636826" y="2564934"/>
                </a:lnTo>
                <a:lnTo>
                  <a:pt x="2689946" y="2575287"/>
                </a:lnTo>
                <a:lnTo>
                  <a:pt x="2742227" y="2585407"/>
                </a:lnTo>
                <a:lnTo>
                  <a:pt x="2793595" y="2595299"/>
                </a:lnTo>
                <a:lnTo>
                  <a:pt x="2843979" y="2604969"/>
                </a:lnTo>
                <a:lnTo>
                  <a:pt x="2893304" y="2614423"/>
                </a:lnTo>
                <a:lnTo>
                  <a:pt x="2941497" y="2623666"/>
                </a:lnTo>
                <a:lnTo>
                  <a:pt x="2988486" y="2632704"/>
                </a:lnTo>
                <a:lnTo>
                  <a:pt x="3034197" y="2641543"/>
                </a:lnTo>
                <a:lnTo>
                  <a:pt x="3078557" y="2650187"/>
                </a:lnTo>
                <a:lnTo>
                  <a:pt x="3121493" y="2658643"/>
                </a:lnTo>
                <a:lnTo>
                  <a:pt x="3162931" y="2666915"/>
                </a:lnTo>
                <a:lnTo>
                  <a:pt x="3202799" y="2675011"/>
                </a:lnTo>
                <a:lnTo>
                  <a:pt x="3241024" y="2682934"/>
                </a:lnTo>
                <a:lnTo>
                  <a:pt x="3312249" y="2698288"/>
                </a:lnTo>
                <a:lnTo>
                  <a:pt x="3376023" y="2713022"/>
                </a:lnTo>
                <a:lnTo>
                  <a:pt x="3431760" y="2727179"/>
                </a:lnTo>
                <a:lnTo>
                  <a:pt x="3456431" y="2734055"/>
                </a:lnTo>
              </a:path>
            </a:pathLst>
          </a:custGeom>
          <a:ln w="28956">
            <a:solidFill>
              <a:srgbClr val="000000"/>
            </a:solidFill>
          </a:ln>
        </p:spPr>
        <p:txBody>
          <a:bodyPr wrap="square" lIns="0" tIns="0" rIns="0" bIns="0" rtlCol="0"/>
          <a:lstStyle/>
          <a:p>
            <a:endParaRPr/>
          </a:p>
        </p:txBody>
      </p:sp>
      <p:sp>
        <p:nvSpPr>
          <p:cNvPr id="9" name="object 9"/>
          <p:cNvSpPr/>
          <p:nvPr/>
        </p:nvSpPr>
        <p:spPr>
          <a:xfrm>
            <a:off x="2949701" y="1978914"/>
            <a:ext cx="3888104" cy="2807335"/>
          </a:xfrm>
          <a:custGeom>
            <a:avLst/>
            <a:gdLst/>
            <a:ahLst/>
            <a:cxnLst/>
            <a:rect l="l" t="t" r="r" b="b"/>
            <a:pathLst>
              <a:path w="3888104" h="2807335">
                <a:moveTo>
                  <a:pt x="0" y="0"/>
                </a:moveTo>
                <a:lnTo>
                  <a:pt x="5248" y="49833"/>
                </a:lnTo>
                <a:lnTo>
                  <a:pt x="10532" y="99647"/>
                </a:lnTo>
                <a:lnTo>
                  <a:pt x="15886" y="149425"/>
                </a:lnTo>
                <a:lnTo>
                  <a:pt x="21344" y="199148"/>
                </a:lnTo>
                <a:lnTo>
                  <a:pt x="26943" y="248797"/>
                </a:lnTo>
                <a:lnTo>
                  <a:pt x="32717" y="298354"/>
                </a:lnTo>
                <a:lnTo>
                  <a:pt x="38701" y="347802"/>
                </a:lnTo>
                <a:lnTo>
                  <a:pt x="44929" y="397121"/>
                </a:lnTo>
                <a:lnTo>
                  <a:pt x="51438" y="446294"/>
                </a:lnTo>
                <a:lnTo>
                  <a:pt x="58262" y="495302"/>
                </a:lnTo>
                <a:lnTo>
                  <a:pt x="65436" y="544127"/>
                </a:lnTo>
                <a:lnTo>
                  <a:pt x="72995" y="592751"/>
                </a:lnTo>
                <a:lnTo>
                  <a:pt x="80973" y="641155"/>
                </a:lnTo>
                <a:lnTo>
                  <a:pt x="89407" y="689322"/>
                </a:lnTo>
                <a:lnTo>
                  <a:pt x="98331" y="737232"/>
                </a:lnTo>
                <a:lnTo>
                  <a:pt x="107780" y="784868"/>
                </a:lnTo>
                <a:lnTo>
                  <a:pt x="117789" y="832212"/>
                </a:lnTo>
                <a:lnTo>
                  <a:pt x="128393" y="879245"/>
                </a:lnTo>
                <a:lnTo>
                  <a:pt x="139627" y="925948"/>
                </a:lnTo>
                <a:lnTo>
                  <a:pt x="151526" y="972305"/>
                </a:lnTo>
                <a:lnTo>
                  <a:pt x="164125" y="1018295"/>
                </a:lnTo>
                <a:lnTo>
                  <a:pt x="177459" y="1063902"/>
                </a:lnTo>
                <a:lnTo>
                  <a:pt x="191563" y="1109106"/>
                </a:lnTo>
                <a:lnTo>
                  <a:pt x="206472" y="1153890"/>
                </a:lnTo>
                <a:lnTo>
                  <a:pt x="222221" y="1198236"/>
                </a:lnTo>
                <a:lnTo>
                  <a:pt x="238846" y="1242124"/>
                </a:lnTo>
                <a:lnTo>
                  <a:pt x="256380" y="1285537"/>
                </a:lnTo>
                <a:lnTo>
                  <a:pt x="274859" y="1328457"/>
                </a:lnTo>
                <a:lnTo>
                  <a:pt x="294318" y="1370865"/>
                </a:lnTo>
                <a:lnTo>
                  <a:pt x="314793" y="1412743"/>
                </a:lnTo>
                <a:lnTo>
                  <a:pt x="336317" y="1454073"/>
                </a:lnTo>
                <a:lnTo>
                  <a:pt x="358927" y="1494836"/>
                </a:lnTo>
                <a:lnTo>
                  <a:pt x="382656" y="1535014"/>
                </a:lnTo>
                <a:lnTo>
                  <a:pt x="407541" y="1574589"/>
                </a:lnTo>
                <a:lnTo>
                  <a:pt x="433615" y="1613543"/>
                </a:lnTo>
                <a:lnTo>
                  <a:pt x="460915" y="1651858"/>
                </a:lnTo>
                <a:lnTo>
                  <a:pt x="489475" y="1689514"/>
                </a:lnTo>
                <a:lnTo>
                  <a:pt x="519329" y="1726494"/>
                </a:lnTo>
                <a:lnTo>
                  <a:pt x="550514" y="1762780"/>
                </a:lnTo>
                <a:lnTo>
                  <a:pt x="583064" y="1798354"/>
                </a:lnTo>
                <a:lnTo>
                  <a:pt x="617014" y="1833196"/>
                </a:lnTo>
                <a:lnTo>
                  <a:pt x="652399" y="1867289"/>
                </a:lnTo>
                <a:lnTo>
                  <a:pt x="689254" y="1900615"/>
                </a:lnTo>
                <a:lnTo>
                  <a:pt x="727614" y="1933155"/>
                </a:lnTo>
                <a:lnTo>
                  <a:pt x="767514" y="1964891"/>
                </a:lnTo>
                <a:lnTo>
                  <a:pt x="808989" y="1995805"/>
                </a:lnTo>
                <a:lnTo>
                  <a:pt x="840294" y="2017535"/>
                </a:lnTo>
                <a:lnTo>
                  <a:pt x="873397" y="2038890"/>
                </a:lnTo>
                <a:lnTo>
                  <a:pt x="908238" y="2059874"/>
                </a:lnTo>
                <a:lnTo>
                  <a:pt x="944755" y="2080491"/>
                </a:lnTo>
                <a:lnTo>
                  <a:pt x="982887" y="2100746"/>
                </a:lnTo>
                <a:lnTo>
                  <a:pt x="1022573" y="2120643"/>
                </a:lnTo>
                <a:lnTo>
                  <a:pt x="1063752" y="2140185"/>
                </a:lnTo>
                <a:lnTo>
                  <a:pt x="1106362" y="2159378"/>
                </a:lnTo>
                <a:lnTo>
                  <a:pt x="1150342" y="2178226"/>
                </a:lnTo>
                <a:lnTo>
                  <a:pt x="1195631" y="2196732"/>
                </a:lnTo>
                <a:lnTo>
                  <a:pt x="1242168" y="2214901"/>
                </a:lnTo>
                <a:lnTo>
                  <a:pt x="1289891" y="2232737"/>
                </a:lnTo>
                <a:lnTo>
                  <a:pt x="1338740" y="2250245"/>
                </a:lnTo>
                <a:lnTo>
                  <a:pt x="1388652" y="2267429"/>
                </a:lnTo>
                <a:lnTo>
                  <a:pt x="1439567" y="2284293"/>
                </a:lnTo>
                <a:lnTo>
                  <a:pt x="1491424" y="2300841"/>
                </a:lnTo>
                <a:lnTo>
                  <a:pt x="1544161" y="2317077"/>
                </a:lnTo>
                <a:lnTo>
                  <a:pt x="1597717" y="2333006"/>
                </a:lnTo>
                <a:lnTo>
                  <a:pt x="1652031" y="2348633"/>
                </a:lnTo>
                <a:lnTo>
                  <a:pt x="1707042" y="2363960"/>
                </a:lnTo>
                <a:lnTo>
                  <a:pt x="1762688" y="2378994"/>
                </a:lnTo>
                <a:lnTo>
                  <a:pt x="1818908" y="2393737"/>
                </a:lnTo>
                <a:lnTo>
                  <a:pt x="1875641" y="2408194"/>
                </a:lnTo>
                <a:lnTo>
                  <a:pt x="1932826" y="2422369"/>
                </a:lnTo>
                <a:lnTo>
                  <a:pt x="1990402" y="2436267"/>
                </a:lnTo>
                <a:lnTo>
                  <a:pt x="2048306" y="2449892"/>
                </a:lnTo>
                <a:lnTo>
                  <a:pt x="2106479" y="2463247"/>
                </a:lnTo>
                <a:lnTo>
                  <a:pt x="2164859" y="2476338"/>
                </a:lnTo>
                <a:lnTo>
                  <a:pt x="2223384" y="2489169"/>
                </a:lnTo>
                <a:lnTo>
                  <a:pt x="2281993" y="2501743"/>
                </a:lnTo>
                <a:lnTo>
                  <a:pt x="2340626" y="2514066"/>
                </a:lnTo>
                <a:lnTo>
                  <a:pt x="2399220" y="2526141"/>
                </a:lnTo>
                <a:lnTo>
                  <a:pt x="2457715" y="2537972"/>
                </a:lnTo>
                <a:lnTo>
                  <a:pt x="2516050" y="2549564"/>
                </a:lnTo>
                <a:lnTo>
                  <a:pt x="2574162" y="2560922"/>
                </a:lnTo>
                <a:lnTo>
                  <a:pt x="2631992" y="2572048"/>
                </a:lnTo>
                <a:lnTo>
                  <a:pt x="2689477" y="2582948"/>
                </a:lnTo>
                <a:lnTo>
                  <a:pt x="2746557" y="2593626"/>
                </a:lnTo>
                <a:lnTo>
                  <a:pt x="2803170" y="2604086"/>
                </a:lnTo>
                <a:lnTo>
                  <a:pt x="2859256" y="2614333"/>
                </a:lnTo>
                <a:lnTo>
                  <a:pt x="2914752" y="2624370"/>
                </a:lnTo>
                <a:lnTo>
                  <a:pt x="2969597" y="2634202"/>
                </a:lnTo>
                <a:lnTo>
                  <a:pt x="3023731" y="2643833"/>
                </a:lnTo>
                <a:lnTo>
                  <a:pt x="3077093" y="2653267"/>
                </a:lnTo>
                <a:lnTo>
                  <a:pt x="3129620" y="2662509"/>
                </a:lnTo>
                <a:lnTo>
                  <a:pt x="3181252" y="2671563"/>
                </a:lnTo>
                <a:lnTo>
                  <a:pt x="3231927" y="2680433"/>
                </a:lnTo>
                <a:lnTo>
                  <a:pt x="3281584" y="2689123"/>
                </a:lnTo>
                <a:lnTo>
                  <a:pt x="3330163" y="2697638"/>
                </a:lnTo>
                <a:lnTo>
                  <a:pt x="3377601" y="2705982"/>
                </a:lnTo>
                <a:lnTo>
                  <a:pt x="3423838" y="2714159"/>
                </a:lnTo>
                <a:lnTo>
                  <a:pt x="3468812" y="2722173"/>
                </a:lnTo>
                <a:lnTo>
                  <a:pt x="3512462" y="2730029"/>
                </a:lnTo>
                <a:lnTo>
                  <a:pt x="3554727" y="2737731"/>
                </a:lnTo>
                <a:lnTo>
                  <a:pt x="3595546" y="2745283"/>
                </a:lnTo>
                <a:lnTo>
                  <a:pt x="3634857" y="2752689"/>
                </a:lnTo>
                <a:lnTo>
                  <a:pt x="3672599" y="2759954"/>
                </a:lnTo>
                <a:lnTo>
                  <a:pt x="3743132" y="2774077"/>
                </a:lnTo>
                <a:lnTo>
                  <a:pt x="3806655" y="2787685"/>
                </a:lnTo>
                <a:lnTo>
                  <a:pt x="3862678" y="2800813"/>
                </a:lnTo>
                <a:lnTo>
                  <a:pt x="3887724" y="2807208"/>
                </a:lnTo>
              </a:path>
            </a:pathLst>
          </a:custGeom>
          <a:ln w="28956">
            <a:solidFill>
              <a:srgbClr val="000000"/>
            </a:solidFill>
          </a:ln>
        </p:spPr>
        <p:txBody>
          <a:bodyPr wrap="square" lIns="0" tIns="0" rIns="0" bIns="0" rtlCol="0"/>
          <a:lstStyle/>
          <a:p>
            <a:endParaRPr/>
          </a:p>
        </p:txBody>
      </p:sp>
      <p:sp>
        <p:nvSpPr>
          <p:cNvPr id="10" name="object 10"/>
          <p:cNvSpPr txBox="1"/>
          <p:nvPr/>
        </p:nvSpPr>
        <p:spPr>
          <a:xfrm>
            <a:off x="4506848" y="3601339"/>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1" name="object 11"/>
          <p:cNvSpPr/>
          <p:nvPr/>
        </p:nvSpPr>
        <p:spPr>
          <a:xfrm>
            <a:off x="1834895" y="3717035"/>
            <a:ext cx="2737485" cy="0"/>
          </a:xfrm>
          <a:custGeom>
            <a:avLst/>
            <a:gdLst/>
            <a:ahLst/>
            <a:cxnLst/>
            <a:rect l="l" t="t" r="r" b="b"/>
            <a:pathLst>
              <a:path w="2737485">
                <a:moveTo>
                  <a:pt x="2737104" y="0"/>
                </a:moveTo>
                <a:lnTo>
                  <a:pt x="0" y="0"/>
                </a:lnTo>
              </a:path>
            </a:pathLst>
          </a:custGeom>
          <a:ln w="9144">
            <a:solidFill>
              <a:srgbClr val="000000"/>
            </a:solidFill>
            <a:prstDash val="sysDash"/>
          </a:ln>
        </p:spPr>
        <p:txBody>
          <a:bodyPr wrap="square" lIns="0" tIns="0" rIns="0" bIns="0" rtlCol="0"/>
          <a:lstStyle/>
          <a:p>
            <a:endParaRPr/>
          </a:p>
        </p:txBody>
      </p:sp>
      <p:sp>
        <p:nvSpPr>
          <p:cNvPr id="12" name="object 12"/>
          <p:cNvSpPr/>
          <p:nvPr/>
        </p:nvSpPr>
        <p:spPr>
          <a:xfrm>
            <a:off x="1834895" y="4507991"/>
            <a:ext cx="3601720" cy="0"/>
          </a:xfrm>
          <a:custGeom>
            <a:avLst/>
            <a:gdLst/>
            <a:ahLst/>
            <a:cxnLst/>
            <a:rect l="l" t="t" r="r" b="b"/>
            <a:pathLst>
              <a:path w="3601720">
                <a:moveTo>
                  <a:pt x="3601212" y="0"/>
                </a:moveTo>
                <a:lnTo>
                  <a:pt x="0" y="0"/>
                </a:lnTo>
              </a:path>
            </a:pathLst>
          </a:custGeom>
          <a:ln w="9144">
            <a:solidFill>
              <a:srgbClr val="000000"/>
            </a:solidFill>
            <a:prstDash val="sysDash"/>
          </a:ln>
        </p:spPr>
        <p:txBody>
          <a:bodyPr wrap="square" lIns="0" tIns="0" rIns="0" bIns="0" rtlCol="0"/>
          <a:lstStyle/>
          <a:p>
            <a:endParaRPr/>
          </a:p>
        </p:txBody>
      </p:sp>
      <p:sp>
        <p:nvSpPr>
          <p:cNvPr id="13" name="object 13"/>
          <p:cNvSpPr/>
          <p:nvPr/>
        </p:nvSpPr>
        <p:spPr>
          <a:xfrm>
            <a:off x="4572000" y="3717035"/>
            <a:ext cx="0" cy="2087880"/>
          </a:xfrm>
          <a:custGeom>
            <a:avLst/>
            <a:gdLst/>
            <a:ahLst/>
            <a:cxnLst/>
            <a:rect l="l" t="t" r="r" b="b"/>
            <a:pathLst>
              <a:path h="2087879">
                <a:moveTo>
                  <a:pt x="0" y="0"/>
                </a:moveTo>
                <a:lnTo>
                  <a:pt x="0" y="2087879"/>
                </a:lnTo>
              </a:path>
            </a:pathLst>
          </a:custGeom>
          <a:ln w="9144">
            <a:solidFill>
              <a:srgbClr val="000000"/>
            </a:solidFill>
            <a:prstDash val="sysDash"/>
          </a:ln>
        </p:spPr>
        <p:txBody>
          <a:bodyPr wrap="square" lIns="0" tIns="0" rIns="0" bIns="0" rtlCol="0"/>
          <a:lstStyle/>
          <a:p>
            <a:endParaRPr/>
          </a:p>
        </p:txBody>
      </p:sp>
      <p:sp>
        <p:nvSpPr>
          <p:cNvPr id="14" name="object 14"/>
          <p:cNvSpPr/>
          <p:nvPr/>
        </p:nvSpPr>
        <p:spPr>
          <a:xfrm>
            <a:off x="5436108" y="4507991"/>
            <a:ext cx="0" cy="1297305"/>
          </a:xfrm>
          <a:custGeom>
            <a:avLst/>
            <a:gdLst/>
            <a:ahLst/>
            <a:cxnLst/>
            <a:rect l="l" t="t" r="r" b="b"/>
            <a:pathLst>
              <a:path h="1297304">
                <a:moveTo>
                  <a:pt x="0" y="0"/>
                </a:moveTo>
                <a:lnTo>
                  <a:pt x="0" y="1296923"/>
                </a:lnTo>
              </a:path>
            </a:pathLst>
          </a:custGeom>
          <a:ln w="9144">
            <a:solidFill>
              <a:srgbClr val="000000"/>
            </a:solidFill>
            <a:prstDash val="sysDash"/>
          </a:ln>
        </p:spPr>
        <p:txBody>
          <a:bodyPr wrap="square" lIns="0" tIns="0" rIns="0" bIns="0" rtlCol="0"/>
          <a:lstStyle/>
          <a:p>
            <a:endParaRPr/>
          </a:p>
        </p:txBody>
      </p:sp>
      <p:sp>
        <p:nvSpPr>
          <p:cNvPr id="15" name="object 15"/>
          <p:cNvSpPr txBox="1"/>
          <p:nvPr/>
        </p:nvSpPr>
        <p:spPr>
          <a:xfrm>
            <a:off x="4036821" y="5903772"/>
            <a:ext cx="1736089" cy="391160"/>
          </a:xfrm>
          <a:prstGeom prst="rect">
            <a:avLst/>
          </a:prstGeom>
        </p:spPr>
        <p:txBody>
          <a:bodyPr vert="horz" wrap="square" lIns="0" tIns="12700" rIns="0" bIns="0" rtlCol="0">
            <a:spAutoFit/>
          </a:bodyPr>
          <a:lstStyle/>
          <a:p>
            <a:pPr marL="50800">
              <a:lnSpc>
                <a:spcPct val="100000"/>
              </a:lnSpc>
              <a:spcBef>
                <a:spcPts val="100"/>
              </a:spcBef>
              <a:tabLst>
                <a:tab pos="1419225" algn="l"/>
              </a:tabLst>
            </a:pPr>
            <a:r>
              <a:rPr sz="2400" spc="-5" dirty="0">
                <a:latin typeface="Arial"/>
                <a:cs typeface="Arial"/>
              </a:rPr>
              <a:t>P</a:t>
            </a:r>
            <a:r>
              <a:rPr sz="2400" spc="-7" baseline="-20833" dirty="0">
                <a:latin typeface="Arial"/>
                <a:cs typeface="Arial"/>
              </a:rPr>
              <a:t>0</a:t>
            </a:r>
            <a:r>
              <a:rPr sz="2400" spc="322" baseline="-20833" dirty="0">
                <a:latin typeface="Arial"/>
                <a:cs typeface="Arial"/>
              </a:rPr>
              <a:t> </a:t>
            </a:r>
            <a:r>
              <a:rPr sz="2400" dirty="0">
                <a:latin typeface="Arial"/>
                <a:cs typeface="Arial"/>
              </a:rPr>
              <a:t>= </a:t>
            </a:r>
            <a:r>
              <a:rPr sz="2400" spc="-10" dirty="0">
                <a:latin typeface="Arial"/>
                <a:cs typeface="Arial"/>
              </a:rPr>
              <a:t>C</a:t>
            </a:r>
            <a:r>
              <a:rPr sz="2400" spc="-15" baseline="-20833" dirty="0">
                <a:latin typeface="Arial"/>
                <a:cs typeface="Arial"/>
              </a:rPr>
              <a:t>0	</a:t>
            </a:r>
            <a:r>
              <a:rPr sz="2400" spc="-5" dirty="0">
                <a:latin typeface="Arial"/>
                <a:cs typeface="Arial"/>
              </a:rPr>
              <a:t>y</a:t>
            </a:r>
            <a:r>
              <a:rPr sz="2400" spc="-7" baseline="-20833" dirty="0">
                <a:latin typeface="Arial"/>
                <a:cs typeface="Arial"/>
              </a:rPr>
              <a:t>0</a:t>
            </a:r>
            <a:endParaRPr sz="2400" baseline="-20833">
              <a:latin typeface="Arial"/>
              <a:cs typeface="Arial"/>
            </a:endParaRPr>
          </a:p>
        </p:txBody>
      </p:sp>
      <p:sp>
        <p:nvSpPr>
          <p:cNvPr id="16" name="object 16"/>
          <p:cNvSpPr/>
          <p:nvPr/>
        </p:nvSpPr>
        <p:spPr>
          <a:xfrm>
            <a:off x="1834895" y="1988820"/>
            <a:ext cx="5977255" cy="3816350"/>
          </a:xfrm>
          <a:custGeom>
            <a:avLst/>
            <a:gdLst/>
            <a:ahLst/>
            <a:cxnLst/>
            <a:rect l="l" t="t" r="r" b="b"/>
            <a:pathLst>
              <a:path w="5977255" h="3816350">
                <a:moveTo>
                  <a:pt x="0" y="0"/>
                </a:moveTo>
                <a:lnTo>
                  <a:pt x="5977128" y="3816095"/>
                </a:lnTo>
              </a:path>
            </a:pathLst>
          </a:custGeom>
          <a:ln w="9144">
            <a:solidFill>
              <a:srgbClr val="000000"/>
            </a:solidFill>
          </a:ln>
        </p:spPr>
        <p:txBody>
          <a:bodyPr wrap="square" lIns="0" tIns="0" rIns="0" bIns="0" rtlCol="0"/>
          <a:lstStyle/>
          <a:p>
            <a:endParaRPr/>
          </a:p>
        </p:txBody>
      </p:sp>
      <p:sp>
        <p:nvSpPr>
          <p:cNvPr id="17" name="object 17"/>
          <p:cNvSpPr/>
          <p:nvPr/>
        </p:nvSpPr>
        <p:spPr>
          <a:xfrm>
            <a:off x="1835657" y="2998470"/>
            <a:ext cx="4608830" cy="2807335"/>
          </a:xfrm>
          <a:custGeom>
            <a:avLst/>
            <a:gdLst/>
            <a:ahLst/>
            <a:cxnLst/>
            <a:rect l="l" t="t" r="r" b="b"/>
            <a:pathLst>
              <a:path w="4608830" h="2807335">
                <a:moveTo>
                  <a:pt x="0" y="0"/>
                </a:moveTo>
                <a:lnTo>
                  <a:pt x="51801" y="8523"/>
                </a:lnTo>
                <a:lnTo>
                  <a:pt x="103595" y="17057"/>
                </a:lnTo>
                <a:lnTo>
                  <a:pt x="155376" y="25610"/>
                </a:lnTo>
                <a:lnTo>
                  <a:pt x="207135" y="34193"/>
                </a:lnTo>
                <a:lnTo>
                  <a:pt x="258867" y="42815"/>
                </a:lnTo>
                <a:lnTo>
                  <a:pt x="310563" y="51487"/>
                </a:lnTo>
                <a:lnTo>
                  <a:pt x="362218" y="60218"/>
                </a:lnTo>
                <a:lnTo>
                  <a:pt x="413824" y="69018"/>
                </a:lnTo>
                <a:lnTo>
                  <a:pt x="465373" y="77898"/>
                </a:lnTo>
                <a:lnTo>
                  <a:pt x="516860" y="86866"/>
                </a:lnTo>
                <a:lnTo>
                  <a:pt x="568277" y="95934"/>
                </a:lnTo>
                <a:lnTo>
                  <a:pt x="619617" y="105110"/>
                </a:lnTo>
                <a:lnTo>
                  <a:pt x="670872" y="114406"/>
                </a:lnTo>
                <a:lnTo>
                  <a:pt x="722037" y="123830"/>
                </a:lnTo>
                <a:lnTo>
                  <a:pt x="773104" y="133393"/>
                </a:lnTo>
                <a:lnTo>
                  <a:pt x="824066" y="143105"/>
                </a:lnTo>
                <a:lnTo>
                  <a:pt x="874917" y="152976"/>
                </a:lnTo>
                <a:lnTo>
                  <a:pt x="925648" y="163015"/>
                </a:lnTo>
                <a:lnTo>
                  <a:pt x="976253" y="173232"/>
                </a:lnTo>
                <a:lnTo>
                  <a:pt x="1026726" y="183638"/>
                </a:lnTo>
                <a:lnTo>
                  <a:pt x="1077058" y="194242"/>
                </a:lnTo>
                <a:lnTo>
                  <a:pt x="1127244" y="205055"/>
                </a:lnTo>
                <a:lnTo>
                  <a:pt x="1177276" y="216085"/>
                </a:lnTo>
                <a:lnTo>
                  <a:pt x="1227146" y="227344"/>
                </a:lnTo>
                <a:lnTo>
                  <a:pt x="1276849" y="238841"/>
                </a:lnTo>
                <a:lnTo>
                  <a:pt x="1326378" y="250586"/>
                </a:lnTo>
                <a:lnTo>
                  <a:pt x="1375724" y="262589"/>
                </a:lnTo>
                <a:lnTo>
                  <a:pt x="1424881" y="274859"/>
                </a:lnTo>
                <a:lnTo>
                  <a:pt x="1473843" y="287408"/>
                </a:lnTo>
                <a:lnTo>
                  <a:pt x="1522602" y="300244"/>
                </a:lnTo>
                <a:lnTo>
                  <a:pt x="1571150" y="313377"/>
                </a:lnTo>
                <a:lnTo>
                  <a:pt x="1619482" y="326819"/>
                </a:lnTo>
                <a:lnTo>
                  <a:pt x="1667591" y="340577"/>
                </a:lnTo>
                <a:lnTo>
                  <a:pt x="1715468" y="354663"/>
                </a:lnTo>
                <a:lnTo>
                  <a:pt x="1763107" y="369087"/>
                </a:lnTo>
                <a:lnTo>
                  <a:pt x="1810502" y="383858"/>
                </a:lnTo>
                <a:lnTo>
                  <a:pt x="1857645" y="398985"/>
                </a:lnTo>
                <a:lnTo>
                  <a:pt x="1904529" y="414480"/>
                </a:lnTo>
                <a:lnTo>
                  <a:pt x="1951147" y="430353"/>
                </a:lnTo>
                <a:lnTo>
                  <a:pt x="1997493" y="446612"/>
                </a:lnTo>
                <a:lnTo>
                  <a:pt x="2043559" y="463268"/>
                </a:lnTo>
                <a:lnTo>
                  <a:pt x="2089337" y="480330"/>
                </a:lnTo>
                <a:lnTo>
                  <a:pt x="2134823" y="497810"/>
                </a:lnTo>
                <a:lnTo>
                  <a:pt x="2180007" y="515716"/>
                </a:lnTo>
                <a:lnTo>
                  <a:pt x="2224883" y="534059"/>
                </a:lnTo>
                <a:lnTo>
                  <a:pt x="2269445" y="552849"/>
                </a:lnTo>
                <a:lnTo>
                  <a:pt x="2313685" y="572094"/>
                </a:lnTo>
                <a:lnTo>
                  <a:pt x="2357596" y="591807"/>
                </a:lnTo>
                <a:lnTo>
                  <a:pt x="2401172" y="611996"/>
                </a:lnTo>
                <a:lnTo>
                  <a:pt x="2444405" y="632670"/>
                </a:lnTo>
                <a:lnTo>
                  <a:pt x="2487288" y="653842"/>
                </a:lnTo>
                <a:lnTo>
                  <a:pt x="2529814" y="675519"/>
                </a:lnTo>
                <a:lnTo>
                  <a:pt x="2571977" y="697712"/>
                </a:lnTo>
                <a:lnTo>
                  <a:pt x="2613768" y="720431"/>
                </a:lnTo>
                <a:lnTo>
                  <a:pt x="2655182" y="743687"/>
                </a:lnTo>
                <a:lnTo>
                  <a:pt x="2696212" y="767488"/>
                </a:lnTo>
                <a:lnTo>
                  <a:pt x="2736850" y="791844"/>
                </a:lnTo>
                <a:lnTo>
                  <a:pt x="2778780" y="818105"/>
                </a:lnTo>
                <a:lnTo>
                  <a:pt x="2820740" y="845781"/>
                </a:lnTo>
                <a:lnTo>
                  <a:pt x="2862711" y="874813"/>
                </a:lnTo>
                <a:lnTo>
                  <a:pt x="2904674" y="905143"/>
                </a:lnTo>
                <a:lnTo>
                  <a:pt x="2946612" y="936713"/>
                </a:lnTo>
                <a:lnTo>
                  <a:pt x="2988506" y="969465"/>
                </a:lnTo>
                <a:lnTo>
                  <a:pt x="3030339" y="1003340"/>
                </a:lnTo>
                <a:lnTo>
                  <a:pt x="3072091" y="1038279"/>
                </a:lnTo>
                <a:lnTo>
                  <a:pt x="3113745" y="1074225"/>
                </a:lnTo>
                <a:lnTo>
                  <a:pt x="3155282" y="1111120"/>
                </a:lnTo>
                <a:lnTo>
                  <a:pt x="3196685" y="1148904"/>
                </a:lnTo>
                <a:lnTo>
                  <a:pt x="3237935" y="1187521"/>
                </a:lnTo>
                <a:lnTo>
                  <a:pt x="3279013" y="1226910"/>
                </a:lnTo>
                <a:lnTo>
                  <a:pt x="3319902" y="1267014"/>
                </a:lnTo>
                <a:lnTo>
                  <a:pt x="3360584" y="1307775"/>
                </a:lnTo>
                <a:lnTo>
                  <a:pt x="3401040" y="1349135"/>
                </a:lnTo>
                <a:lnTo>
                  <a:pt x="3441252" y="1391034"/>
                </a:lnTo>
                <a:lnTo>
                  <a:pt x="3481201" y="1433416"/>
                </a:lnTo>
                <a:lnTo>
                  <a:pt x="3520870" y="1476220"/>
                </a:lnTo>
                <a:lnTo>
                  <a:pt x="3560241" y="1519390"/>
                </a:lnTo>
                <a:lnTo>
                  <a:pt x="3599294" y="1562866"/>
                </a:lnTo>
                <a:lnTo>
                  <a:pt x="3638013" y="1606591"/>
                </a:lnTo>
                <a:lnTo>
                  <a:pt x="3676378" y="1650506"/>
                </a:lnTo>
                <a:lnTo>
                  <a:pt x="3714372" y="1694553"/>
                </a:lnTo>
                <a:lnTo>
                  <a:pt x="3751976" y="1738673"/>
                </a:lnTo>
                <a:lnTo>
                  <a:pt x="3789173" y="1782809"/>
                </a:lnTo>
                <a:lnTo>
                  <a:pt x="3825943" y="1826901"/>
                </a:lnTo>
                <a:lnTo>
                  <a:pt x="3862269" y="1870892"/>
                </a:lnTo>
                <a:lnTo>
                  <a:pt x="3898132" y="1914723"/>
                </a:lnTo>
                <a:lnTo>
                  <a:pt x="3933515" y="1958337"/>
                </a:lnTo>
                <a:lnTo>
                  <a:pt x="3968398" y="2001673"/>
                </a:lnTo>
                <a:lnTo>
                  <a:pt x="4002765" y="2044675"/>
                </a:lnTo>
                <a:lnTo>
                  <a:pt x="4036596" y="2087284"/>
                </a:lnTo>
                <a:lnTo>
                  <a:pt x="4069873" y="2129442"/>
                </a:lnTo>
                <a:lnTo>
                  <a:pt x="4102579" y="2171090"/>
                </a:lnTo>
                <a:lnTo>
                  <a:pt x="4134695" y="2212170"/>
                </a:lnTo>
                <a:lnTo>
                  <a:pt x="4166203" y="2252623"/>
                </a:lnTo>
                <a:lnTo>
                  <a:pt x="4197084" y="2292392"/>
                </a:lnTo>
                <a:lnTo>
                  <a:pt x="4227320" y="2331418"/>
                </a:lnTo>
                <a:lnTo>
                  <a:pt x="4256894" y="2369643"/>
                </a:lnTo>
                <a:lnTo>
                  <a:pt x="4285787" y="2407008"/>
                </a:lnTo>
                <a:lnTo>
                  <a:pt x="4313980" y="2443455"/>
                </a:lnTo>
                <a:lnTo>
                  <a:pt x="4341456" y="2478926"/>
                </a:lnTo>
                <a:lnTo>
                  <a:pt x="4368196" y="2513363"/>
                </a:lnTo>
                <a:lnTo>
                  <a:pt x="4394182" y="2546707"/>
                </a:lnTo>
                <a:lnTo>
                  <a:pt x="4419397" y="2578899"/>
                </a:lnTo>
                <a:lnTo>
                  <a:pt x="4443820" y="2609882"/>
                </a:lnTo>
                <a:lnTo>
                  <a:pt x="4490225" y="2667987"/>
                </a:lnTo>
                <a:lnTo>
                  <a:pt x="4533249" y="2720553"/>
                </a:lnTo>
                <a:lnTo>
                  <a:pt x="4572748" y="2767116"/>
                </a:lnTo>
                <a:lnTo>
                  <a:pt x="4591130" y="2788000"/>
                </a:lnTo>
                <a:lnTo>
                  <a:pt x="4608576" y="2807207"/>
                </a:lnTo>
              </a:path>
            </a:pathLst>
          </a:custGeom>
          <a:ln w="28956">
            <a:solidFill>
              <a:srgbClr val="000000"/>
            </a:solidFill>
          </a:ln>
        </p:spPr>
        <p:txBody>
          <a:bodyPr wrap="square" lIns="0" tIns="0" rIns="0" bIns="0" rtlCol="0"/>
          <a:lstStyle/>
          <a:p>
            <a:endParaRPr/>
          </a:p>
        </p:txBody>
      </p:sp>
      <p:sp>
        <p:nvSpPr>
          <p:cNvPr id="18" name="object 18"/>
          <p:cNvSpPr txBox="1"/>
          <p:nvPr/>
        </p:nvSpPr>
        <p:spPr>
          <a:xfrm>
            <a:off x="593140" y="3526663"/>
            <a:ext cx="107061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1 </a:t>
            </a:r>
            <a:r>
              <a:rPr sz="2400" dirty="0">
                <a:latin typeface="Arial"/>
                <a:cs typeface="Arial"/>
              </a:rPr>
              <a:t>=</a:t>
            </a:r>
            <a:r>
              <a:rPr sz="2400" spc="-295" dirty="0">
                <a:latin typeface="Arial"/>
                <a:cs typeface="Arial"/>
              </a:rPr>
              <a:t> </a:t>
            </a:r>
            <a:r>
              <a:rPr sz="2400" spc="-10" dirty="0">
                <a:latin typeface="Arial"/>
                <a:cs typeface="Arial"/>
              </a:rPr>
              <a:t>C</a:t>
            </a:r>
            <a:r>
              <a:rPr sz="2400" spc="-15" baseline="-20833" dirty="0">
                <a:latin typeface="Arial"/>
                <a:cs typeface="Arial"/>
              </a:rPr>
              <a:t>1</a:t>
            </a:r>
            <a:endParaRPr sz="2400" baseline="-20833">
              <a:latin typeface="Arial"/>
              <a:cs typeface="Arial"/>
            </a:endParaRPr>
          </a:p>
        </p:txBody>
      </p:sp>
      <p:sp>
        <p:nvSpPr>
          <p:cNvPr id="19" name="object 19"/>
          <p:cNvSpPr txBox="1"/>
          <p:nvPr/>
        </p:nvSpPr>
        <p:spPr>
          <a:xfrm>
            <a:off x="6858254" y="3966971"/>
            <a:ext cx="840740" cy="1175385"/>
          </a:xfrm>
          <a:prstGeom prst="rect">
            <a:avLst/>
          </a:prstGeom>
        </p:spPr>
        <p:txBody>
          <a:bodyPr vert="horz" wrap="square" lIns="0" tIns="221615" rIns="0" bIns="0" rtlCol="0">
            <a:spAutoFit/>
          </a:bodyPr>
          <a:lstStyle/>
          <a:p>
            <a:pPr marL="469900">
              <a:lnSpc>
                <a:spcPct val="100000"/>
              </a:lnSpc>
              <a:spcBef>
                <a:spcPts val="1745"/>
              </a:spcBef>
            </a:pPr>
            <a:r>
              <a:rPr sz="2400" spc="-5" dirty="0">
                <a:latin typeface="Arial"/>
                <a:cs typeface="Arial"/>
              </a:rPr>
              <a:t>U</a:t>
            </a:r>
            <a:r>
              <a:rPr sz="2400" spc="-7" baseline="-20833" dirty="0">
                <a:latin typeface="Arial"/>
                <a:cs typeface="Arial"/>
              </a:rPr>
              <a:t>2</a:t>
            </a:r>
            <a:endParaRPr sz="2400" baseline="-20833">
              <a:latin typeface="Arial"/>
              <a:cs typeface="Arial"/>
            </a:endParaRPr>
          </a:p>
          <a:p>
            <a:pPr marL="38100">
              <a:lnSpc>
                <a:spcPct val="100000"/>
              </a:lnSpc>
              <a:spcBef>
                <a:spcPts val="1650"/>
              </a:spcBef>
            </a:pPr>
            <a:r>
              <a:rPr sz="2400" spc="-5" dirty="0">
                <a:latin typeface="Arial"/>
                <a:cs typeface="Arial"/>
              </a:rPr>
              <a:t>U</a:t>
            </a:r>
            <a:r>
              <a:rPr sz="2400" spc="-7" baseline="-20833" dirty="0">
                <a:latin typeface="Arial"/>
                <a:cs typeface="Arial"/>
              </a:rPr>
              <a:t>1</a:t>
            </a:r>
            <a:endParaRPr sz="2400" baseline="-20833">
              <a:latin typeface="Arial"/>
              <a:cs typeface="Arial"/>
            </a:endParaRPr>
          </a:p>
        </p:txBody>
      </p:sp>
      <p:sp>
        <p:nvSpPr>
          <p:cNvPr id="20" name="object 20"/>
          <p:cNvSpPr txBox="1"/>
          <p:nvPr/>
        </p:nvSpPr>
        <p:spPr>
          <a:xfrm>
            <a:off x="1385569" y="4319142"/>
            <a:ext cx="341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y</a:t>
            </a:r>
            <a:r>
              <a:rPr sz="2400" spc="-7" baseline="-20833" dirty="0">
                <a:latin typeface="Arial"/>
                <a:cs typeface="Arial"/>
              </a:rPr>
              <a:t>1</a:t>
            </a:r>
            <a:endParaRPr sz="2400" baseline="-20833">
              <a:latin typeface="Arial"/>
              <a:cs typeface="Arial"/>
            </a:endParaRPr>
          </a:p>
        </p:txBody>
      </p:sp>
      <p:sp>
        <p:nvSpPr>
          <p:cNvPr id="21" name="object 21"/>
          <p:cNvSpPr/>
          <p:nvPr/>
        </p:nvSpPr>
        <p:spPr>
          <a:xfrm>
            <a:off x="6654927" y="5516879"/>
            <a:ext cx="581025" cy="725170"/>
          </a:xfrm>
          <a:custGeom>
            <a:avLst/>
            <a:gdLst/>
            <a:ahLst/>
            <a:cxnLst/>
            <a:rect l="l" t="t" r="r" b="b"/>
            <a:pathLst>
              <a:path w="581025" h="725170">
                <a:moveTo>
                  <a:pt x="528503" y="55533"/>
                </a:moveTo>
                <a:lnTo>
                  <a:pt x="0" y="716889"/>
                </a:lnTo>
                <a:lnTo>
                  <a:pt x="9905" y="724814"/>
                </a:lnTo>
                <a:lnTo>
                  <a:pt x="538448" y="63485"/>
                </a:lnTo>
                <a:lnTo>
                  <a:pt x="528503" y="55533"/>
                </a:lnTo>
                <a:close/>
              </a:path>
              <a:path w="581025" h="725170">
                <a:moveTo>
                  <a:pt x="571294" y="45593"/>
                </a:moveTo>
                <a:lnTo>
                  <a:pt x="536448" y="45593"/>
                </a:lnTo>
                <a:lnTo>
                  <a:pt x="546353" y="53594"/>
                </a:lnTo>
                <a:lnTo>
                  <a:pt x="538448" y="63485"/>
                </a:lnTo>
                <a:lnTo>
                  <a:pt x="563245" y="83312"/>
                </a:lnTo>
                <a:lnTo>
                  <a:pt x="571294" y="45593"/>
                </a:lnTo>
                <a:close/>
              </a:path>
              <a:path w="581025" h="725170">
                <a:moveTo>
                  <a:pt x="536448" y="45593"/>
                </a:moveTo>
                <a:lnTo>
                  <a:pt x="528503" y="55533"/>
                </a:lnTo>
                <a:lnTo>
                  <a:pt x="538448" y="63485"/>
                </a:lnTo>
                <a:lnTo>
                  <a:pt x="546353" y="53594"/>
                </a:lnTo>
                <a:lnTo>
                  <a:pt x="536448" y="45593"/>
                </a:lnTo>
                <a:close/>
              </a:path>
              <a:path w="581025" h="725170">
                <a:moveTo>
                  <a:pt x="581025" y="0"/>
                </a:moveTo>
                <a:lnTo>
                  <a:pt x="503681" y="35687"/>
                </a:lnTo>
                <a:lnTo>
                  <a:pt x="528503" y="55533"/>
                </a:lnTo>
                <a:lnTo>
                  <a:pt x="536448" y="45593"/>
                </a:lnTo>
                <a:lnTo>
                  <a:pt x="571294" y="45593"/>
                </a:lnTo>
                <a:lnTo>
                  <a:pt x="581025" y="0"/>
                </a:lnTo>
                <a:close/>
              </a:path>
            </a:pathLst>
          </a:custGeom>
          <a:solidFill>
            <a:srgbClr val="000000"/>
          </a:solidFill>
        </p:spPr>
        <p:txBody>
          <a:bodyPr wrap="square" lIns="0" tIns="0" rIns="0" bIns="0" rtlCol="0"/>
          <a:lstStyle/>
          <a:p>
            <a:endParaRPr/>
          </a:p>
        </p:txBody>
      </p:sp>
      <p:sp>
        <p:nvSpPr>
          <p:cNvPr id="22" name="object 22"/>
          <p:cNvSpPr txBox="1"/>
          <p:nvPr/>
        </p:nvSpPr>
        <p:spPr>
          <a:xfrm>
            <a:off x="7382002" y="6257340"/>
            <a:ext cx="609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i</a:t>
            </a:r>
            <a:endParaRPr sz="1200">
              <a:latin typeface="Calibri"/>
              <a:cs typeface="Calibri"/>
            </a:endParaRPr>
          </a:p>
        </p:txBody>
      </p:sp>
      <p:sp>
        <p:nvSpPr>
          <p:cNvPr id="23" name="object 23"/>
          <p:cNvSpPr txBox="1"/>
          <p:nvPr/>
        </p:nvSpPr>
        <p:spPr>
          <a:xfrm>
            <a:off x="6148832" y="6124752"/>
            <a:ext cx="136334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Slope= </a:t>
            </a:r>
            <a:r>
              <a:rPr sz="1800" dirty="0">
                <a:latin typeface="Calibri"/>
                <a:cs typeface="Calibri"/>
              </a:rPr>
              <a:t>- </a:t>
            </a:r>
            <a:r>
              <a:rPr sz="1800" spc="-5" dirty="0">
                <a:latin typeface="Calibri"/>
                <a:cs typeface="Calibri"/>
              </a:rPr>
              <a:t>(1+ </a:t>
            </a:r>
            <a:r>
              <a:rPr sz="1800" dirty="0">
                <a:latin typeface="Calibri"/>
                <a:cs typeface="Calibri"/>
              </a:rPr>
              <a:t>r</a:t>
            </a:r>
            <a:r>
              <a:rPr sz="1800" spc="-180" dirty="0">
                <a:latin typeface="Calibri"/>
                <a:cs typeface="Calibri"/>
              </a:rPr>
              <a:t> </a:t>
            </a:r>
            <a:r>
              <a:rPr sz="1800" dirty="0">
                <a:latin typeface="Calibri"/>
                <a:cs typeface="Calibri"/>
              </a:rPr>
              <a:t>)</a:t>
            </a:r>
            <a:endParaRPr sz="1800">
              <a:latin typeface="Calibri"/>
              <a:cs typeface="Calibri"/>
            </a:endParaRPr>
          </a:p>
        </p:txBody>
      </p:sp>
      <p:sp>
        <p:nvSpPr>
          <p:cNvPr id="24" name="object 24"/>
          <p:cNvSpPr txBox="1"/>
          <p:nvPr/>
        </p:nvSpPr>
        <p:spPr>
          <a:xfrm>
            <a:off x="4350639" y="1192784"/>
            <a:ext cx="4411345" cy="2219960"/>
          </a:xfrm>
          <a:prstGeom prst="rect">
            <a:avLst/>
          </a:prstGeom>
        </p:spPr>
        <p:txBody>
          <a:bodyPr vert="horz" wrap="square" lIns="0" tIns="12065" rIns="0" bIns="0" rtlCol="0">
            <a:spAutoFit/>
          </a:bodyPr>
          <a:lstStyle/>
          <a:p>
            <a:pPr marL="25400" marR="83820">
              <a:lnSpc>
                <a:spcPct val="100000"/>
              </a:lnSpc>
              <a:spcBef>
                <a:spcPts val="95"/>
              </a:spcBef>
            </a:pPr>
            <a:r>
              <a:rPr sz="1600" spc="-5" dirty="0">
                <a:latin typeface="Calibri"/>
                <a:cs typeface="Calibri"/>
              </a:rPr>
              <a:t>If </a:t>
            </a:r>
            <a:r>
              <a:rPr sz="1600" spc="-10" dirty="0">
                <a:latin typeface="Calibri"/>
                <a:cs typeface="Calibri"/>
              </a:rPr>
              <a:t>combining </a:t>
            </a:r>
            <a:r>
              <a:rPr sz="1600" spc="-5" dirty="0">
                <a:latin typeface="Calibri"/>
                <a:cs typeface="Calibri"/>
              </a:rPr>
              <a:t>the </a:t>
            </a:r>
            <a:r>
              <a:rPr sz="1600" spc="-15" dirty="0">
                <a:latin typeface="Calibri"/>
                <a:cs typeface="Calibri"/>
              </a:rPr>
              <a:t>individual’s (investor) </a:t>
            </a:r>
            <a:r>
              <a:rPr sz="1600" spc="-10" dirty="0">
                <a:latin typeface="Calibri"/>
                <a:cs typeface="Calibri"/>
              </a:rPr>
              <a:t>indifference  </a:t>
            </a:r>
            <a:r>
              <a:rPr sz="1600" spc="-5" dirty="0">
                <a:latin typeface="Calibri"/>
                <a:cs typeface="Calibri"/>
              </a:rPr>
              <a:t>curves and the </a:t>
            </a:r>
            <a:r>
              <a:rPr sz="1600" spc="-10" dirty="0">
                <a:latin typeface="Calibri"/>
                <a:cs typeface="Calibri"/>
              </a:rPr>
              <a:t>production </a:t>
            </a:r>
            <a:r>
              <a:rPr sz="1600" spc="-5" dirty="0">
                <a:latin typeface="Calibri"/>
                <a:cs typeface="Calibri"/>
              </a:rPr>
              <a:t>opportunity </a:t>
            </a:r>
            <a:r>
              <a:rPr sz="1600" spc="-10" dirty="0">
                <a:latin typeface="Calibri"/>
                <a:cs typeface="Calibri"/>
              </a:rPr>
              <a:t>set </a:t>
            </a:r>
            <a:r>
              <a:rPr sz="1600" spc="-5" dirty="0">
                <a:latin typeface="Calibri"/>
                <a:cs typeface="Calibri"/>
              </a:rPr>
              <a:t>(a firms  </a:t>
            </a:r>
            <a:r>
              <a:rPr sz="1600" spc="-10" dirty="0">
                <a:latin typeface="Calibri"/>
                <a:cs typeface="Calibri"/>
              </a:rPr>
              <a:t>investment </a:t>
            </a:r>
            <a:r>
              <a:rPr sz="1600" spc="-5" dirty="0">
                <a:latin typeface="Calibri"/>
                <a:cs typeface="Calibri"/>
              </a:rPr>
              <a:t>opportunities) an </a:t>
            </a:r>
            <a:r>
              <a:rPr sz="1600" spc="-15" dirty="0">
                <a:latin typeface="Calibri"/>
                <a:cs typeface="Calibri"/>
              </a:rPr>
              <a:t>investor </a:t>
            </a:r>
            <a:r>
              <a:rPr sz="1600" spc="-10" dirty="0">
                <a:latin typeface="Calibri"/>
                <a:cs typeface="Calibri"/>
              </a:rPr>
              <a:t>would </a:t>
            </a:r>
            <a:r>
              <a:rPr sz="1600" spc="-20" dirty="0">
                <a:latin typeface="Calibri"/>
                <a:cs typeface="Calibri"/>
              </a:rPr>
              <a:t>prefer  </a:t>
            </a:r>
            <a:r>
              <a:rPr sz="1600" spc="-10" dirty="0">
                <a:latin typeface="Calibri"/>
                <a:cs typeface="Calibri"/>
              </a:rPr>
              <a:t>to </a:t>
            </a:r>
            <a:r>
              <a:rPr sz="1600" spc="-15" dirty="0">
                <a:latin typeface="Calibri"/>
                <a:cs typeface="Calibri"/>
              </a:rPr>
              <a:t>invest </a:t>
            </a:r>
            <a:r>
              <a:rPr sz="1600" spc="-5" dirty="0">
                <a:latin typeface="Calibri"/>
                <a:cs typeface="Calibri"/>
              </a:rPr>
              <a:t>in those </a:t>
            </a:r>
            <a:r>
              <a:rPr sz="1600" spc="-10" dirty="0">
                <a:latin typeface="Calibri"/>
                <a:cs typeface="Calibri"/>
              </a:rPr>
              <a:t>projects where MRT </a:t>
            </a:r>
            <a:r>
              <a:rPr sz="1600" dirty="0">
                <a:latin typeface="Calibri"/>
                <a:cs typeface="Calibri"/>
              </a:rPr>
              <a:t>is </a:t>
            </a:r>
            <a:r>
              <a:rPr sz="1600" spc="-5" dirty="0">
                <a:latin typeface="Calibri"/>
                <a:cs typeface="Calibri"/>
              </a:rPr>
              <a:t>higher </a:t>
            </a:r>
            <a:r>
              <a:rPr sz="1600" spc="-10" dirty="0">
                <a:latin typeface="Calibri"/>
                <a:cs typeface="Calibri"/>
              </a:rPr>
              <a:t>or  </a:t>
            </a:r>
            <a:r>
              <a:rPr sz="1600" spc="-5" dirty="0">
                <a:latin typeface="Calibri"/>
                <a:cs typeface="Calibri"/>
              </a:rPr>
              <a:t>equal </a:t>
            </a:r>
            <a:r>
              <a:rPr sz="1600" spc="-10" dirty="0">
                <a:latin typeface="Calibri"/>
                <a:cs typeface="Calibri"/>
              </a:rPr>
              <a:t>to MRS. </a:t>
            </a:r>
            <a:r>
              <a:rPr sz="1600" spc="-5" dirty="0">
                <a:latin typeface="Calibri"/>
                <a:cs typeface="Calibri"/>
              </a:rPr>
              <a:t>All </a:t>
            </a:r>
            <a:r>
              <a:rPr sz="1600" spc="-10" dirty="0">
                <a:latin typeface="Calibri"/>
                <a:cs typeface="Calibri"/>
              </a:rPr>
              <a:t>projects </a:t>
            </a:r>
            <a:r>
              <a:rPr sz="1600" spc="-5" dirty="0">
                <a:latin typeface="Calibri"/>
                <a:cs typeface="Calibri"/>
              </a:rPr>
              <a:t>will be </a:t>
            </a:r>
            <a:r>
              <a:rPr sz="1600" spc="-15" dirty="0">
                <a:latin typeface="Calibri"/>
                <a:cs typeface="Calibri"/>
              </a:rPr>
              <a:t>undertaken </a:t>
            </a:r>
            <a:r>
              <a:rPr sz="1600" spc="-5" dirty="0">
                <a:latin typeface="Calibri"/>
                <a:cs typeface="Calibri"/>
              </a:rPr>
              <a:t>up </a:t>
            </a:r>
            <a:r>
              <a:rPr sz="1600" spc="-10" dirty="0">
                <a:latin typeface="Calibri"/>
                <a:cs typeface="Calibri"/>
              </a:rPr>
              <a:t>to  </a:t>
            </a:r>
            <a:r>
              <a:rPr sz="1600" spc="-5" dirty="0">
                <a:latin typeface="Calibri"/>
                <a:cs typeface="Calibri"/>
              </a:rPr>
              <a:t>the </a:t>
            </a:r>
            <a:r>
              <a:rPr sz="1600" spc="-10" dirty="0">
                <a:latin typeface="Calibri"/>
                <a:cs typeface="Calibri"/>
              </a:rPr>
              <a:t>point </a:t>
            </a:r>
            <a:r>
              <a:rPr sz="1600" spc="-5" dirty="0">
                <a:latin typeface="Calibri"/>
                <a:cs typeface="Calibri"/>
              </a:rPr>
              <a:t>(B in the figure) </a:t>
            </a:r>
            <a:r>
              <a:rPr sz="1600" spc="-10" dirty="0">
                <a:latin typeface="Calibri"/>
                <a:cs typeface="Calibri"/>
              </a:rPr>
              <a:t>where </a:t>
            </a:r>
            <a:r>
              <a:rPr sz="1600" spc="-5" dirty="0">
                <a:latin typeface="Calibri"/>
                <a:cs typeface="Calibri"/>
              </a:rPr>
              <a:t>the </a:t>
            </a:r>
            <a:r>
              <a:rPr sz="1600" spc="-10" dirty="0">
                <a:latin typeface="Calibri"/>
                <a:cs typeface="Calibri"/>
              </a:rPr>
              <a:t>tangent (MRT)  </a:t>
            </a:r>
            <a:r>
              <a:rPr sz="1600" spc="-5" dirty="0">
                <a:latin typeface="Calibri"/>
                <a:cs typeface="Calibri"/>
              </a:rPr>
              <a:t>equals the </a:t>
            </a:r>
            <a:r>
              <a:rPr sz="1600" spc="-10" dirty="0">
                <a:latin typeface="Calibri"/>
                <a:cs typeface="Calibri"/>
              </a:rPr>
              <a:t>subjective </a:t>
            </a:r>
            <a:r>
              <a:rPr sz="1600" spc="-20" dirty="0">
                <a:latin typeface="Calibri"/>
                <a:cs typeface="Calibri"/>
              </a:rPr>
              <a:t>rate </a:t>
            </a:r>
            <a:r>
              <a:rPr sz="1600" spc="-5" dirty="0">
                <a:latin typeface="Calibri"/>
                <a:cs typeface="Calibri"/>
              </a:rPr>
              <a:t>of </a:t>
            </a:r>
            <a:r>
              <a:rPr sz="1600" spc="-15" dirty="0">
                <a:latin typeface="Calibri"/>
                <a:cs typeface="Calibri"/>
              </a:rPr>
              <a:t>return (MRS). </a:t>
            </a:r>
            <a:r>
              <a:rPr sz="1600" spc="-5" dirty="0">
                <a:latin typeface="Calibri"/>
                <a:cs typeface="Calibri"/>
              </a:rPr>
              <a:t>If initially  </a:t>
            </a:r>
            <a:r>
              <a:rPr sz="1600" spc="-10" dirty="0">
                <a:latin typeface="Calibri"/>
                <a:cs typeface="Calibri"/>
              </a:rPr>
              <a:t>investing </a:t>
            </a:r>
            <a:r>
              <a:rPr sz="1600" spc="-5" dirty="0">
                <a:latin typeface="Calibri"/>
                <a:cs typeface="Calibri"/>
              </a:rPr>
              <a:t>in D </a:t>
            </a:r>
            <a:r>
              <a:rPr sz="1600" spc="-10" dirty="0">
                <a:latin typeface="Calibri"/>
                <a:cs typeface="Calibri"/>
              </a:rPr>
              <a:t>project </a:t>
            </a:r>
            <a:r>
              <a:rPr sz="1600" spc="-5" dirty="0">
                <a:latin typeface="Calibri"/>
                <a:cs typeface="Calibri"/>
              </a:rPr>
              <a:t>and </a:t>
            </a:r>
            <a:r>
              <a:rPr sz="1600" spc="-10" dirty="0">
                <a:latin typeface="Calibri"/>
                <a:cs typeface="Calibri"/>
              </a:rPr>
              <a:t>consuming </a:t>
            </a:r>
            <a:r>
              <a:rPr sz="1600" dirty="0">
                <a:latin typeface="Calibri"/>
                <a:cs typeface="Calibri"/>
              </a:rPr>
              <a:t>y</a:t>
            </a:r>
            <a:r>
              <a:rPr sz="1575" baseline="-21164" dirty="0">
                <a:latin typeface="Calibri"/>
                <a:cs typeface="Calibri"/>
              </a:rPr>
              <a:t>0 </a:t>
            </a:r>
            <a:r>
              <a:rPr sz="1600" spc="-5" dirty="0">
                <a:latin typeface="Calibri"/>
                <a:cs typeface="Calibri"/>
              </a:rPr>
              <a:t>and</a:t>
            </a:r>
            <a:r>
              <a:rPr sz="1600" spc="-75" dirty="0">
                <a:latin typeface="Calibri"/>
                <a:cs typeface="Calibri"/>
              </a:rPr>
              <a:t> </a:t>
            </a:r>
            <a:r>
              <a:rPr sz="1600" dirty="0">
                <a:latin typeface="Calibri"/>
                <a:cs typeface="Calibri"/>
              </a:rPr>
              <a:t>y</a:t>
            </a:r>
            <a:r>
              <a:rPr sz="1575" baseline="-21164" dirty="0">
                <a:latin typeface="Calibri"/>
                <a:cs typeface="Calibri"/>
              </a:rPr>
              <a:t>1</a:t>
            </a:r>
            <a:endParaRPr sz="1575" baseline="-21164">
              <a:latin typeface="Calibri"/>
              <a:cs typeface="Calibri"/>
            </a:endParaRPr>
          </a:p>
          <a:p>
            <a:pPr marL="25400">
              <a:lnSpc>
                <a:spcPct val="100000"/>
              </a:lnSpc>
            </a:pPr>
            <a:r>
              <a:rPr sz="1600" spc="-10" dirty="0">
                <a:latin typeface="Calibri"/>
                <a:cs typeface="Calibri"/>
              </a:rPr>
              <a:t>now </a:t>
            </a:r>
            <a:r>
              <a:rPr sz="1600" spc="-5" dirty="0">
                <a:latin typeface="Calibri"/>
                <a:cs typeface="Calibri"/>
              </a:rPr>
              <a:t>and in the </a:t>
            </a:r>
            <a:r>
              <a:rPr sz="1600" spc="-10" dirty="0">
                <a:latin typeface="Calibri"/>
                <a:cs typeface="Calibri"/>
              </a:rPr>
              <a:t>future </a:t>
            </a:r>
            <a:r>
              <a:rPr sz="1600" spc="-15" dirty="0">
                <a:latin typeface="Calibri"/>
                <a:cs typeface="Calibri"/>
              </a:rPr>
              <a:t>respectively, </a:t>
            </a:r>
            <a:r>
              <a:rPr sz="1600" spc="-5" dirty="0">
                <a:latin typeface="Calibri"/>
                <a:cs typeface="Calibri"/>
              </a:rPr>
              <a:t>the individual</a:t>
            </a:r>
            <a:r>
              <a:rPr sz="1600" spc="30" dirty="0">
                <a:latin typeface="Calibri"/>
                <a:cs typeface="Calibri"/>
              </a:rPr>
              <a:t> </a:t>
            </a:r>
            <a:r>
              <a:rPr sz="1600" spc="-5" dirty="0">
                <a:latin typeface="Calibri"/>
                <a:cs typeface="Calibri"/>
              </a:rPr>
              <a:t>will</a:t>
            </a:r>
            <a:endParaRPr sz="1600">
              <a:latin typeface="Calibri"/>
              <a:cs typeface="Calibri"/>
            </a:endParaRPr>
          </a:p>
        </p:txBody>
      </p:sp>
      <p:sp>
        <p:nvSpPr>
          <p:cNvPr id="25" name="object 25"/>
          <p:cNvSpPr txBox="1"/>
          <p:nvPr/>
        </p:nvSpPr>
        <p:spPr>
          <a:xfrm>
            <a:off x="4337939" y="3285490"/>
            <a:ext cx="3627120" cy="391160"/>
          </a:xfrm>
          <a:prstGeom prst="rect">
            <a:avLst/>
          </a:prstGeom>
        </p:spPr>
        <p:txBody>
          <a:bodyPr vert="horz" wrap="square" lIns="0" tIns="12700" rIns="0" bIns="0" rtlCol="0">
            <a:spAutoFit/>
          </a:bodyPr>
          <a:lstStyle/>
          <a:p>
            <a:pPr marL="38100">
              <a:lnSpc>
                <a:spcPct val="100000"/>
              </a:lnSpc>
              <a:spcBef>
                <a:spcPts val="100"/>
              </a:spcBef>
            </a:pPr>
            <a:r>
              <a:rPr sz="1600" spc="-185" smtClean="0">
                <a:latin typeface="Calibri"/>
                <a:cs typeface="Calibri"/>
              </a:rPr>
              <a:t>contin</a:t>
            </a:r>
            <a:r>
              <a:rPr sz="3600" spc="-277" baseline="-31250" smtClean="0">
                <a:latin typeface="Arial"/>
                <a:cs typeface="Arial"/>
              </a:rPr>
              <a:t>B</a:t>
            </a:r>
            <a:r>
              <a:rPr sz="1600" spc="-185" smtClean="0">
                <a:latin typeface="Calibri"/>
                <a:cs typeface="Calibri"/>
              </a:rPr>
              <a:t>ue </a:t>
            </a:r>
            <a:r>
              <a:rPr sz="1600" spc="-10" dirty="0">
                <a:latin typeface="Calibri"/>
                <a:cs typeface="Calibri"/>
              </a:rPr>
              <a:t>to invest </a:t>
            </a:r>
            <a:r>
              <a:rPr sz="1600" spc="-5" dirty="0">
                <a:latin typeface="Calibri"/>
                <a:cs typeface="Calibri"/>
              </a:rPr>
              <a:t>in </a:t>
            </a:r>
            <a:r>
              <a:rPr sz="1600" spc="-10" dirty="0">
                <a:latin typeface="Calibri"/>
                <a:cs typeface="Calibri"/>
              </a:rPr>
              <a:t>projects </a:t>
            </a:r>
            <a:r>
              <a:rPr sz="1600" spc="-5" dirty="0">
                <a:latin typeface="Calibri"/>
                <a:cs typeface="Calibri"/>
              </a:rPr>
              <a:t>up </a:t>
            </a:r>
            <a:r>
              <a:rPr sz="1600" spc="-10" dirty="0">
                <a:latin typeface="Calibri"/>
                <a:cs typeface="Calibri"/>
              </a:rPr>
              <a:t>to point</a:t>
            </a:r>
            <a:r>
              <a:rPr sz="1600" spc="5" dirty="0">
                <a:latin typeface="Calibri"/>
                <a:cs typeface="Calibri"/>
              </a:rPr>
              <a:t> </a:t>
            </a:r>
            <a:r>
              <a:rPr sz="1600" spc="-5" dirty="0">
                <a:latin typeface="Calibri"/>
                <a:cs typeface="Calibri"/>
              </a:rPr>
              <a:t>B.</a:t>
            </a:r>
            <a:endParaRPr sz="1600">
              <a:latin typeface="Calibri"/>
              <a:cs typeface="Calibri"/>
            </a:endParaRPr>
          </a:p>
        </p:txBody>
      </p:sp>
      <p:sp>
        <p:nvSpPr>
          <p:cNvPr id="26" name="object 26"/>
          <p:cNvSpPr txBox="1"/>
          <p:nvPr/>
        </p:nvSpPr>
        <p:spPr>
          <a:xfrm>
            <a:off x="5107685" y="4506848"/>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D</a:t>
            </a:r>
            <a:endParaRPr sz="240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0164" y="461899"/>
            <a:ext cx="6504305" cy="444352"/>
          </a:xfrm>
          <a:prstGeom prst="rect">
            <a:avLst/>
          </a:prstGeom>
        </p:spPr>
        <p:txBody>
          <a:bodyPr vert="horz" wrap="square" lIns="0" tIns="13335" rIns="0" bIns="0" rtlCol="0">
            <a:spAutoFit/>
          </a:bodyPr>
          <a:lstStyle/>
          <a:p>
            <a:pPr marL="12700">
              <a:lnSpc>
                <a:spcPct val="100000"/>
              </a:lnSpc>
              <a:spcBef>
                <a:spcPts val="105"/>
              </a:spcBef>
            </a:pPr>
            <a:r>
              <a:rPr sz="2800" spc="-10" dirty="0"/>
              <a:t>Fisher’s </a:t>
            </a:r>
            <a:r>
              <a:rPr sz="2800" spc="-15" dirty="0"/>
              <a:t>Separation</a:t>
            </a:r>
            <a:r>
              <a:rPr sz="2800" spc="-20" dirty="0"/>
              <a:t> </a:t>
            </a:r>
            <a:r>
              <a:rPr sz="2800" spc="-10" dirty="0"/>
              <a:t>Theorem</a:t>
            </a:r>
            <a:endParaRPr sz="2800"/>
          </a:p>
        </p:txBody>
      </p:sp>
      <p:sp>
        <p:nvSpPr>
          <p:cNvPr id="3" name="object 3"/>
          <p:cNvSpPr/>
          <p:nvPr/>
        </p:nvSpPr>
        <p:spPr>
          <a:xfrm>
            <a:off x="1796795" y="2276855"/>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911596"/>
            <a:ext cx="6266815" cy="76200"/>
          </a:xfrm>
          <a:custGeom>
            <a:avLst/>
            <a:gdLst/>
            <a:ahLst/>
            <a:cxnLst/>
            <a:rect l="l" t="t" r="r" b="b"/>
            <a:pathLst>
              <a:path w="6266815" h="76200">
                <a:moveTo>
                  <a:pt x="6190487" y="0"/>
                </a:moveTo>
                <a:lnTo>
                  <a:pt x="6190487" y="76199"/>
                </a:lnTo>
                <a:lnTo>
                  <a:pt x="6253987" y="44449"/>
                </a:lnTo>
                <a:lnTo>
                  <a:pt x="6203187" y="44449"/>
                </a:lnTo>
                <a:lnTo>
                  <a:pt x="6203187" y="31749"/>
                </a:lnTo>
                <a:lnTo>
                  <a:pt x="6253987" y="31749"/>
                </a:lnTo>
                <a:lnTo>
                  <a:pt x="6190487" y="0"/>
                </a:lnTo>
                <a:close/>
              </a:path>
              <a:path w="6266815" h="76200">
                <a:moveTo>
                  <a:pt x="6190487" y="31749"/>
                </a:moveTo>
                <a:lnTo>
                  <a:pt x="0" y="31749"/>
                </a:lnTo>
                <a:lnTo>
                  <a:pt x="0" y="44449"/>
                </a:lnTo>
                <a:lnTo>
                  <a:pt x="6190487" y="44449"/>
                </a:lnTo>
                <a:lnTo>
                  <a:pt x="6190487" y="31749"/>
                </a:lnTo>
                <a:close/>
              </a:path>
              <a:path w="6266815" h="76200">
                <a:moveTo>
                  <a:pt x="6253987" y="31749"/>
                </a:moveTo>
                <a:lnTo>
                  <a:pt x="6203187" y="31749"/>
                </a:lnTo>
                <a:lnTo>
                  <a:pt x="6203187" y="44449"/>
                </a:lnTo>
                <a:lnTo>
                  <a:pt x="6253987" y="44449"/>
                </a:lnTo>
                <a:lnTo>
                  <a:pt x="6266687" y="38099"/>
                </a:lnTo>
                <a:lnTo>
                  <a:pt x="6253987" y="31749"/>
                </a:lnTo>
                <a:close/>
              </a:path>
            </a:pathLst>
          </a:custGeom>
          <a:solidFill>
            <a:srgbClr val="000000"/>
          </a:solidFill>
        </p:spPr>
        <p:txBody>
          <a:bodyPr wrap="square" lIns="0" tIns="0" rIns="0" bIns="0" rtlCol="0"/>
          <a:lstStyle/>
          <a:p>
            <a:endParaRPr/>
          </a:p>
        </p:txBody>
      </p:sp>
      <p:sp>
        <p:nvSpPr>
          <p:cNvPr id="5" name="object 5"/>
          <p:cNvSpPr txBox="1"/>
          <p:nvPr/>
        </p:nvSpPr>
        <p:spPr>
          <a:xfrm>
            <a:off x="1293241" y="1889505"/>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p:nvPr/>
        </p:nvSpPr>
        <p:spPr>
          <a:xfrm>
            <a:off x="4644390" y="2637282"/>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79"/>
                </a:lnTo>
              </a:path>
            </a:pathLst>
          </a:custGeom>
          <a:ln w="28956">
            <a:solidFill>
              <a:srgbClr val="000000"/>
            </a:solidFill>
          </a:ln>
        </p:spPr>
        <p:txBody>
          <a:bodyPr wrap="square" lIns="0" tIns="0" rIns="0" bIns="0" rtlCol="0"/>
          <a:lstStyle/>
          <a:p>
            <a:endParaRPr/>
          </a:p>
        </p:txBody>
      </p:sp>
      <p:sp>
        <p:nvSpPr>
          <p:cNvPr id="7" name="object 7"/>
          <p:cNvSpPr/>
          <p:nvPr/>
        </p:nvSpPr>
        <p:spPr>
          <a:xfrm>
            <a:off x="2484882" y="1341882"/>
            <a:ext cx="3888104" cy="2809240"/>
          </a:xfrm>
          <a:custGeom>
            <a:avLst/>
            <a:gdLst/>
            <a:ahLst/>
            <a:cxnLst/>
            <a:rect l="l" t="t" r="r" b="b"/>
            <a:pathLst>
              <a:path w="3888104" h="2809240">
                <a:moveTo>
                  <a:pt x="0" y="0"/>
                </a:moveTo>
                <a:lnTo>
                  <a:pt x="5248" y="49858"/>
                </a:lnTo>
                <a:lnTo>
                  <a:pt x="10532" y="99698"/>
                </a:lnTo>
                <a:lnTo>
                  <a:pt x="15886" y="149501"/>
                </a:lnTo>
                <a:lnTo>
                  <a:pt x="21344" y="199250"/>
                </a:lnTo>
                <a:lnTo>
                  <a:pt x="26943" y="248925"/>
                </a:lnTo>
                <a:lnTo>
                  <a:pt x="32717" y="298509"/>
                </a:lnTo>
                <a:lnTo>
                  <a:pt x="38701" y="347983"/>
                </a:lnTo>
                <a:lnTo>
                  <a:pt x="44929" y="397329"/>
                </a:lnTo>
                <a:lnTo>
                  <a:pt x="51438" y="446529"/>
                </a:lnTo>
                <a:lnTo>
                  <a:pt x="58262" y="495565"/>
                </a:lnTo>
                <a:lnTo>
                  <a:pt x="65436" y="544417"/>
                </a:lnTo>
                <a:lnTo>
                  <a:pt x="72995" y="593068"/>
                </a:lnTo>
                <a:lnTo>
                  <a:pt x="80973" y="641500"/>
                </a:lnTo>
                <a:lnTo>
                  <a:pt x="89407" y="689694"/>
                </a:lnTo>
                <a:lnTo>
                  <a:pt x="98331" y="737632"/>
                </a:lnTo>
                <a:lnTo>
                  <a:pt x="107780" y="785296"/>
                </a:lnTo>
                <a:lnTo>
                  <a:pt x="117789" y="832667"/>
                </a:lnTo>
                <a:lnTo>
                  <a:pt x="128393" y="879728"/>
                </a:lnTo>
                <a:lnTo>
                  <a:pt x="139627" y="926459"/>
                </a:lnTo>
                <a:lnTo>
                  <a:pt x="151526" y="972842"/>
                </a:lnTo>
                <a:lnTo>
                  <a:pt x="164125" y="1018860"/>
                </a:lnTo>
                <a:lnTo>
                  <a:pt x="177459" y="1064494"/>
                </a:lnTo>
                <a:lnTo>
                  <a:pt x="191563" y="1109725"/>
                </a:lnTo>
                <a:lnTo>
                  <a:pt x="206472" y="1154536"/>
                </a:lnTo>
                <a:lnTo>
                  <a:pt x="222221" y="1198908"/>
                </a:lnTo>
                <a:lnTo>
                  <a:pt x="238846" y="1242823"/>
                </a:lnTo>
                <a:lnTo>
                  <a:pt x="256380" y="1286263"/>
                </a:lnTo>
                <a:lnTo>
                  <a:pt x="274859" y="1329208"/>
                </a:lnTo>
                <a:lnTo>
                  <a:pt x="294318" y="1371642"/>
                </a:lnTo>
                <a:lnTo>
                  <a:pt x="314793" y="1413545"/>
                </a:lnTo>
                <a:lnTo>
                  <a:pt x="336317" y="1454899"/>
                </a:lnTo>
                <a:lnTo>
                  <a:pt x="358927" y="1495687"/>
                </a:lnTo>
                <a:lnTo>
                  <a:pt x="382656" y="1535890"/>
                </a:lnTo>
                <a:lnTo>
                  <a:pt x="407541" y="1575489"/>
                </a:lnTo>
                <a:lnTo>
                  <a:pt x="433615" y="1614466"/>
                </a:lnTo>
                <a:lnTo>
                  <a:pt x="460915" y="1652803"/>
                </a:lnTo>
                <a:lnTo>
                  <a:pt x="489475" y="1690482"/>
                </a:lnTo>
                <a:lnTo>
                  <a:pt x="519329" y="1727484"/>
                </a:lnTo>
                <a:lnTo>
                  <a:pt x="550514" y="1763791"/>
                </a:lnTo>
                <a:lnTo>
                  <a:pt x="583064" y="1799385"/>
                </a:lnTo>
                <a:lnTo>
                  <a:pt x="617014" y="1834248"/>
                </a:lnTo>
                <a:lnTo>
                  <a:pt x="652399" y="1868360"/>
                </a:lnTo>
                <a:lnTo>
                  <a:pt x="689254" y="1901705"/>
                </a:lnTo>
                <a:lnTo>
                  <a:pt x="727614" y="1934263"/>
                </a:lnTo>
                <a:lnTo>
                  <a:pt x="767514" y="1966017"/>
                </a:lnTo>
                <a:lnTo>
                  <a:pt x="808990" y="1996947"/>
                </a:lnTo>
                <a:lnTo>
                  <a:pt x="840294" y="2018690"/>
                </a:lnTo>
                <a:lnTo>
                  <a:pt x="873397" y="2040056"/>
                </a:lnTo>
                <a:lnTo>
                  <a:pt x="908238" y="2061052"/>
                </a:lnTo>
                <a:lnTo>
                  <a:pt x="944755" y="2081681"/>
                </a:lnTo>
                <a:lnTo>
                  <a:pt x="982887" y="2101946"/>
                </a:lnTo>
                <a:lnTo>
                  <a:pt x="1022573" y="2121854"/>
                </a:lnTo>
                <a:lnTo>
                  <a:pt x="1063752" y="2141407"/>
                </a:lnTo>
                <a:lnTo>
                  <a:pt x="1106362" y="2160611"/>
                </a:lnTo>
                <a:lnTo>
                  <a:pt x="1150342" y="2179468"/>
                </a:lnTo>
                <a:lnTo>
                  <a:pt x="1195631" y="2197985"/>
                </a:lnTo>
                <a:lnTo>
                  <a:pt x="1242168" y="2216164"/>
                </a:lnTo>
                <a:lnTo>
                  <a:pt x="1289891" y="2234010"/>
                </a:lnTo>
                <a:lnTo>
                  <a:pt x="1338740" y="2251527"/>
                </a:lnTo>
                <a:lnTo>
                  <a:pt x="1388652" y="2268720"/>
                </a:lnTo>
                <a:lnTo>
                  <a:pt x="1439567" y="2285593"/>
                </a:lnTo>
                <a:lnTo>
                  <a:pt x="1491424" y="2302150"/>
                </a:lnTo>
                <a:lnTo>
                  <a:pt x="1544161" y="2318396"/>
                </a:lnTo>
                <a:lnTo>
                  <a:pt x="1597717" y="2334334"/>
                </a:lnTo>
                <a:lnTo>
                  <a:pt x="1652031" y="2349968"/>
                </a:lnTo>
                <a:lnTo>
                  <a:pt x="1707042" y="2365304"/>
                </a:lnTo>
                <a:lnTo>
                  <a:pt x="1762688" y="2380346"/>
                </a:lnTo>
                <a:lnTo>
                  <a:pt x="1818908" y="2395097"/>
                </a:lnTo>
                <a:lnTo>
                  <a:pt x="1875641" y="2409561"/>
                </a:lnTo>
                <a:lnTo>
                  <a:pt x="1932826" y="2423744"/>
                </a:lnTo>
                <a:lnTo>
                  <a:pt x="1990402" y="2437649"/>
                </a:lnTo>
                <a:lnTo>
                  <a:pt x="2048306" y="2451281"/>
                </a:lnTo>
                <a:lnTo>
                  <a:pt x="2106479" y="2464644"/>
                </a:lnTo>
                <a:lnTo>
                  <a:pt x="2164859" y="2477742"/>
                </a:lnTo>
                <a:lnTo>
                  <a:pt x="2223384" y="2490579"/>
                </a:lnTo>
                <a:lnTo>
                  <a:pt x="2281993" y="2503160"/>
                </a:lnTo>
                <a:lnTo>
                  <a:pt x="2340626" y="2515489"/>
                </a:lnTo>
                <a:lnTo>
                  <a:pt x="2399220" y="2527569"/>
                </a:lnTo>
                <a:lnTo>
                  <a:pt x="2457715" y="2539407"/>
                </a:lnTo>
                <a:lnTo>
                  <a:pt x="2516050" y="2551004"/>
                </a:lnTo>
                <a:lnTo>
                  <a:pt x="2574162" y="2562367"/>
                </a:lnTo>
                <a:lnTo>
                  <a:pt x="2631992" y="2573499"/>
                </a:lnTo>
                <a:lnTo>
                  <a:pt x="2689477" y="2584405"/>
                </a:lnTo>
                <a:lnTo>
                  <a:pt x="2746557" y="2595087"/>
                </a:lnTo>
                <a:lnTo>
                  <a:pt x="2803170" y="2605552"/>
                </a:lnTo>
                <a:lnTo>
                  <a:pt x="2859256" y="2615803"/>
                </a:lnTo>
                <a:lnTo>
                  <a:pt x="2914752" y="2625845"/>
                </a:lnTo>
                <a:lnTo>
                  <a:pt x="2969597" y="2635681"/>
                </a:lnTo>
                <a:lnTo>
                  <a:pt x="3023731" y="2645316"/>
                </a:lnTo>
                <a:lnTo>
                  <a:pt x="3077093" y="2654754"/>
                </a:lnTo>
                <a:lnTo>
                  <a:pt x="3129620" y="2664000"/>
                </a:lnTo>
                <a:lnTo>
                  <a:pt x="3181252" y="2673057"/>
                </a:lnTo>
                <a:lnTo>
                  <a:pt x="3231927" y="2681930"/>
                </a:lnTo>
                <a:lnTo>
                  <a:pt x="3281584" y="2690623"/>
                </a:lnTo>
                <a:lnTo>
                  <a:pt x="3330163" y="2699141"/>
                </a:lnTo>
                <a:lnTo>
                  <a:pt x="3377601" y="2707488"/>
                </a:lnTo>
                <a:lnTo>
                  <a:pt x="3423838" y="2715667"/>
                </a:lnTo>
                <a:lnTo>
                  <a:pt x="3468812" y="2723684"/>
                </a:lnTo>
                <a:lnTo>
                  <a:pt x="3512462" y="2731542"/>
                </a:lnTo>
                <a:lnTo>
                  <a:pt x="3554727" y="2739246"/>
                </a:lnTo>
                <a:lnTo>
                  <a:pt x="3595546" y="2746799"/>
                </a:lnTo>
                <a:lnTo>
                  <a:pt x="3634857" y="2754207"/>
                </a:lnTo>
                <a:lnTo>
                  <a:pt x="3672599" y="2761473"/>
                </a:lnTo>
                <a:lnTo>
                  <a:pt x="3743132" y="2775598"/>
                </a:lnTo>
                <a:lnTo>
                  <a:pt x="3806655" y="2789208"/>
                </a:lnTo>
                <a:lnTo>
                  <a:pt x="3862678" y="2802337"/>
                </a:lnTo>
                <a:lnTo>
                  <a:pt x="3887724" y="2808731"/>
                </a:lnTo>
              </a:path>
            </a:pathLst>
          </a:custGeom>
          <a:ln w="28956">
            <a:solidFill>
              <a:srgbClr val="000000"/>
            </a:solidFill>
          </a:ln>
        </p:spPr>
        <p:txBody>
          <a:bodyPr wrap="square" lIns="0" tIns="0" rIns="0" bIns="0" rtlCol="0"/>
          <a:lstStyle/>
          <a:p>
            <a:endParaRPr/>
          </a:p>
        </p:txBody>
      </p:sp>
      <p:sp>
        <p:nvSpPr>
          <p:cNvPr id="8" name="object 8"/>
          <p:cNvSpPr/>
          <p:nvPr/>
        </p:nvSpPr>
        <p:spPr>
          <a:xfrm>
            <a:off x="5579364" y="4869179"/>
            <a:ext cx="0" cy="1080770"/>
          </a:xfrm>
          <a:custGeom>
            <a:avLst/>
            <a:gdLst/>
            <a:ahLst/>
            <a:cxnLst/>
            <a:rect l="l" t="t" r="r" b="b"/>
            <a:pathLst>
              <a:path h="1080770">
                <a:moveTo>
                  <a:pt x="0" y="0"/>
                </a:moveTo>
                <a:lnTo>
                  <a:pt x="0" y="1080516"/>
                </a:lnTo>
              </a:path>
            </a:pathLst>
          </a:custGeom>
          <a:ln w="9144">
            <a:solidFill>
              <a:srgbClr val="000000"/>
            </a:solidFill>
            <a:prstDash val="sysDash"/>
          </a:ln>
        </p:spPr>
        <p:txBody>
          <a:bodyPr wrap="square" lIns="0" tIns="0" rIns="0" bIns="0" rtlCol="0"/>
          <a:lstStyle/>
          <a:p>
            <a:endParaRPr/>
          </a:p>
        </p:txBody>
      </p:sp>
      <p:sp>
        <p:nvSpPr>
          <p:cNvPr id="9" name="object 9"/>
          <p:cNvSpPr/>
          <p:nvPr/>
        </p:nvSpPr>
        <p:spPr>
          <a:xfrm>
            <a:off x="1835657" y="3141726"/>
            <a:ext cx="4681855" cy="2882265"/>
          </a:xfrm>
          <a:custGeom>
            <a:avLst/>
            <a:gdLst/>
            <a:ahLst/>
            <a:cxnLst/>
            <a:rect l="l" t="t" r="r" b="b"/>
            <a:pathLst>
              <a:path w="4681855" h="2882265">
                <a:moveTo>
                  <a:pt x="0" y="0"/>
                </a:moveTo>
                <a:lnTo>
                  <a:pt x="51716" y="8593"/>
                </a:lnTo>
                <a:lnTo>
                  <a:pt x="103425" y="17197"/>
                </a:lnTo>
                <a:lnTo>
                  <a:pt x="155122" y="25821"/>
                </a:lnTo>
                <a:lnTo>
                  <a:pt x="206797" y="34473"/>
                </a:lnTo>
                <a:lnTo>
                  <a:pt x="258446" y="43165"/>
                </a:lnTo>
                <a:lnTo>
                  <a:pt x="310061" y="51905"/>
                </a:lnTo>
                <a:lnTo>
                  <a:pt x="361636" y="60703"/>
                </a:lnTo>
                <a:lnTo>
                  <a:pt x="413164" y="69569"/>
                </a:lnTo>
                <a:lnTo>
                  <a:pt x="464637" y="78512"/>
                </a:lnTo>
                <a:lnTo>
                  <a:pt x="516050" y="87543"/>
                </a:lnTo>
                <a:lnTo>
                  <a:pt x="567395" y="96671"/>
                </a:lnTo>
                <a:lnTo>
                  <a:pt x="618667" y="105905"/>
                </a:lnTo>
                <a:lnTo>
                  <a:pt x="669857" y="115255"/>
                </a:lnTo>
                <a:lnTo>
                  <a:pt x="720959" y="124731"/>
                </a:lnTo>
                <a:lnTo>
                  <a:pt x="771968" y="134343"/>
                </a:lnTo>
                <a:lnTo>
                  <a:pt x="822875" y="144100"/>
                </a:lnTo>
                <a:lnTo>
                  <a:pt x="873674" y="154011"/>
                </a:lnTo>
                <a:lnTo>
                  <a:pt x="924358" y="164087"/>
                </a:lnTo>
                <a:lnTo>
                  <a:pt x="974921" y="174338"/>
                </a:lnTo>
                <a:lnTo>
                  <a:pt x="1025356" y="184772"/>
                </a:lnTo>
                <a:lnTo>
                  <a:pt x="1075656" y="195399"/>
                </a:lnTo>
                <a:lnTo>
                  <a:pt x="1125814" y="206230"/>
                </a:lnTo>
                <a:lnTo>
                  <a:pt x="1175824" y="217273"/>
                </a:lnTo>
                <a:lnTo>
                  <a:pt x="1225679" y="228539"/>
                </a:lnTo>
                <a:lnTo>
                  <a:pt x="1275372" y="240037"/>
                </a:lnTo>
                <a:lnTo>
                  <a:pt x="1324896" y="251777"/>
                </a:lnTo>
                <a:lnTo>
                  <a:pt x="1374245" y="263768"/>
                </a:lnTo>
                <a:lnTo>
                  <a:pt x="1423412" y="276020"/>
                </a:lnTo>
                <a:lnTo>
                  <a:pt x="1472390" y="288543"/>
                </a:lnTo>
                <a:lnTo>
                  <a:pt x="1521172" y="301347"/>
                </a:lnTo>
                <a:lnTo>
                  <a:pt x="1569752" y="314441"/>
                </a:lnTo>
                <a:lnTo>
                  <a:pt x="1618123" y="327834"/>
                </a:lnTo>
                <a:lnTo>
                  <a:pt x="1666278" y="341537"/>
                </a:lnTo>
                <a:lnTo>
                  <a:pt x="1714211" y="355559"/>
                </a:lnTo>
                <a:lnTo>
                  <a:pt x="1761914" y="369909"/>
                </a:lnTo>
                <a:lnTo>
                  <a:pt x="1809381" y="384598"/>
                </a:lnTo>
                <a:lnTo>
                  <a:pt x="1856606" y="399635"/>
                </a:lnTo>
                <a:lnTo>
                  <a:pt x="1903581" y="415030"/>
                </a:lnTo>
                <a:lnTo>
                  <a:pt x="1950299" y="430792"/>
                </a:lnTo>
                <a:lnTo>
                  <a:pt x="1996755" y="446931"/>
                </a:lnTo>
                <a:lnTo>
                  <a:pt x="2042940" y="463457"/>
                </a:lnTo>
                <a:lnTo>
                  <a:pt x="2088849" y="480379"/>
                </a:lnTo>
                <a:lnTo>
                  <a:pt x="2134475" y="497708"/>
                </a:lnTo>
                <a:lnTo>
                  <a:pt x="2179811" y="515452"/>
                </a:lnTo>
                <a:lnTo>
                  <a:pt x="2224850" y="533621"/>
                </a:lnTo>
                <a:lnTo>
                  <a:pt x="2269586" y="552225"/>
                </a:lnTo>
                <a:lnTo>
                  <a:pt x="2314011" y="571274"/>
                </a:lnTo>
                <a:lnTo>
                  <a:pt x="2358119" y="590778"/>
                </a:lnTo>
                <a:lnTo>
                  <a:pt x="2401904" y="610745"/>
                </a:lnTo>
                <a:lnTo>
                  <a:pt x="2445358" y="631186"/>
                </a:lnTo>
                <a:lnTo>
                  <a:pt x="2488475" y="652111"/>
                </a:lnTo>
                <a:lnTo>
                  <a:pt x="2531248" y="673528"/>
                </a:lnTo>
                <a:lnTo>
                  <a:pt x="2573670" y="695448"/>
                </a:lnTo>
                <a:lnTo>
                  <a:pt x="2615734" y="717881"/>
                </a:lnTo>
                <a:lnTo>
                  <a:pt x="2657435" y="740835"/>
                </a:lnTo>
                <a:lnTo>
                  <a:pt x="2698764" y="764321"/>
                </a:lnTo>
                <a:lnTo>
                  <a:pt x="2739716" y="788348"/>
                </a:lnTo>
                <a:lnTo>
                  <a:pt x="2780284" y="812926"/>
                </a:lnTo>
                <a:lnTo>
                  <a:pt x="2822119" y="839391"/>
                </a:lnTo>
                <a:lnTo>
                  <a:pt x="2863982" y="867258"/>
                </a:lnTo>
                <a:lnTo>
                  <a:pt x="2905858" y="896470"/>
                </a:lnTo>
                <a:lnTo>
                  <a:pt x="2947727" y="926970"/>
                </a:lnTo>
                <a:lnTo>
                  <a:pt x="2989572" y="958703"/>
                </a:lnTo>
                <a:lnTo>
                  <a:pt x="3031376" y="991611"/>
                </a:lnTo>
                <a:lnTo>
                  <a:pt x="3073122" y="1025637"/>
                </a:lnTo>
                <a:lnTo>
                  <a:pt x="3114791" y="1060725"/>
                </a:lnTo>
                <a:lnTo>
                  <a:pt x="3156367" y="1096817"/>
                </a:lnTo>
                <a:lnTo>
                  <a:pt x="3197831" y="1133859"/>
                </a:lnTo>
                <a:lnTo>
                  <a:pt x="3239166" y="1171791"/>
                </a:lnTo>
                <a:lnTo>
                  <a:pt x="3280355" y="1210559"/>
                </a:lnTo>
                <a:lnTo>
                  <a:pt x="3321380" y="1250105"/>
                </a:lnTo>
                <a:lnTo>
                  <a:pt x="3362223" y="1290372"/>
                </a:lnTo>
                <a:lnTo>
                  <a:pt x="3402868" y="1331304"/>
                </a:lnTo>
                <a:lnTo>
                  <a:pt x="3443296" y="1372844"/>
                </a:lnTo>
                <a:lnTo>
                  <a:pt x="3483490" y="1414935"/>
                </a:lnTo>
                <a:lnTo>
                  <a:pt x="3523433" y="1457521"/>
                </a:lnTo>
                <a:lnTo>
                  <a:pt x="3563106" y="1500545"/>
                </a:lnTo>
                <a:lnTo>
                  <a:pt x="3602493" y="1543949"/>
                </a:lnTo>
                <a:lnTo>
                  <a:pt x="3641576" y="1587678"/>
                </a:lnTo>
                <a:lnTo>
                  <a:pt x="3680338" y="1631675"/>
                </a:lnTo>
                <a:lnTo>
                  <a:pt x="3718760" y="1675883"/>
                </a:lnTo>
                <a:lnTo>
                  <a:pt x="3756825" y="1720245"/>
                </a:lnTo>
                <a:lnTo>
                  <a:pt x="3794517" y="1764705"/>
                </a:lnTo>
                <a:lnTo>
                  <a:pt x="3831816" y="1809205"/>
                </a:lnTo>
                <a:lnTo>
                  <a:pt x="3868707" y="1853690"/>
                </a:lnTo>
                <a:lnTo>
                  <a:pt x="3905170" y="1898102"/>
                </a:lnTo>
                <a:lnTo>
                  <a:pt x="3941189" y="1942384"/>
                </a:lnTo>
                <a:lnTo>
                  <a:pt x="3976747" y="1986481"/>
                </a:lnTo>
                <a:lnTo>
                  <a:pt x="4011825" y="2030335"/>
                </a:lnTo>
                <a:lnTo>
                  <a:pt x="4046406" y="2073889"/>
                </a:lnTo>
                <a:lnTo>
                  <a:pt x="4080473" y="2117087"/>
                </a:lnTo>
                <a:lnTo>
                  <a:pt x="4114008" y="2159872"/>
                </a:lnTo>
                <a:lnTo>
                  <a:pt x="4146993" y="2202188"/>
                </a:lnTo>
                <a:lnTo>
                  <a:pt x="4179412" y="2243977"/>
                </a:lnTo>
                <a:lnTo>
                  <a:pt x="4211246" y="2285183"/>
                </a:lnTo>
                <a:lnTo>
                  <a:pt x="4242478" y="2325750"/>
                </a:lnTo>
                <a:lnTo>
                  <a:pt x="4273090" y="2365620"/>
                </a:lnTo>
                <a:lnTo>
                  <a:pt x="4303065" y="2404736"/>
                </a:lnTo>
                <a:lnTo>
                  <a:pt x="4332386" y="2443043"/>
                </a:lnTo>
                <a:lnTo>
                  <a:pt x="4361035" y="2480483"/>
                </a:lnTo>
                <a:lnTo>
                  <a:pt x="4388994" y="2517000"/>
                </a:lnTo>
                <a:lnTo>
                  <a:pt x="4416245" y="2552536"/>
                </a:lnTo>
                <a:lnTo>
                  <a:pt x="4442772" y="2587036"/>
                </a:lnTo>
                <a:lnTo>
                  <a:pt x="4468557" y="2620442"/>
                </a:lnTo>
                <a:lnTo>
                  <a:pt x="4493582" y="2652699"/>
                </a:lnTo>
                <a:lnTo>
                  <a:pt x="4517830" y="2683748"/>
                </a:lnTo>
                <a:lnTo>
                  <a:pt x="4563924" y="2741998"/>
                </a:lnTo>
                <a:lnTo>
                  <a:pt x="4606698" y="2794740"/>
                </a:lnTo>
                <a:lnTo>
                  <a:pt x="4646013" y="2841520"/>
                </a:lnTo>
                <a:lnTo>
                  <a:pt x="4664329" y="2862532"/>
                </a:lnTo>
                <a:lnTo>
                  <a:pt x="4681728" y="2881884"/>
                </a:lnTo>
              </a:path>
            </a:pathLst>
          </a:custGeom>
          <a:ln w="28956">
            <a:solidFill>
              <a:srgbClr val="000000"/>
            </a:solidFill>
          </a:ln>
        </p:spPr>
        <p:txBody>
          <a:bodyPr wrap="square" lIns="0" tIns="0" rIns="0" bIns="0" rtlCol="0"/>
          <a:lstStyle/>
          <a:p>
            <a:endParaRPr/>
          </a:p>
        </p:txBody>
      </p:sp>
      <p:sp>
        <p:nvSpPr>
          <p:cNvPr id="10" name="object 10"/>
          <p:cNvSpPr txBox="1"/>
          <p:nvPr/>
        </p:nvSpPr>
        <p:spPr>
          <a:xfrm>
            <a:off x="1410969" y="4463542"/>
            <a:ext cx="17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y</a:t>
            </a:r>
            <a:endParaRPr sz="2400">
              <a:latin typeface="Arial"/>
              <a:cs typeface="Arial"/>
            </a:endParaRPr>
          </a:p>
        </p:txBody>
      </p:sp>
      <p:sp>
        <p:nvSpPr>
          <p:cNvPr id="11" name="object 11"/>
          <p:cNvSpPr/>
          <p:nvPr/>
        </p:nvSpPr>
        <p:spPr>
          <a:xfrm>
            <a:off x="3924300" y="3212592"/>
            <a:ext cx="2735580" cy="2592705"/>
          </a:xfrm>
          <a:custGeom>
            <a:avLst/>
            <a:gdLst/>
            <a:ahLst/>
            <a:cxnLst/>
            <a:rect l="l" t="t" r="r" b="b"/>
            <a:pathLst>
              <a:path w="2735579" h="2592704">
                <a:moveTo>
                  <a:pt x="0" y="0"/>
                </a:moveTo>
                <a:lnTo>
                  <a:pt x="2735579" y="2592285"/>
                </a:lnTo>
              </a:path>
            </a:pathLst>
          </a:custGeom>
          <a:ln w="9144">
            <a:solidFill>
              <a:srgbClr val="497DBA"/>
            </a:solidFill>
          </a:ln>
        </p:spPr>
        <p:txBody>
          <a:bodyPr wrap="square" lIns="0" tIns="0" rIns="0" bIns="0" rtlCol="0"/>
          <a:lstStyle/>
          <a:p>
            <a:endParaRPr/>
          </a:p>
        </p:txBody>
      </p:sp>
      <p:sp>
        <p:nvSpPr>
          <p:cNvPr id="12" name="object 12"/>
          <p:cNvSpPr txBox="1"/>
          <p:nvPr/>
        </p:nvSpPr>
        <p:spPr>
          <a:xfrm>
            <a:off x="1563369" y="4640326"/>
            <a:ext cx="4011929" cy="269240"/>
          </a:xfrm>
          <a:prstGeom prst="rect">
            <a:avLst/>
          </a:prstGeom>
        </p:spPr>
        <p:txBody>
          <a:bodyPr vert="horz" wrap="square" lIns="0" tIns="12065" rIns="0" bIns="0" rtlCol="0">
            <a:spAutoFit/>
          </a:bodyPr>
          <a:lstStyle/>
          <a:p>
            <a:pPr marL="12700">
              <a:lnSpc>
                <a:spcPct val="100000"/>
              </a:lnSpc>
              <a:spcBef>
                <a:spcPts val="95"/>
              </a:spcBef>
              <a:tabLst>
                <a:tab pos="271145" algn="l"/>
                <a:tab pos="3998595" algn="l"/>
              </a:tabLst>
            </a:pPr>
            <a:r>
              <a:rPr sz="1600" spc="-5" dirty="0">
                <a:latin typeface="Arial"/>
                <a:cs typeface="Arial"/>
              </a:rPr>
              <a:t>1	</a:t>
            </a:r>
            <a:r>
              <a:rPr sz="1600" u="dash" spc="-10" dirty="0">
                <a:uFill>
                  <a:solidFill>
                    <a:srgbClr val="000000"/>
                  </a:solidFill>
                </a:uFill>
                <a:latin typeface="Arial"/>
                <a:cs typeface="Arial"/>
              </a:rPr>
              <a:t> </a:t>
            </a:r>
            <a:r>
              <a:rPr sz="1600" u="dash" spc="-5" dirty="0">
                <a:uFill>
                  <a:solidFill>
                    <a:srgbClr val="000000"/>
                  </a:solidFill>
                </a:uFill>
                <a:latin typeface="Arial"/>
                <a:cs typeface="Arial"/>
              </a:rPr>
              <a:t>	</a:t>
            </a:r>
            <a:endParaRPr sz="1600">
              <a:latin typeface="Arial"/>
              <a:cs typeface="Arial"/>
            </a:endParaRPr>
          </a:p>
        </p:txBody>
      </p:sp>
      <p:sp>
        <p:nvSpPr>
          <p:cNvPr id="13" name="object 13"/>
          <p:cNvSpPr/>
          <p:nvPr/>
        </p:nvSpPr>
        <p:spPr>
          <a:xfrm>
            <a:off x="1979676" y="2898648"/>
            <a:ext cx="4249420" cy="1539240"/>
          </a:xfrm>
          <a:custGeom>
            <a:avLst/>
            <a:gdLst/>
            <a:ahLst/>
            <a:cxnLst/>
            <a:rect l="l" t="t" r="r" b="b"/>
            <a:pathLst>
              <a:path w="4249420" h="1539239">
                <a:moveTo>
                  <a:pt x="0" y="0"/>
                </a:moveTo>
                <a:lnTo>
                  <a:pt x="4249293" y="1538732"/>
                </a:lnTo>
              </a:path>
            </a:pathLst>
          </a:custGeom>
          <a:ln w="9144">
            <a:solidFill>
              <a:srgbClr val="497DBA"/>
            </a:solidFill>
          </a:ln>
        </p:spPr>
        <p:txBody>
          <a:bodyPr wrap="square" lIns="0" tIns="0" rIns="0" bIns="0" rtlCol="0"/>
          <a:lstStyle/>
          <a:p>
            <a:endParaRPr/>
          </a:p>
        </p:txBody>
      </p:sp>
      <p:sp>
        <p:nvSpPr>
          <p:cNvPr id="14" name="object 14"/>
          <p:cNvSpPr txBox="1"/>
          <p:nvPr/>
        </p:nvSpPr>
        <p:spPr>
          <a:xfrm>
            <a:off x="6139307" y="3671061"/>
            <a:ext cx="2030730" cy="147320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individual</a:t>
            </a:r>
            <a:r>
              <a:rPr sz="2400" spc="-7" baseline="-20833" dirty="0">
                <a:latin typeface="Arial"/>
                <a:cs typeface="Arial"/>
              </a:rPr>
              <a:t>2</a:t>
            </a:r>
            <a:endParaRPr sz="2400" baseline="-20833">
              <a:latin typeface="Arial"/>
              <a:cs typeface="Arial"/>
            </a:endParaRPr>
          </a:p>
          <a:p>
            <a:pPr marL="217804">
              <a:lnSpc>
                <a:spcPct val="100000"/>
              </a:lnSpc>
              <a:spcBef>
                <a:spcPts val="2190"/>
              </a:spcBef>
            </a:pPr>
            <a:r>
              <a:rPr sz="1800" spc="-10" dirty="0">
                <a:latin typeface="Calibri"/>
                <a:cs typeface="Calibri"/>
              </a:rPr>
              <a:t>MRS</a:t>
            </a:r>
            <a:r>
              <a:rPr sz="1800" spc="-15" baseline="-20833" dirty="0">
                <a:latin typeface="Calibri"/>
                <a:cs typeface="Calibri"/>
              </a:rPr>
              <a:t>2  </a:t>
            </a:r>
            <a:r>
              <a:rPr sz="1800" dirty="0">
                <a:latin typeface="Calibri"/>
                <a:cs typeface="Calibri"/>
              </a:rPr>
              <a:t>=</a:t>
            </a:r>
            <a:r>
              <a:rPr sz="1800" spc="-185" dirty="0">
                <a:latin typeface="Calibri"/>
                <a:cs typeface="Calibri"/>
              </a:rPr>
              <a:t> </a:t>
            </a:r>
            <a:r>
              <a:rPr sz="1800" spc="-10" dirty="0">
                <a:latin typeface="Calibri"/>
                <a:cs typeface="Calibri"/>
              </a:rPr>
              <a:t>MRT</a:t>
            </a:r>
            <a:r>
              <a:rPr sz="1800" spc="-15" baseline="-20833" dirty="0">
                <a:latin typeface="Calibri"/>
                <a:cs typeface="Calibri"/>
              </a:rPr>
              <a:t>2</a:t>
            </a:r>
            <a:endParaRPr sz="1800" baseline="-20833">
              <a:latin typeface="Calibri"/>
              <a:cs typeface="Calibri"/>
            </a:endParaRPr>
          </a:p>
          <a:p>
            <a:pPr marL="612140">
              <a:lnSpc>
                <a:spcPct val="100000"/>
              </a:lnSpc>
              <a:spcBef>
                <a:spcPts val="1285"/>
              </a:spcBef>
            </a:pPr>
            <a:r>
              <a:rPr sz="2400" spc="-5" dirty="0">
                <a:latin typeface="Arial"/>
                <a:cs typeface="Arial"/>
              </a:rPr>
              <a:t>individual</a:t>
            </a:r>
            <a:r>
              <a:rPr sz="2400" spc="-7" baseline="-20833" dirty="0">
                <a:latin typeface="Arial"/>
                <a:cs typeface="Arial"/>
              </a:rPr>
              <a:t>1</a:t>
            </a:r>
            <a:endParaRPr sz="2400" baseline="-20833">
              <a:latin typeface="Arial"/>
              <a:cs typeface="Arial"/>
            </a:endParaRPr>
          </a:p>
        </p:txBody>
      </p:sp>
      <p:sp>
        <p:nvSpPr>
          <p:cNvPr id="15" name="object 15"/>
          <p:cNvSpPr txBox="1"/>
          <p:nvPr/>
        </p:nvSpPr>
        <p:spPr>
          <a:xfrm>
            <a:off x="5405754" y="5434228"/>
            <a:ext cx="3255645" cy="1005205"/>
          </a:xfrm>
          <a:prstGeom prst="rect">
            <a:avLst/>
          </a:prstGeom>
        </p:spPr>
        <p:txBody>
          <a:bodyPr vert="horz" wrap="square" lIns="0" tIns="34925" rIns="0" bIns="0" rtlCol="0">
            <a:spAutoFit/>
          </a:bodyPr>
          <a:lstStyle/>
          <a:p>
            <a:pPr marL="1346200">
              <a:lnSpc>
                <a:spcPct val="100000"/>
              </a:lnSpc>
              <a:spcBef>
                <a:spcPts val="275"/>
              </a:spcBef>
            </a:pPr>
            <a:r>
              <a:rPr sz="1800" spc="-10" dirty="0">
                <a:latin typeface="Calibri"/>
                <a:cs typeface="Calibri"/>
              </a:rPr>
              <a:t>MRS</a:t>
            </a:r>
            <a:r>
              <a:rPr sz="1800" spc="-15" baseline="-20833" dirty="0">
                <a:latin typeface="Calibri"/>
                <a:cs typeface="Calibri"/>
              </a:rPr>
              <a:t>1 </a:t>
            </a:r>
            <a:r>
              <a:rPr sz="1800" dirty="0">
                <a:latin typeface="Calibri"/>
                <a:cs typeface="Calibri"/>
              </a:rPr>
              <a:t>=</a:t>
            </a:r>
            <a:r>
              <a:rPr sz="1800" spc="-120" dirty="0">
                <a:latin typeface="Calibri"/>
                <a:cs typeface="Calibri"/>
              </a:rPr>
              <a:t> </a:t>
            </a:r>
            <a:r>
              <a:rPr sz="1800" spc="-10" dirty="0">
                <a:latin typeface="Calibri"/>
                <a:cs typeface="Calibri"/>
              </a:rPr>
              <a:t>MRT</a:t>
            </a:r>
            <a:r>
              <a:rPr sz="1800" spc="-15" baseline="-20833" dirty="0">
                <a:latin typeface="Calibri"/>
                <a:cs typeface="Calibri"/>
              </a:rPr>
              <a:t>1</a:t>
            </a:r>
            <a:endParaRPr sz="1800" baseline="-20833">
              <a:latin typeface="Calibri"/>
              <a:cs typeface="Calibri"/>
            </a:endParaRPr>
          </a:p>
          <a:p>
            <a:pPr marR="55880" algn="r">
              <a:lnSpc>
                <a:spcPts val="2570"/>
              </a:lnSpc>
              <a:spcBef>
                <a:spcPts val="235"/>
              </a:spcBef>
            </a:pPr>
            <a:r>
              <a:rPr sz="2400" spc="-10" dirty="0">
                <a:latin typeface="Arial"/>
                <a:cs typeface="Arial"/>
              </a:rPr>
              <a:t>C</a:t>
            </a:r>
            <a:r>
              <a:rPr sz="2400" spc="-7" baseline="-20833" dirty="0">
                <a:latin typeface="Arial"/>
                <a:cs typeface="Arial"/>
              </a:rPr>
              <a:t>0</a:t>
            </a:r>
            <a:endParaRPr sz="2400" baseline="-20833">
              <a:latin typeface="Arial"/>
              <a:cs typeface="Arial"/>
            </a:endParaRPr>
          </a:p>
          <a:p>
            <a:pPr marL="50800">
              <a:lnSpc>
                <a:spcPts val="2570"/>
              </a:lnSpc>
            </a:pPr>
            <a:r>
              <a:rPr sz="2400" spc="-5" dirty="0">
                <a:latin typeface="Arial"/>
                <a:cs typeface="Arial"/>
              </a:rPr>
              <a:t>y</a:t>
            </a:r>
            <a:r>
              <a:rPr sz="2400" spc="-7" baseline="-20833" dirty="0">
                <a:latin typeface="Arial"/>
                <a:cs typeface="Arial"/>
              </a:rPr>
              <a:t>0</a:t>
            </a:r>
            <a:endParaRPr sz="2400" baseline="-20833">
              <a:latin typeface="Arial"/>
              <a:cs typeface="Arial"/>
            </a:endParaRPr>
          </a:p>
        </p:txBody>
      </p:sp>
      <p:sp>
        <p:nvSpPr>
          <p:cNvPr id="16" name="object 16"/>
          <p:cNvSpPr txBox="1"/>
          <p:nvPr/>
        </p:nvSpPr>
        <p:spPr>
          <a:xfrm>
            <a:off x="3751326" y="1271777"/>
            <a:ext cx="4807585" cy="666115"/>
          </a:xfrm>
          <a:prstGeom prst="rect">
            <a:avLst/>
          </a:prstGeom>
        </p:spPr>
        <p:txBody>
          <a:bodyPr vert="horz" wrap="square" lIns="0" tIns="13335" rIns="0" bIns="0" rtlCol="0">
            <a:spAutoFit/>
          </a:bodyPr>
          <a:lstStyle/>
          <a:p>
            <a:pPr marL="12700" marR="5080" algn="just">
              <a:lnSpc>
                <a:spcPct val="100000"/>
              </a:lnSpc>
              <a:spcBef>
                <a:spcPts val="105"/>
              </a:spcBef>
            </a:pPr>
            <a:r>
              <a:rPr sz="1400" spc="-10" dirty="0">
                <a:latin typeface="Calibri"/>
                <a:cs typeface="Calibri"/>
              </a:rPr>
              <a:t>Introducing </a:t>
            </a:r>
            <a:r>
              <a:rPr sz="1400" spc="-5" dirty="0">
                <a:latin typeface="Calibri"/>
                <a:cs typeface="Calibri"/>
              </a:rPr>
              <a:t>two individuals </a:t>
            </a:r>
            <a:r>
              <a:rPr sz="1400" dirty="0">
                <a:latin typeface="Calibri"/>
                <a:cs typeface="Calibri"/>
              </a:rPr>
              <a:t>. </a:t>
            </a:r>
            <a:r>
              <a:rPr sz="1400" spc="-10" dirty="0">
                <a:latin typeface="Calibri"/>
                <a:cs typeface="Calibri"/>
              </a:rPr>
              <a:t>Each </a:t>
            </a:r>
            <a:r>
              <a:rPr sz="1400" spc="-5" dirty="0">
                <a:latin typeface="Calibri"/>
                <a:cs typeface="Calibri"/>
              </a:rPr>
              <a:t>individual would </a:t>
            </a:r>
            <a:r>
              <a:rPr sz="1400" spc="-15" dirty="0">
                <a:latin typeface="Calibri"/>
                <a:cs typeface="Calibri"/>
              </a:rPr>
              <a:t>like </a:t>
            </a:r>
            <a:r>
              <a:rPr sz="1400" spc="-10" dirty="0">
                <a:latin typeface="Calibri"/>
                <a:cs typeface="Calibri"/>
              </a:rPr>
              <a:t>to invest </a:t>
            </a:r>
            <a:r>
              <a:rPr sz="1400" dirty="0">
                <a:latin typeface="Calibri"/>
                <a:cs typeface="Calibri"/>
              </a:rPr>
              <a:t>in  </a:t>
            </a:r>
            <a:r>
              <a:rPr sz="1400" spc="-5" dirty="0">
                <a:latin typeface="Calibri"/>
                <a:cs typeface="Calibri"/>
              </a:rPr>
              <a:t>projects up </a:t>
            </a:r>
            <a:r>
              <a:rPr sz="1400" spc="-10" dirty="0">
                <a:latin typeface="Calibri"/>
                <a:cs typeface="Calibri"/>
              </a:rPr>
              <a:t>to </a:t>
            </a:r>
            <a:r>
              <a:rPr sz="1400" dirty="0">
                <a:latin typeface="Calibri"/>
                <a:cs typeface="Calibri"/>
              </a:rPr>
              <a:t>a </a:t>
            </a:r>
            <a:r>
              <a:rPr sz="1400" spc="-10" dirty="0">
                <a:latin typeface="Calibri"/>
                <a:cs typeface="Calibri"/>
              </a:rPr>
              <a:t>point </a:t>
            </a:r>
            <a:r>
              <a:rPr sz="1400" spc="-5" dirty="0">
                <a:latin typeface="Calibri"/>
                <a:cs typeface="Calibri"/>
              </a:rPr>
              <a:t>where subjective </a:t>
            </a:r>
            <a:r>
              <a:rPr sz="1400" spc="-15" dirty="0">
                <a:latin typeface="Calibri"/>
                <a:cs typeface="Calibri"/>
              </a:rPr>
              <a:t>rate </a:t>
            </a:r>
            <a:r>
              <a:rPr sz="1400" spc="-5" dirty="0">
                <a:latin typeface="Calibri"/>
                <a:cs typeface="Calibri"/>
              </a:rPr>
              <a:t>of </a:t>
            </a:r>
            <a:r>
              <a:rPr sz="1400" spc="-10" dirty="0">
                <a:latin typeface="Calibri"/>
                <a:cs typeface="Calibri"/>
              </a:rPr>
              <a:t>return </a:t>
            </a:r>
            <a:r>
              <a:rPr sz="1400" spc="-5" dirty="0">
                <a:latin typeface="Calibri"/>
                <a:cs typeface="Calibri"/>
              </a:rPr>
              <a:t>(MRS) equal  the marginal </a:t>
            </a:r>
            <a:r>
              <a:rPr sz="1400" spc="-15" dirty="0">
                <a:latin typeface="Calibri"/>
                <a:cs typeface="Calibri"/>
              </a:rPr>
              <a:t>rate </a:t>
            </a:r>
            <a:r>
              <a:rPr sz="1400" spc="-5" dirty="0">
                <a:latin typeface="Calibri"/>
                <a:cs typeface="Calibri"/>
              </a:rPr>
              <a:t>of transformation (MRT). The two</a:t>
            </a:r>
            <a:r>
              <a:rPr sz="1400" spc="10" dirty="0">
                <a:latin typeface="Calibri"/>
                <a:cs typeface="Calibri"/>
              </a:rPr>
              <a:t> </a:t>
            </a:r>
            <a:r>
              <a:rPr sz="1400" spc="-5" dirty="0">
                <a:latin typeface="Calibri"/>
                <a:cs typeface="Calibri"/>
              </a:rPr>
              <a:t>individuals</a:t>
            </a:r>
            <a:endParaRPr sz="1400">
              <a:latin typeface="Calibri"/>
              <a:cs typeface="Calibri"/>
            </a:endParaRPr>
          </a:p>
        </p:txBody>
      </p:sp>
      <p:sp>
        <p:nvSpPr>
          <p:cNvPr id="17" name="object 17"/>
          <p:cNvSpPr txBox="1"/>
          <p:nvPr/>
        </p:nvSpPr>
        <p:spPr>
          <a:xfrm>
            <a:off x="3751326" y="1911857"/>
            <a:ext cx="4749800" cy="1093470"/>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alibri"/>
                <a:cs typeface="Calibri"/>
              </a:rPr>
              <a:t>(investors) </a:t>
            </a:r>
            <a:r>
              <a:rPr sz="1400" spc="-5" dirty="0">
                <a:latin typeface="Calibri"/>
                <a:cs typeface="Calibri"/>
              </a:rPr>
              <a:t>would hence not agree on the amount of projects </a:t>
            </a:r>
            <a:r>
              <a:rPr sz="1400" dirty="0">
                <a:latin typeface="Calibri"/>
                <a:cs typeface="Calibri"/>
              </a:rPr>
              <a:t>a  </a:t>
            </a:r>
            <a:r>
              <a:rPr sz="1400" spc="-20" dirty="0">
                <a:latin typeface="Calibri"/>
                <a:cs typeface="Calibri"/>
              </a:rPr>
              <a:t>manager, </a:t>
            </a:r>
            <a:r>
              <a:rPr sz="1400" spc="-10" dirty="0">
                <a:latin typeface="Calibri"/>
                <a:cs typeface="Calibri"/>
              </a:rPr>
              <a:t>executing </a:t>
            </a:r>
            <a:r>
              <a:rPr sz="1400" spc="-5" dirty="0">
                <a:latin typeface="Calibri"/>
                <a:cs typeface="Calibri"/>
              </a:rPr>
              <a:t>the production opportunity set, should </a:t>
            </a:r>
            <a:r>
              <a:rPr sz="1400" spc="-10" dirty="0">
                <a:latin typeface="Calibri"/>
                <a:cs typeface="Calibri"/>
              </a:rPr>
              <a:t>invest  </a:t>
            </a:r>
            <a:r>
              <a:rPr sz="1400" dirty="0">
                <a:latin typeface="Calibri"/>
                <a:cs typeface="Calibri"/>
              </a:rPr>
              <a:t>in. With </a:t>
            </a:r>
            <a:r>
              <a:rPr sz="1400" spc="-5" dirty="0">
                <a:latin typeface="Calibri"/>
                <a:cs typeface="Calibri"/>
              </a:rPr>
              <a:t>no capital </a:t>
            </a:r>
            <a:r>
              <a:rPr sz="1400" spc="-10" dirty="0">
                <a:latin typeface="Calibri"/>
                <a:cs typeface="Calibri"/>
              </a:rPr>
              <a:t>markets investors </a:t>
            </a:r>
            <a:r>
              <a:rPr sz="1400" dirty="0">
                <a:latin typeface="Calibri"/>
                <a:cs typeface="Calibri"/>
              </a:rPr>
              <a:t>will </a:t>
            </a:r>
            <a:r>
              <a:rPr sz="1400" spc="-5" dirty="0">
                <a:latin typeface="Calibri"/>
                <a:cs typeface="Calibri"/>
              </a:rPr>
              <a:t>not </a:t>
            </a:r>
            <a:r>
              <a:rPr sz="1400" spc="-10" dirty="0">
                <a:latin typeface="Calibri"/>
                <a:cs typeface="Calibri"/>
              </a:rPr>
              <a:t>reach </a:t>
            </a:r>
            <a:r>
              <a:rPr sz="1400" dirty="0">
                <a:latin typeface="Calibri"/>
                <a:cs typeface="Calibri"/>
              </a:rPr>
              <a:t>its </a:t>
            </a:r>
            <a:r>
              <a:rPr sz="1400" spc="-5" dirty="0">
                <a:latin typeface="Calibri"/>
                <a:cs typeface="Calibri"/>
              </a:rPr>
              <a:t>optimal  </a:t>
            </a:r>
            <a:r>
              <a:rPr sz="1400" spc="-15" dirty="0">
                <a:latin typeface="Calibri"/>
                <a:cs typeface="Calibri"/>
              </a:rPr>
              <a:t>utility. </a:t>
            </a:r>
            <a:r>
              <a:rPr sz="1400" spc="-5" dirty="0">
                <a:latin typeface="Calibri"/>
                <a:cs typeface="Calibri"/>
              </a:rPr>
              <a:t>Individual </a:t>
            </a:r>
            <a:r>
              <a:rPr sz="1400" dirty="0">
                <a:latin typeface="Calibri"/>
                <a:cs typeface="Calibri"/>
              </a:rPr>
              <a:t>1 will </a:t>
            </a:r>
            <a:r>
              <a:rPr sz="1400" spc="-15" dirty="0">
                <a:latin typeface="Calibri"/>
                <a:cs typeface="Calibri"/>
              </a:rPr>
              <a:t>prefer </a:t>
            </a:r>
            <a:r>
              <a:rPr sz="1400" spc="-5" dirty="0">
                <a:latin typeface="Calibri"/>
                <a:cs typeface="Calibri"/>
              </a:rPr>
              <a:t>consumption </a:t>
            </a:r>
            <a:r>
              <a:rPr sz="1400" spc="-10" dirty="0">
                <a:latin typeface="Calibri"/>
                <a:cs typeface="Calibri"/>
              </a:rPr>
              <a:t>pattern </a:t>
            </a:r>
            <a:r>
              <a:rPr sz="1400" dirty="0">
                <a:latin typeface="Calibri"/>
                <a:cs typeface="Calibri"/>
              </a:rPr>
              <a:t>A </a:t>
            </a:r>
            <a:r>
              <a:rPr sz="1400" spc="-5" dirty="0">
                <a:latin typeface="Calibri"/>
                <a:cs typeface="Calibri"/>
              </a:rPr>
              <a:t>and  individual </a:t>
            </a:r>
            <a:r>
              <a:rPr sz="1400" dirty="0">
                <a:latin typeface="Calibri"/>
                <a:cs typeface="Calibri"/>
              </a:rPr>
              <a:t>2 will </a:t>
            </a:r>
            <a:r>
              <a:rPr sz="1400" spc="-15" dirty="0">
                <a:latin typeface="Calibri"/>
                <a:cs typeface="Calibri"/>
              </a:rPr>
              <a:t>prefer</a:t>
            </a:r>
            <a:r>
              <a:rPr sz="1400" spc="15" dirty="0">
                <a:latin typeface="Calibri"/>
                <a:cs typeface="Calibri"/>
              </a:rPr>
              <a:t> </a:t>
            </a:r>
            <a:r>
              <a:rPr sz="1400" dirty="0">
                <a:latin typeface="Calibri"/>
                <a:cs typeface="Calibri"/>
              </a:rPr>
              <a:t>B.</a:t>
            </a:r>
            <a:endParaRPr sz="1400">
              <a:latin typeface="Calibri"/>
              <a:cs typeface="Calibri"/>
            </a:endParaRPr>
          </a:p>
        </p:txBody>
      </p:sp>
      <p:sp>
        <p:nvSpPr>
          <p:cNvPr id="18" name="object 18"/>
          <p:cNvSpPr txBox="1"/>
          <p:nvPr/>
        </p:nvSpPr>
        <p:spPr>
          <a:xfrm>
            <a:off x="3485769" y="3573526"/>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19" name="object 19"/>
          <p:cNvSpPr txBox="1"/>
          <p:nvPr/>
        </p:nvSpPr>
        <p:spPr>
          <a:xfrm>
            <a:off x="4914646" y="4380103"/>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a:t>
            </a:r>
            <a:endParaRPr sz="240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Important of financial economics</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algn="just"/>
            <a:r>
              <a:rPr lang="en-US" b="1" dirty="0" smtClean="0"/>
              <a:t>Financial economics</a:t>
            </a:r>
            <a:r>
              <a:rPr lang="en-US" dirty="0" smtClean="0"/>
              <a:t> has many aspects. Two of the most </a:t>
            </a:r>
            <a:r>
              <a:rPr lang="en-US" b="1" dirty="0" smtClean="0"/>
              <a:t>important</a:t>
            </a:r>
            <a:r>
              <a:rPr lang="en-US" dirty="0" smtClean="0"/>
              <a:t> are: An </a:t>
            </a:r>
            <a:r>
              <a:rPr lang="en-US" b="1" dirty="0" smtClean="0"/>
              <a:t>important</a:t>
            </a:r>
            <a:r>
              <a:rPr lang="en-US" dirty="0" smtClean="0"/>
              <a:t> part of </a:t>
            </a:r>
            <a:r>
              <a:rPr lang="en-US" b="1" dirty="0" smtClean="0"/>
              <a:t>finance</a:t>
            </a:r>
            <a:r>
              <a:rPr lang="en-US" dirty="0" smtClean="0"/>
              <a:t> is working out the total risk of a portfolio of risky assets, since the total risk may be less than the risk of the individual components. </a:t>
            </a:r>
          </a:p>
          <a:p>
            <a:pPr algn="just"/>
            <a:r>
              <a:rPr lang="en-US" b="1" dirty="0" smtClean="0"/>
              <a:t>Financial economics</a:t>
            </a:r>
            <a:r>
              <a:rPr lang="en-US" dirty="0" smtClean="0"/>
              <a:t> builds heavily on microeconomics and basic accounting concepts.</a:t>
            </a:r>
            <a:endParaRPr lang="en-US" dirty="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0164" y="461899"/>
            <a:ext cx="6504305" cy="505908"/>
          </a:xfrm>
          <a:prstGeom prst="rect">
            <a:avLst/>
          </a:prstGeom>
        </p:spPr>
        <p:txBody>
          <a:bodyPr vert="horz" wrap="square" lIns="0" tIns="13335" rIns="0" bIns="0" rtlCol="0">
            <a:spAutoFit/>
          </a:bodyPr>
          <a:lstStyle/>
          <a:p>
            <a:pPr marL="12700">
              <a:lnSpc>
                <a:spcPct val="100000"/>
              </a:lnSpc>
              <a:spcBef>
                <a:spcPts val="105"/>
              </a:spcBef>
            </a:pPr>
            <a:r>
              <a:rPr sz="3200" spc="-10" dirty="0"/>
              <a:t>Fisher’s </a:t>
            </a:r>
            <a:r>
              <a:rPr sz="3200" spc="-15" dirty="0"/>
              <a:t>Separation</a:t>
            </a:r>
            <a:r>
              <a:rPr sz="3200" spc="-20" dirty="0"/>
              <a:t> </a:t>
            </a:r>
            <a:r>
              <a:rPr sz="3200" spc="-10" dirty="0"/>
              <a:t>Theorem</a:t>
            </a:r>
            <a:endParaRPr sz="3200"/>
          </a:p>
        </p:txBody>
      </p:sp>
      <p:sp>
        <p:nvSpPr>
          <p:cNvPr id="3" name="object 3"/>
          <p:cNvSpPr/>
          <p:nvPr/>
        </p:nvSpPr>
        <p:spPr>
          <a:xfrm>
            <a:off x="1796795" y="2276855"/>
            <a:ext cx="76200" cy="3672840"/>
          </a:xfrm>
          <a:custGeom>
            <a:avLst/>
            <a:gdLst/>
            <a:ahLst/>
            <a:cxnLst/>
            <a:rect l="l" t="t" r="r" b="b"/>
            <a:pathLst>
              <a:path w="76200" h="3672840">
                <a:moveTo>
                  <a:pt x="44450" y="63500"/>
                </a:moveTo>
                <a:lnTo>
                  <a:pt x="31750" y="63500"/>
                </a:lnTo>
                <a:lnTo>
                  <a:pt x="31750" y="3672840"/>
                </a:lnTo>
                <a:lnTo>
                  <a:pt x="44450" y="3672840"/>
                </a:lnTo>
                <a:lnTo>
                  <a:pt x="44450" y="63500"/>
                </a:lnTo>
                <a:close/>
              </a:path>
              <a:path w="76200" h="3672840">
                <a:moveTo>
                  <a:pt x="38100" y="0"/>
                </a:moveTo>
                <a:lnTo>
                  <a:pt x="0" y="76200"/>
                </a:lnTo>
                <a:lnTo>
                  <a:pt x="31750" y="76200"/>
                </a:lnTo>
                <a:lnTo>
                  <a:pt x="31750" y="63500"/>
                </a:lnTo>
                <a:lnTo>
                  <a:pt x="69850" y="63500"/>
                </a:lnTo>
                <a:lnTo>
                  <a:pt x="38100" y="0"/>
                </a:lnTo>
                <a:close/>
              </a:path>
              <a:path w="76200" h="367284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911596"/>
            <a:ext cx="6266815" cy="76200"/>
          </a:xfrm>
          <a:custGeom>
            <a:avLst/>
            <a:gdLst/>
            <a:ahLst/>
            <a:cxnLst/>
            <a:rect l="l" t="t" r="r" b="b"/>
            <a:pathLst>
              <a:path w="6266815" h="76200">
                <a:moveTo>
                  <a:pt x="6190487" y="0"/>
                </a:moveTo>
                <a:lnTo>
                  <a:pt x="6190487" y="76199"/>
                </a:lnTo>
                <a:lnTo>
                  <a:pt x="6253987" y="44449"/>
                </a:lnTo>
                <a:lnTo>
                  <a:pt x="6203187" y="44449"/>
                </a:lnTo>
                <a:lnTo>
                  <a:pt x="6203187" y="31749"/>
                </a:lnTo>
                <a:lnTo>
                  <a:pt x="6253987" y="31749"/>
                </a:lnTo>
                <a:lnTo>
                  <a:pt x="6190487" y="0"/>
                </a:lnTo>
                <a:close/>
              </a:path>
              <a:path w="6266815" h="76200">
                <a:moveTo>
                  <a:pt x="6190487" y="31749"/>
                </a:moveTo>
                <a:lnTo>
                  <a:pt x="0" y="31749"/>
                </a:lnTo>
                <a:lnTo>
                  <a:pt x="0" y="44449"/>
                </a:lnTo>
                <a:lnTo>
                  <a:pt x="6190487" y="44449"/>
                </a:lnTo>
                <a:lnTo>
                  <a:pt x="6190487" y="31749"/>
                </a:lnTo>
                <a:close/>
              </a:path>
              <a:path w="6266815" h="76200">
                <a:moveTo>
                  <a:pt x="6253987" y="31749"/>
                </a:moveTo>
                <a:lnTo>
                  <a:pt x="6203187" y="31749"/>
                </a:lnTo>
                <a:lnTo>
                  <a:pt x="6203187" y="44449"/>
                </a:lnTo>
                <a:lnTo>
                  <a:pt x="6253987" y="44449"/>
                </a:lnTo>
                <a:lnTo>
                  <a:pt x="6266687" y="38099"/>
                </a:lnTo>
                <a:lnTo>
                  <a:pt x="6253987" y="31749"/>
                </a:lnTo>
                <a:close/>
              </a:path>
            </a:pathLst>
          </a:custGeom>
          <a:solidFill>
            <a:srgbClr val="000000"/>
          </a:solidFill>
        </p:spPr>
        <p:txBody>
          <a:bodyPr wrap="square" lIns="0" tIns="0" rIns="0" bIns="0" rtlCol="0"/>
          <a:lstStyle/>
          <a:p>
            <a:endParaRPr/>
          </a:p>
        </p:txBody>
      </p:sp>
      <p:sp>
        <p:nvSpPr>
          <p:cNvPr id="5" name="object 5"/>
          <p:cNvSpPr txBox="1"/>
          <p:nvPr/>
        </p:nvSpPr>
        <p:spPr>
          <a:xfrm>
            <a:off x="1293241" y="1889505"/>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p:nvPr/>
        </p:nvSpPr>
        <p:spPr>
          <a:xfrm>
            <a:off x="4644390" y="2637282"/>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79"/>
                </a:lnTo>
              </a:path>
            </a:pathLst>
          </a:custGeom>
          <a:ln w="25908">
            <a:solidFill>
              <a:srgbClr val="000000"/>
            </a:solidFill>
            <a:prstDash val="lgDash"/>
          </a:ln>
        </p:spPr>
        <p:txBody>
          <a:bodyPr wrap="square" lIns="0" tIns="0" rIns="0" bIns="0" rtlCol="0"/>
          <a:lstStyle/>
          <a:p>
            <a:endParaRPr/>
          </a:p>
        </p:txBody>
      </p:sp>
      <p:sp>
        <p:nvSpPr>
          <p:cNvPr id="7" name="object 7"/>
          <p:cNvSpPr/>
          <p:nvPr/>
        </p:nvSpPr>
        <p:spPr>
          <a:xfrm>
            <a:off x="2484882" y="1341882"/>
            <a:ext cx="3888104" cy="2809240"/>
          </a:xfrm>
          <a:custGeom>
            <a:avLst/>
            <a:gdLst/>
            <a:ahLst/>
            <a:cxnLst/>
            <a:rect l="l" t="t" r="r" b="b"/>
            <a:pathLst>
              <a:path w="3888104" h="2809240">
                <a:moveTo>
                  <a:pt x="0" y="0"/>
                </a:moveTo>
                <a:lnTo>
                  <a:pt x="5248" y="49858"/>
                </a:lnTo>
                <a:lnTo>
                  <a:pt x="10532" y="99698"/>
                </a:lnTo>
                <a:lnTo>
                  <a:pt x="15886" y="149501"/>
                </a:lnTo>
                <a:lnTo>
                  <a:pt x="21344" y="199250"/>
                </a:lnTo>
                <a:lnTo>
                  <a:pt x="26943" y="248925"/>
                </a:lnTo>
                <a:lnTo>
                  <a:pt x="32717" y="298509"/>
                </a:lnTo>
                <a:lnTo>
                  <a:pt x="38701" y="347983"/>
                </a:lnTo>
                <a:lnTo>
                  <a:pt x="44929" y="397329"/>
                </a:lnTo>
                <a:lnTo>
                  <a:pt x="51438" y="446529"/>
                </a:lnTo>
                <a:lnTo>
                  <a:pt x="58262" y="495565"/>
                </a:lnTo>
                <a:lnTo>
                  <a:pt x="65436" y="544417"/>
                </a:lnTo>
                <a:lnTo>
                  <a:pt x="72995" y="593068"/>
                </a:lnTo>
                <a:lnTo>
                  <a:pt x="80973" y="641500"/>
                </a:lnTo>
                <a:lnTo>
                  <a:pt x="89407" y="689694"/>
                </a:lnTo>
                <a:lnTo>
                  <a:pt x="98331" y="737632"/>
                </a:lnTo>
                <a:lnTo>
                  <a:pt x="107780" y="785296"/>
                </a:lnTo>
                <a:lnTo>
                  <a:pt x="117789" y="832667"/>
                </a:lnTo>
                <a:lnTo>
                  <a:pt x="128393" y="879728"/>
                </a:lnTo>
                <a:lnTo>
                  <a:pt x="139627" y="926459"/>
                </a:lnTo>
                <a:lnTo>
                  <a:pt x="151526" y="972842"/>
                </a:lnTo>
                <a:lnTo>
                  <a:pt x="164125" y="1018860"/>
                </a:lnTo>
                <a:lnTo>
                  <a:pt x="177459" y="1064494"/>
                </a:lnTo>
                <a:lnTo>
                  <a:pt x="191563" y="1109725"/>
                </a:lnTo>
                <a:lnTo>
                  <a:pt x="206472" y="1154536"/>
                </a:lnTo>
                <a:lnTo>
                  <a:pt x="222221" y="1198908"/>
                </a:lnTo>
                <a:lnTo>
                  <a:pt x="238846" y="1242823"/>
                </a:lnTo>
                <a:lnTo>
                  <a:pt x="256380" y="1286263"/>
                </a:lnTo>
                <a:lnTo>
                  <a:pt x="274859" y="1329208"/>
                </a:lnTo>
                <a:lnTo>
                  <a:pt x="294318" y="1371642"/>
                </a:lnTo>
                <a:lnTo>
                  <a:pt x="314793" y="1413545"/>
                </a:lnTo>
                <a:lnTo>
                  <a:pt x="336317" y="1454899"/>
                </a:lnTo>
                <a:lnTo>
                  <a:pt x="358927" y="1495687"/>
                </a:lnTo>
                <a:lnTo>
                  <a:pt x="382656" y="1535890"/>
                </a:lnTo>
                <a:lnTo>
                  <a:pt x="407541" y="1575489"/>
                </a:lnTo>
                <a:lnTo>
                  <a:pt x="433615" y="1614466"/>
                </a:lnTo>
                <a:lnTo>
                  <a:pt x="460915" y="1652803"/>
                </a:lnTo>
                <a:lnTo>
                  <a:pt x="489475" y="1690482"/>
                </a:lnTo>
                <a:lnTo>
                  <a:pt x="519329" y="1727484"/>
                </a:lnTo>
                <a:lnTo>
                  <a:pt x="550514" y="1763791"/>
                </a:lnTo>
                <a:lnTo>
                  <a:pt x="583064" y="1799385"/>
                </a:lnTo>
                <a:lnTo>
                  <a:pt x="617014" y="1834248"/>
                </a:lnTo>
                <a:lnTo>
                  <a:pt x="652399" y="1868360"/>
                </a:lnTo>
                <a:lnTo>
                  <a:pt x="689254" y="1901705"/>
                </a:lnTo>
                <a:lnTo>
                  <a:pt x="727614" y="1934263"/>
                </a:lnTo>
                <a:lnTo>
                  <a:pt x="767514" y="1966017"/>
                </a:lnTo>
                <a:lnTo>
                  <a:pt x="808990" y="1996947"/>
                </a:lnTo>
                <a:lnTo>
                  <a:pt x="840294" y="2018690"/>
                </a:lnTo>
                <a:lnTo>
                  <a:pt x="873397" y="2040056"/>
                </a:lnTo>
                <a:lnTo>
                  <a:pt x="908238" y="2061052"/>
                </a:lnTo>
                <a:lnTo>
                  <a:pt x="944755" y="2081681"/>
                </a:lnTo>
                <a:lnTo>
                  <a:pt x="982887" y="2101946"/>
                </a:lnTo>
                <a:lnTo>
                  <a:pt x="1022573" y="2121854"/>
                </a:lnTo>
                <a:lnTo>
                  <a:pt x="1063752" y="2141407"/>
                </a:lnTo>
                <a:lnTo>
                  <a:pt x="1106362" y="2160611"/>
                </a:lnTo>
                <a:lnTo>
                  <a:pt x="1150342" y="2179468"/>
                </a:lnTo>
                <a:lnTo>
                  <a:pt x="1195631" y="2197985"/>
                </a:lnTo>
                <a:lnTo>
                  <a:pt x="1242168" y="2216164"/>
                </a:lnTo>
                <a:lnTo>
                  <a:pt x="1289891" y="2234010"/>
                </a:lnTo>
                <a:lnTo>
                  <a:pt x="1338740" y="2251527"/>
                </a:lnTo>
                <a:lnTo>
                  <a:pt x="1388652" y="2268720"/>
                </a:lnTo>
                <a:lnTo>
                  <a:pt x="1439567" y="2285593"/>
                </a:lnTo>
                <a:lnTo>
                  <a:pt x="1491424" y="2302150"/>
                </a:lnTo>
                <a:lnTo>
                  <a:pt x="1544161" y="2318396"/>
                </a:lnTo>
                <a:lnTo>
                  <a:pt x="1597717" y="2334334"/>
                </a:lnTo>
                <a:lnTo>
                  <a:pt x="1652031" y="2349968"/>
                </a:lnTo>
                <a:lnTo>
                  <a:pt x="1707042" y="2365304"/>
                </a:lnTo>
                <a:lnTo>
                  <a:pt x="1762688" y="2380346"/>
                </a:lnTo>
                <a:lnTo>
                  <a:pt x="1818908" y="2395097"/>
                </a:lnTo>
                <a:lnTo>
                  <a:pt x="1875641" y="2409561"/>
                </a:lnTo>
                <a:lnTo>
                  <a:pt x="1932826" y="2423744"/>
                </a:lnTo>
                <a:lnTo>
                  <a:pt x="1990402" y="2437649"/>
                </a:lnTo>
                <a:lnTo>
                  <a:pt x="2048306" y="2451281"/>
                </a:lnTo>
                <a:lnTo>
                  <a:pt x="2106479" y="2464644"/>
                </a:lnTo>
                <a:lnTo>
                  <a:pt x="2164859" y="2477742"/>
                </a:lnTo>
                <a:lnTo>
                  <a:pt x="2223384" y="2490579"/>
                </a:lnTo>
                <a:lnTo>
                  <a:pt x="2281993" y="2503160"/>
                </a:lnTo>
                <a:lnTo>
                  <a:pt x="2340626" y="2515489"/>
                </a:lnTo>
                <a:lnTo>
                  <a:pt x="2399220" y="2527569"/>
                </a:lnTo>
                <a:lnTo>
                  <a:pt x="2457715" y="2539407"/>
                </a:lnTo>
                <a:lnTo>
                  <a:pt x="2516050" y="2551004"/>
                </a:lnTo>
                <a:lnTo>
                  <a:pt x="2574162" y="2562367"/>
                </a:lnTo>
                <a:lnTo>
                  <a:pt x="2631992" y="2573499"/>
                </a:lnTo>
                <a:lnTo>
                  <a:pt x="2689477" y="2584405"/>
                </a:lnTo>
                <a:lnTo>
                  <a:pt x="2746557" y="2595087"/>
                </a:lnTo>
                <a:lnTo>
                  <a:pt x="2803170" y="2605552"/>
                </a:lnTo>
                <a:lnTo>
                  <a:pt x="2859256" y="2615803"/>
                </a:lnTo>
                <a:lnTo>
                  <a:pt x="2914752" y="2625845"/>
                </a:lnTo>
                <a:lnTo>
                  <a:pt x="2969597" y="2635681"/>
                </a:lnTo>
                <a:lnTo>
                  <a:pt x="3023731" y="2645316"/>
                </a:lnTo>
                <a:lnTo>
                  <a:pt x="3077093" y="2654754"/>
                </a:lnTo>
                <a:lnTo>
                  <a:pt x="3129620" y="2664000"/>
                </a:lnTo>
                <a:lnTo>
                  <a:pt x="3181252" y="2673057"/>
                </a:lnTo>
                <a:lnTo>
                  <a:pt x="3231927" y="2681930"/>
                </a:lnTo>
                <a:lnTo>
                  <a:pt x="3281584" y="2690623"/>
                </a:lnTo>
                <a:lnTo>
                  <a:pt x="3330163" y="2699141"/>
                </a:lnTo>
                <a:lnTo>
                  <a:pt x="3377601" y="2707488"/>
                </a:lnTo>
                <a:lnTo>
                  <a:pt x="3423838" y="2715667"/>
                </a:lnTo>
                <a:lnTo>
                  <a:pt x="3468812" y="2723684"/>
                </a:lnTo>
                <a:lnTo>
                  <a:pt x="3512462" y="2731542"/>
                </a:lnTo>
                <a:lnTo>
                  <a:pt x="3554727" y="2739246"/>
                </a:lnTo>
                <a:lnTo>
                  <a:pt x="3595546" y="2746799"/>
                </a:lnTo>
                <a:lnTo>
                  <a:pt x="3634857" y="2754207"/>
                </a:lnTo>
                <a:lnTo>
                  <a:pt x="3672599" y="2761473"/>
                </a:lnTo>
                <a:lnTo>
                  <a:pt x="3743132" y="2775598"/>
                </a:lnTo>
                <a:lnTo>
                  <a:pt x="3806655" y="2789208"/>
                </a:lnTo>
                <a:lnTo>
                  <a:pt x="3862678" y="2802337"/>
                </a:lnTo>
                <a:lnTo>
                  <a:pt x="3887724" y="2808731"/>
                </a:lnTo>
              </a:path>
            </a:pathLst>
          </a:custGeom>
          <a:ln w="28956">
            <a:solidFill>
              <a:srgbClr val="000000"/>
            </a:solidFill>
            <a:prstDash val="lgDash"/>
          </a:ln>
        </p:spPr>
        <p:txBody>
          <a:bodyPr wrap="square" lIns="0" tIns="0" rIns="0" bIns="0" rtlCol="0"/>
          <a:lstStyle/>
          <a:p>
            <a:endParaRPr/>
          </a:p>
        </p:txBody>
      </p:sp>
      <p:sp>
        <p:nvSpPr>
          <p:cNvPr id="8" name="object 8"/>
          <p:cNvSpPr/>
          <p:nvPr/>
        </p:nvSpPr>
        <p:spPr>
          <a:xfrm>
            <a:off x="5579364" y="4869179"/>
            <a:ext cx="0" cy="1080770"/>
          </a:xfrm>
          <a:custGeom>
            <a:avLst/>
            <a:gdLst/>
            <a:ahLst/>
            <a:cxnLst/>
            <a:rect l="l" t="t" r="r" b="b"/>
            <a:pathLst>
              <a:path h="1080770">
                <a:moveTo>
                  <a:pt x="0" y="0"/>
                </a:moveTo>
                <a:lnTo>
                  <a:pt x="0" y="1080516"/>
                </a:lnTo>
              </a:path>
            </a:pathLst>
          </a:custGeom>
          <a:ln w="9144">
            <a:solidFill>
              <a:srgbClr val="000000"/>
            </a:solidFill>
            <a:prstDash val="sysDash"/>
          </a:ln>
        </p:spPr>
        <p:txBody>
          <a:bodyPr wrap="square" lIns="0" tIns="0" rIns="0" bIns="0" rtlCol="0"/>
          <a:lstStyle/>
          <a:p>
            <a:endParaRPr/>
          </a:p>
        </p:txBody>
      </p:sp>
      <p:sp>
        <p:nvSpPr>
          <p:cNvPr id="9" name="object 9"/>
          <p:cNvSpPr txBox="1"/>
          <p:nvPr/>
        </p:nvSpPr>
        <p:spPr>
          <a:xfrm>
            <a:off x="5418454" y="6048247"/>
            <a:ext cx="341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y</a:t>
            </a:r>
            <a:r>
              <a:rPr sz="2400" spc="-7" baseline="-20833" dirty="0">
                <a:latin typeface="Arial"/>
                <a:cs typeface="Arial"/>
              </a:rPr>
              <a:t>0</a:t>
            </a:r>
            <a:endParaRPr sz="2400" baseline="-20833">
              <a:latin typeface="Arial"/>
              <a:cs typeface="Arial"/>
            </a:endParaRPr>
          </a:p>
        </p:txBody>
      </p:sp>
      <p:sp>
        <p:nvSpPr>
          <p:cNvPr id="10" name="object 10"/>
          <p:cNvSpPr/>
          <p:nvPr/>
        </p:nvSpPr>
        <p:spPr>
          <a:xfrm>
            <a:off x="1835657" y="3141726"/>
            <a:ext cx="4681855" cy="2882265"/>
          </a:xfrm>
          <a:custGeom>
            <a:avLst/>
            <a:gdLst/>
            <a:ahLst/>
            <a:cxnLst/>
            <a:rect l="l" t="t" r="r" b="b"/>
            <a:pathLst>
              <a:path w="4681855" h="2882265">
                <a:moveTo>
                  <a:pt x="0" y="0"/>
                </a:moveTo>
                <a:lnTo>
                  <a:pt x="51716" y="8593"/>
                </a:lnTo>
                <a:lnTo>
                  <a:pt x="103425" y="17197"/>
                </a:lnTo>
                <a:lnTo>
                  <a:pt x="155122" y="25821"/>
                </a:lnTo>
                <a:lnTo>
                  <a:pt x="206797" y="34473"/>
                </a:lnTo>
                <a:lnTo>
                  <a:pt x="258446" y="43165"/>
                </a:lnTo>
                <a:lnTo>
                  <a:pt x="310061" y="51905"/>
                </a:lnTo>
                <a:lnTo>
                  <a:pt x="361636" y="60703"/>
                </a:lnTo>
                <a:lnTo>
                  <a:pt x="413164" y="69569"/>
                </a:lnTo>
                <a:lnTo>
                  <a:pt x="464637" y="78512"/>
                </a:lnTo>
                <a:lnTo>
                  <a:pt x="516050" y="87543"/>
                </a:lnTo>
                <a:lnTo>
                  <a:pt x="567395" y="96671"/>
                </a:lnTo>
                <a:lnTo>
                  <a:pt x="618667" y="105905"/>
                </a:lnTo>
                <a:lnTo>
                  <a:pt x="669857" y="115255"/>
                </a:lnTo>
                <a:lnTo>
                  <a:pt x="720959" y="124731"/>
                </a:lnTo>
                <a:lnTo>
                  <a:pt x="771968" y="134343"/>
                </a:lnTo>
                <a:lnTo>
                  <a:pt x="822875" y="144100"/>
                </a:lnTo>
                <a:lnTo>
                  <a:pt x="873674" y="154011"/>
                </a:lnTo>
                <a:lnTo>
                  <a:pt x="924358" y="164087"/>
                </a:lnTo>
                <a:lnTo>
                  <a:pt x="974921" y="174338"/>
                </a:lnTo>
                <a:lnTo>
                  <a:pt x="1025356" y="184772"/>
                </a:lnTo>
                <a:lnTo>
                  <a:pt x="1075656" y="195399"/>
                </a:lnTo>
                <a:lnTo>
                  <a:pt x="1125814" y="206230"/>
                </a:lnTo>
                <a:lnTo>
                  <a:pt x="1175824" y="217273"/>
                </a:lnTo>
                <a:lnTo>
                  <a:pt x="1225679" y="228539"/>
                </a:lnTo>
                <a:lnTo>
                  <a:pt x="1275372" y="240037"/>
                </a:lnTo>
                <a:lnTo>
                  <a:pt x="1324896" y="251777"/>
                </a:lnTo>
                <a:lnTo>
                  <a:pt x="1374245" y="263768"/>
                </a:lnTo>
                <a:lnTo>
                  <a:pt x="1423412" y="276020"/>
                </a:lnTo>
                <a:lnTo>
                  <a:pt x="1472390" y="288543"/>
                </a:lnTo>
                <a:lnTo>
                  <a:pt x="1521172" y="301347"/>
                </a:lnTo>
                <a:lnTo>
                  <a:pt x="1569752" y="314441"/>
                </a:lnTo>
                <a:lnTo>
                  <a:pt x="1618123" y="327834"/>
                </a:lnTo>
                <a:lnTo>
                  <a:pt x="1666278" y="341537"/>
                </a:lnTo>
                <a:lnTo>
                  <a:pt x="1714211" y="355559"/>
                </a:lnTo>
                <a:lnTo>
                  <a:pt x="1761914" y="369909"/>
                </a:lnTo>
                <a:lnTo>
                  <a:pt x="1809381" y="384598"/>
                </a:lnTo>
                <a:lnTo>
                  <a:pt x="1856606" y="399635"/>
                </a:lnTo>
                <a:lnTo>
                  <a:pt x="1903581" y="415030"/>
                </a:lnTo>
                <a:lnTo>
                  <a:pt x="1950299" y="430792"/>
                </a:lnTo>
                <a:lnTo>
                  <a:pt x="1996755" y="446931"/>
                </a:lnTo>
                <a:lnTo>
                  <a:pt x="2042940" y="463457"/>
                </a:lnTo>
                <a:lnTo>
                  <a:pt x="2088849" y="480379"/>
                </a:lnTo>
                <a:lnTo>
                  <a:pt x="2134475" y="497708"/>
                </a:lnTo>
                <a:lnTo>
                  <a:pt x="2179811" y="515452"/>
                </a:lnTo>
                <a:lnTo>
                  <a:pt x="2224850" y="533621"/>
                </a:lnTo>
                <a:lnTo>
                  <a:pt x="2269586" y="552225"/>
                </a:lnTo>
                <a:lnTo>
                  <a:pt x="2314011" y="571274"/>
                </a:lnTo>
                <a:lnTo>
                  <a:pt x="2358119" y="590778"/>
                </a:lnTo>
                <a:lnTo>
                  <a:pt x="2401904" y="610745"/>
                </a:lnTo>
                <a:lnTo>
                  <a:pt x="2445358" y="631186"/>
                </a:lnTo>
                <a:lnTo>
                  <a:pt x="2488475" y="652111"/>
                </a:lnTo>
                <a:lnTo>
                  <a:pt x="2531248" y="673528"/>
                </a:lnTo>
                <a:lnTo>
                  <a:pt x="2573670" y="695448"/>
                </a:lnTo>
                <a:lnTo>
                  <a:pt x="2615734" y="717881"/>
                </a:lnTo>
                <a:lnTo>
                  <a:pt x="2657435" y="740835"/>
                </a:lnTo>
                <a:lnTo>
                  <a:pt x="2698764" y="764321"/>
                </a:lnTo>
                <a:lnTo>
                  <a:pt x="2739716" y="788348"/>
                </a:lnTo>
                <a:lnTo>
                  <a:pt x="2780284" y="812926"/>
                </a:lnTo>
                <a:lnTo>
                  <a:pt x="2822119" y="839391"/>
                </a:lnTo>
                <a:lnTo>
                  <a:pt x="2863982" y="867258"/>
                </a:lnTo>
                <a:lnTo>
                  <a:pt x="2905858" y="896470"/>
                </a:lnTo>
                <a:lnTo>
                  <a:pt x="2947727" y="926970"/>
                </a:lnTo>
                <a:lnTo>
                  <a:pt x="2989572" y="958703"/>
                </a:lnTo>
                <a:lnTo>
                  <a:pt x="3031376" y="991611"/>
                </a:lnTo>
                <a:lnTo>
                  <a:pt x="3073122" y="1025637"/>
                </a:lnTo>
                <a:lnTo>
                  <a:pt x="3114791" y="1060725"/>
                </a:lnTo>
                <a:lnTo>
                  <a:pt x="3156367" y="1096817"/>
                </a:lnTo>
                <a:lnTo>
                  <a:pt x="3197831" y="1133859"/>
                </a:lnTo>
                <a:lnTo>
                  <a:pt x="3239166" y="1171791"/>
                </a:lnTo>
                <a:lnTo>
                  <a:pt x="3280355" y="1210559"/>
                </a:lnTo>
                <a:lnTo>
                  <a:pt x="3321380" y="1250105"/>
                </a:lnTo>
                <a:lnTo>
                  <a:pt x="3362223" y="1290372"/>
                </a:lnTo>
                <a:lnTo>
                  <a:pt x="3402868" y="1331304"/>
                </a:lnTo>
                <a:lnTo>
                  <a:pt x="3443296" y="1372844"/>
                </a:lnTo>
                <a:lnTo>
                  <a:pt x="3483490" y="1414935"/>
                </a:lnTo>
                <a:lnTo>
                  <a:pt x="3523433" y="1457521"/>
                </a:lnTo>
                <a:lnTo>
                  <a:pt x="3563106" y="1500545"/>
                </a:lnTo>
                <a:lnTo>
                  <a:pt x="3602493" y="1543949"/>
                </a:lnTo>
                <a:lnTo>
                  <a:pt x="3641576" y="1587678"/>
                </a:lnTo>
                <a:lnTo>
                  <a:pt x="3680338" y="1631675"/>
                </a:lnTo>
                <a:lnTo>
                  <a:pt x="3718760" y="1675883"/>
                </a:lnTo>
                <a:lnTo>
                  <a:pt x="3756825" y="1720245"/>
                </a:lnTo>
                <a:lnTo>
                  <a:pt x="3794517" y="1764705"/>
                </a:lnTo>
                <a:lnTo>
                  <a:pt x="3831816" y="1809205"/>
                </a:lnTo>
                <a:lnTo>
                  <a:pt x="3868707" y="1853690"/>
                </a:lnTo>
                <a:lnTo>
                  <a:pt x="3905170" y="1898102"/>
                </a:lnTo>
                <a:lnTo>
                  <a:pt x="3941189" y="1942384"/>
                </a:lnTo>
                <a:lnTo>
                  <a:pt x="3976747" y="1986481"/>
                </a:lnTo>
                <a:lnTo>
                  <a:pt x="4011825" y="2030335"/>
                </a:lnTo>
                <a:lnTo>
                  <a:pt x="4046406" y="2073889"/>
                </a:lnTo>
                <a:lnTo>
                  <a:pt x="4080473" y="2117087"/>
                </a:lnTo>
                <a:lnTo>
                  <a:pt x="4114008" y="2159872"/>
                </a:lnTo>
                <a:lnTo>
                  <a:pt x="4146993" y="2202188"/>
                </a:lnTo>
                <a:lnTo>
                  <a:pt x="4179412" y="2243977"/>
                </a:lnTo>
                <a:lnTo>
                  <a:pt x="4211246" y="2285183"/>
                </a:lnTo>
                <a:lnTo>
                  <a:pt x="4242478" y="2325750"/>
                </a:lnTo>
                <a:lnTo>
                  <a:pt x="4273090" y="2365620"/>
                </a:lnTo>
                <a:lnTo>
                  <a:pt x="4303065" y="2404736"/>
                </a:lnTo>
                <a:lnTo>
                  <a:pt x="4332386" y="2443043"/>
                </a:lnTo>
                <a:lnTo>
                  <a:pt x="4361035" y="2480483"/>
                </a:lnTo>
                <a:lnTo>
                  <a:pt x="4388994" y="2517000"/>
                </a:lnTo>
                <a:lnTo>
                  <a:pt x="4416245" y="2552536"/>
                </a:lnTo>
                <a:lnTo>
                  <a:pt x="4442772" y="2587036"/>
                </a:lnTo>
                <a:lnTo>
                  <a:pt x="4468557" y="2620442"/>
                </a:lnTo>
                <a:lnTo>
                  <a:pt x="4493582" y="2652699"/>
                </a:lnTo>
                <a:lnTo>
                  <a:pt x="4517830" y="2683748"/>
                </a:lnTo>
                <a:lnTo>
                  <a:pt x="4563924" y="2741998"/>
                </a:lnTo>
                <a:lnTo>
                  <a:pt x="4606698" y="2794740"/>
                </a:lnTo>
                <a:lnTo>
                  <a:pt x="4646013" y="2841520"/>
                </a:lnTo>
                <a:lnTo>
                  <a:pt x="4664329" y="2862532"/>
                </a:lnTo>
                <a:lnTo>
                  <a:pt x="4681728" y="2881884"/>
                </a:lnTo>
              </a:path>
            </a:pathLst>
          </a:custGeom>
          <a:ln w="28956">
            <a:solidFill>
              <a:srgbClr val="000000"/>
            </a:solidFill>
          </a:ln>
        </p:spPr>
        <p:txBody>
          <a:bodyPr wrap="square" lIns="0" tIns="0" rIns="0" bIns="0" rtlCol="0"/>
          <a:lstStyle/>
          <a:p>
            <a:endParaRPr/>
          </a:p>
        </p:txBody>
      </p:sp>
      <p:sp>
        <p:nvSpPr>
          <p:cNvPr id="11" name="object 11"/>
          <p:cNvSpPr txBox="1"/>
          <p:nvPr/>
        </p:nvSpPr>
        <p:spPr>
          <a:xfrm>
            <a:off x="7873618" y="5147817"/>
            <a:ext cx="1231265" cy="330835"/>
          </a:xfrm>
          <a:prstGeom prst="rect">
            <a:avLst/>
          </a:prstGeom>
        </p:spPr>
        <p:txBody>
          <a:bodyPr vert="horz" wrap="square" lIns="0" tIns="12700" rIns="0" bIns="0" rtlCol="0">
            <a:spAutoFit/>
          </a:bodyPr>
          <a:lstStyle/>
          <a:p>
            <a:pPr marL="38100">
              <a:lnSpc>
                <a:spcPct val="100000"/>
              </a:lnSpc>
              <a:spcBef>
                <a:spcPts val="100"/>
              </a:spcBef>
            </a:pPr>
            <a:r>
              <a:rPr sz="2000" dirty="0">
                <a:latin typeface="Arial"/>
                <a:cs typeface="Arial"/>
              </a:rPr>
              <a:t>individual</a:t>
            </a:r>
            <a:r>
              <a:rPr sz="1950" baseline="-21367" dirty="0">
                <a:latin typeface="Arial"/>
                <a:cs typeface="Arial"/>
              </a:rPr>
              <a:t>1</a:t>
            </a:r>
            <a:endParaRPr sz="1950" baseline="-21367">
              <a:latin typeface="Arial"/>
              <a:cs typeface="Arial"/>
            </a:endParaRPr>
          </a:p>
        </p:txBody>
      </p:sp>
      <p:sp>
        <p:nvSpPr>
          <p:cNvPr id="12" name="object 12"/>
          <p:cNvSpPr txBox="1"/>
          <p:nvPr/>
        </p:nvSpPr>
        <p:spPr>
          <a:xfrm>
            <a:off x="6361810" y="3852417"/>
            <a:ext cx="1109345" cy="299720"/>
          </a:xfrm>
          <a:prstGeom prst="rect">
            <a:avLst/>
          </a:prstGeom>
        </p:spPr>
        <p:txBody>
          <a:bodyPr vert="horz" wrap="square" lIns="0" tIns="12700" rIns="0" bIns="0" rtlCol="0">
            <a:spAutoFit/>
          </a:bodyPr>
          <a:lstStyle/>
          <a:p>
            <a:pPr marL="38100">
              <a:lnSpc>
                <a:spcPct val="100000"/>
              </a:lnSpc>
              <a:spcBef>
                <a:spcPts val="100"/>
              </a:spcBef>
            </a:pPr>
            <a:r>
              <a:rPr sz="1800" spc="-5" dirty="0">
                <a:latin typeface="Arial"/>
                <a:cs typeface="Arial"/>
              </a:rPr>
              <a:t>individual</a:t>
            </a:r>
            <a:r>
              <a:rPr sz="1800" spc="-7" baseline="-20833" dirty="0">
                <a:latin typeface="Arial"/>
                <a:cs typeface="Arial"/>
              </a:rPr>
              <a:t>2</a:t>
            </a:r>
            <a:endParaRPr sz="1800" baseline="-20833">
              <a:latin typeface="Arial"/>
              <a:cs typeface="Arial"/>
            </a:endParaRPr>
          </a:p>
        </p:txBody>
      </p:sp>
      <p:sp>
        <p:nvSpPr>
          <p:cNvPr id="13" name="object 13"/>
          <p:cNvSpPr txBox="1"/>
          <p:nvPr/>
        </p:nvSpPr>
        <p:spPr>
          <a:xfrm>
            <a:off x="1385569" y="4463542"/>
            <a:ext cx="341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y</a:t>
            </a:r>
            <a:r>
              <a:rPr sz="2400" spc="-7" baseline="-20833" dirty="0">
                <a:latin typeface="Arial"/>
                <a:cs typeface="Arial"/>
              </a:rPr>
              <a:t>1</a:t>
            </a:r>
            <a:endParaRPr sz="2400" baseline="-20833">
              <a:latin typeface="Arial"/>
              <a:cs typeface="Arial"/>
            </a:endParaRPr>
          </a:p>
        </p:txBody>
      </p:sp>
      <p:sp>
        <p:nvSpPr>
          <p:cNvPr id="14" name="object 14"/>
          <p:cNvSpPr/>
          <p:nvPr/>
        </p:nvSpPr>
        <p:spPr>
          <a:xfrm>
            <a:off x="3924300" y="3212592"/>
            <a:ext cx="2735580" cy="2592705"/>
          </a:xfrm>
          <a:custGeom>
            <a:avLst/>
            <a:gdLst/>
            <a:ahLst/>
            <a:cxnLst/>
            <a:rect l="l" t="t" r="r" b="b"/>
            <a:pathLst>
              <a:path w="2735579" h="2592704">
                <a:moveTo>
                  <a:pt x="0" y="0"/>
                </a:moveTo>
                <a:lnTo>
                  <a:pt x="2735579" y="2592285"/>
                </a:lnTo>
              </a:path>
            </a:pathLst>
          </a:custGeom>
          <a:ln w="9144">
            <a:solidFill>
              <a:srgbClr val="497DBA"/>
            </a:solidFill>
          </a:ln>
        </p:spPr>
        <p:txBody>
          <a:bodyPr wrap="square" lIns="0" tIns="0" rIns="0" bIns="0" rtlCol="0"/>
          <a:lstStyle/>
          <a:p>
            <a:endParaRPr/>
          </a:p>
        </p:txBody>
      </p:sp>
      <p:sp>
        <p:nvSpPr>
          <p:cNvPr id="15" name="object 15"/>
          <p:cNvSpPr/>
          <p:nvPr/>
        </p:nvSpPr>
        <p:spPr>
          <a:xfrm>
            <a:off x="1979676" y="2898648"/>
            <a:ext cx="4249420" cy="1539240"/>
          </a:xfrm>
          <a:custGeom>
            <a:avLst/>
            <a:gdLst/>
            <a:ahLst/>
            <a:cxnLst/>
            <a:rect l="l" t="t" r="r" b="b"/>
            <a:pathLst>
              <a:path w="4249420" h="1539239">
                <a:moveTo>
                  <a:pt x="0" y="0"/>
                </a:moveTo>
                <a:lnTo>
                  <a:pt x="4249293" y="1538732"/>
                </a:lnTo>
              </a:path>
            </a:pathLst>
          </a:custGeom>
          <a:ln w="9144">
            <a:solidFill>
              <a:srgbClr val="497DBA"/>
            </a:solidFill>
          </a:ln>
        </p:spPr>
        <p:txBody>
          <a:bodyPr wrap="square" lIns="0" tIns="0" rIns="0" bIns="0" rtlCol="0"/>
          <a:lstStyle/>
          <a:p>
            <a:endParaRPr/>
          </a:p>
        </p:txBody>
      </p:sp>
      <p:sp>
        <p:nvSpPr>
          <p:cNvPr id="16" name="object 16"/>
          <p:cNvSpPr txBox="1"/>
          <p:nvPr/>
        </p:nvSpPr>
        <p:spPr>
          <a:xfrm>
            <a:off x="6409182" y="5271896"/>
            <a:ext cx="1171575" cy="299720"/>
          </a:xfrm>
          <a:prstGeom prst="rect">
            <a:avLst/>
          </a:prstGeom>
        </p:spPr>
        <p:txBody>
          <a:bodyPr vert="horz" wrap="square" lIns="0" tIns="12700" rIns="0" bIns="0" rtlCol="0">
            <a:spAutoFit/>
          </a:bodyPr>
          <a:lstStyle/>
          <a:p>
            <a:pPr marL="12700">
              <a:lnSpc>
                <a:spcPct val="100000"/>
              </a:lnSpc>
              <a:spcBef>
                <a:spcPts val="100"/>
              </a:spcBef>
              <a:tabLst>
                <a:tab pos="563880" algn="l"/>
              </a:tabLst>
            </a:pPr>
            <a:r>
              <a:rPr sz="1800" spc="-15" dirty="0">
                <a:latin typeface="Calibri"/>
                <a:cs typeface="Calibri"/>
              </a:rPr>
              <a:t>MRS	</a:t>
            </a:r>
            <a:r>
              <a:rPr sz="1800" dirty="0">
                <a:latin typeface="Calibri"/>
                <a:cs typeface="Calibri"/>
              </a:rPr>
              <a:t>=</a:t>
            </a:r>
            <a:r>
              <a:rPr sz="1800" spc="-80" dirty="0">
                <a:latin typeface="Calibri"/>
                <a:cs typeface="Calibri"/>
              </a:rPr>
              <a:t> </a:t>
            </a:r>
            <a:r>
              <a:rPr sz="1800" spc="-10" dirty="0">
                <a:latin typeface="Calibri"/>
                <a:cs typeface="Calibri"/>
              </a:rPr>
              <a:t>MRT</a:t>
            </a:r>
            <a:endParaRPr sz="1800">
              <a:latin typeface="Calibri"/>
              <a:cs typeface="Calibri"/>
            </a:endParaRPr>
          </a:p>
        </p:txBody>
      </p:sp>
      <p:sp>
        <p:nvSpPr>
          <p:cNvPr id="17" name="object 17"/>
          <p:cNvSpPr txBox="1"/>
          <p:nvPr/>
        </p:nvSpPr>
        <p:spPr>
          <a:xfrm>
            <a:off x="6829806" y="5404484"/>
            <a:ext cx="828675" cy="208279"/>
          </a:xfrm>
          <a:prstGeom prst="rect">
            <a:avLst/>
          </a:prstGeom>
        </p:spPr>
        <p:txBody>
          <a:bodyPr vert="horz" wrap="square" lIns="0" tIns="12700" rIns="0" bIns="0" rtlCol="0">
            <a:spAutoFit/>
          </a:bodyPr>
          <a:lstStyle/>
          <a:p>
            <a:pPr marL="12700">
              <a:lnSpc>
                <a:spcPct val="100000"/>
              </a:lnSpc>
              <a:spcBef>
                <a:spcPts val="100"/>
              </a:spcBef>
              <a:tabLst>
                <a:tab pos="737870" algn="l"/>
              </a:tabLst>
            </a:pPr>
            <a:r>
              <a:rPr sz="1200" dirty="0">
                <a:latin typeface="Calibri"/>
                <a:cs typeface="Calibri"/>
              </a:rPr>
              <a:t>1	1</a:t>
            </a:r>
            <a:endParaRPr sz="1200">
              <a:latin typeface="Calibri"/>
              <a:cs typeface="Calibri"/>
            </a:endParaRPr>
          </a:p>
        </p:txBody>
      </p:sp>
      <p:sp>
        <p:nvSpPr>
          <p:cNvPr id="18" name="object 18"/>
          <p:cNvSpPr txBox="1"/>
          <p:nvPr/>
        </p:nvSpPr>
        <p:spPr>
          <a:xfrm>
            <a:off x="3738626" y="1271777"/>
            <a:ext cx="4666615" cy="666115"/>
          </a:xfrm>
          <a:prstGeom prst="rect">
            <a:avLst/>
          </a:prstGeom>
        </p:spPr>
        <p:txBody>
          <a:bodyPr vert="horz" wrap="square" lIns="0" tIns="13335" rIns="0" bIns="0" rtlCol="0">
            <a:spAutoFit/>
          </a:bodyPr>
          <a:lstStyle/>
          <a:p>
            <a:pPr marL="25400" marR="17780">
              <a:lnSpc>
                <a:spcPct val="100000"/>
              </a:lnSpc>
              <a:spcBef>
                <a:spcPts val="105"/>
              </a:spcBef>
            </a:pPr>
            <a:r>
              <a:rPr sz="1400" spc="-10" dirty="0">
                <a:latin typeface="Calibri"/>
                <a:cs typeface="Calibri"/>
              </a:rPr>
              <a:t>Introducing </a:t>
            </a:r>
            <a:r>
              <a:rPr sz="1400" spc="-5" dirty="0">
                <a:latin typeface="Calibri"/>
                <a:cs typeface="Calibri"/>
              </a:rPr>
              <a:t>two individuals .If manager chose </a:t>
            </a:r>
            <a:r>
              <a:rPr sz="1400" spc="-10" dirty="0">
                <a:latin typeface="Calibri"/>
                <a:cs typeface="Calibri"/>
              </a:rPr>
              <a:t>to maximize </a:t>
            </a:r>
            <a:r>
              <a:rPr sz="1400" spc="-5" dirty="0">
                <a:latin typeface="Calibri"/>
                <a:cs typeface="Calibri"/>
              </a:rPr>
              <a:t>the  utility </a:t>
            </a:r>
            <a:r>
              <a:rPr sz="1400" spc="-10" dirty="0">
                <a:latin typeface="Calibri"/>
                <a:cs typeface="Calibri"/>
              </a:rPr>
              <a:t>for </a:t>
            </a:r>
            <a:r>
              <a:rPr sz="1400" spc="-5" dirty="0">
                <a:latin typeface="Calibri"/>
                <a:cs typeface="Calibri"/>
              </a:rPr>
              <a:t>individual </a:t>
            </a:r>
            <a:r>
              <a:rPr sz="1400" dirty="0">
                <a:latin typeface="Calibri"/>
                <a:cs typeface="Calibri"/>
              </a:rPr>
              <a:t>2 </a:t>
            </a:r>
            <a:r>
              <a:rPr sz="1400" spc="-5" dirty="0">
                <a:latin typeface="Calibri"/>
                <a:cs typeface="Calibri"/>
              </a:rPr>
              <a:t>the utility </a:t>
            </a:r>
            <a:r>
              <a:rPr sz="1400" spc="-10" dirty="0">
                <a:latin typeface="Calibri"/>
                <a:cs typeface="Calibri"/>
              </a:rPr>
              <a:t>for </a:t>
            </a:r>
            <a:r>
              <a:rPr sz="1400" spc="-5" dirty="0">
                <a:latin typeface="Calibri"/>
                <a:cs typeface="Calibri"/>
              </a:rPr>
              <a:t>individual </a:t>
            </a:r>
            <a:r>
              <a:rPr sz="1400" dirty="0">
                <a:latin typeface="Calibri"/>
                <a:cs typeface="Calibri"/>
              </a:rPr>
              <a:t>1 will </a:t>
            </a:r>
            <a:r>
              <a:rPr sz="1400" spc="-5" dirty="0">
                <a:latin typeface="Calibri"/>
                <a:cs typeface="Calibri"/>
              </a:rPr>
              <a:t>decrease </a:t>
            </a:r>
            <a:r>
              <a:rPr sz="1400" spc="-10" dirty="0">
                <a:latin typeface="Calibri"/>
                <a:cs typeface="Calibri"/>
              </a:rPr>
              <a:t>to  </a:t>
            </a:r>
            <a:r>
              <a:rPr sz="1400" spc="-5" dirty="0">
                <a:latin typeface="Calibri"/>
                <a:cs typeface="Calibri"/>
              </a:rPr>
              <a:t>the </a:t>
            </a:r>
            <a:r>
              <a:rPr sz="1400" spc="-10" dirty="0">
                <a:latin typeface="Calibri"/>
                <a:cs typeface="Calibri"/>
              </a:rPr>
              <a:t>indifference </a:t>
            </a:r>
            <a:r>
              <a:rPr sz="1400" spc="-5" dirty="0">
                <a:latin typeface="Calibri"/>
                <a:cs typeface="Calibri"/>
              </a:rPr>
              <a:t>curve that crosses </a:t>
            </a:r>
            <a:r>
              <a:rPr sz="1400" spc="-10" dirty="0">
                <a:latin typeface="Calibri"/>
                <a:cs typeface="Calibri"/>
              </a:rPr>
              <a:t>point </a:t>
            </a:r>
            <a:r>
              <a:rPr sz="1400" dirty="0">
                <a:latin typeface="Calibri"/>
                <a:cs typeface="Calibri"/>
              </a:rPr>
              <a:t>B (Individual</a:t>
            </a:r>
            <a:r>
              <a:rPr sz="1350" baseline="-21604" dirty="0">
                <a:latin typeface="Calibri"/>
                <a:cs typeface="Calibri"/>
              </a:rPr>
              <a:t>1</a:t>
            </a:r>
            <a:r>
              <a:rPr sz="1350" baseline="24691" dirty="0">
                <a:latin typeface="Calibri"/>
                <a:cs typeface="Calibri"/>
              </a:rPr>
              <a:t>* </a:t>
            </a:r>
            <a:r>
              <a:rPr sz="1400" spc="-5" dirty="0">
                <a:latin typeface="Calibri"/>
                <a:cs typeface="Calibri"/>
              </a:rPr>
              <a:t>). If</a:t>
            </a:r>
            <a:r>
              <a:rPr sz="1400" spc="85" dirty="0">
                <a:latin typeface="Calibri"/>
                <a:cs typeface="Calibri"/>
              </a:rPr>
              <a:t> </a:t>
            </a:r>
            <a:r>
              <a:rPr sz="1400" spc="-5" dirty="0">
                <a:latin typeface="Calibri"/>
                <a:cs typeface="Calibri"/>
              </a:rPr>
              <a:t>the</a:t>
            </a:r>
            <a:endParaRPr sz="1400">
              <a:latin typeface="Calibri"/>
              <a:cs typeface="Calibri"/>
            </a:endParaRPr>
          </a:p>
        </p:txBody>
      </p:sp>
      <p:sp>
        <p:nvSpPr>
          <p:cNvPr id="19" name="object 19"/>
          <p:cNvSpPr txBox="1"/>
          <p:nvPr/>
        </p:nvSpPr>
        <p:spPr>
          <a:xfrm>
            <a:off x="3725926" y="1911857"/>
            <a:ext cx="4815840" cy="880110"/>
          </a:xfrm>
          <a:prstGeom prst="rect">
            <a:avLst/>
          </a:prstGeom>
        </p:spPr>
        <p:txBody>
          <a:bodyPr vert="horz" wrap="square" lIns="0" tIns="13335" rIns="0" bIns="0" rtlCol="0">
            <a:spAutoFit/>
          </a:bodyPr>
          <a:lstStyle/>
          <a:p>
            <a:pPr marL="38100" marR="30480">
              <a:lnSpc>
                <a:spcPct val="100000"/>
              </a:lnSpc>
              <a:spcBef>
                <a:spcPts val="105"/>
              </a:spcBef>
            </a:pPr>
            <a:r>
              <a:rPr sz="1400" spc="-5" dirty="0">
                <a:latin typeface="Calibri"/>
                <a:cs typeface="Calibri"/>
              </a:rPr>
              <a:t>manager chose </a:t>
            </a:r>
            <a:r>
              <a:rPr sz="1400" spc="-10" dirty="0">
                <a:latin typeface="Calibri"/>
                <a:cs typeface="Calibri"/>
              </a:rPr>
              <a:t>to maximize </a:t>
            </a:r>
            <a:r>
              <a:rPr sz="1400" spc="-5" dirty="0">
                <a:latin typeface="Calibri"/>
                <a:cs typeface="Calibri"/>
              </a:rPr>
              <a:t>the utility </a:t>
            </a:r>
            <a:r>
              <a:rPr sz="1400" spc="-10" dirty="0">
                <a:latin typeface="Calibri"/>
                <a:cs typeface="Calibri"/>
              </a:rPr>
              <a:t>for </a:t>
            </a:r>
            <a:r>
              <a:rPr sz="1400" spc="-5" dirty="0">
                <a:latin typeface="Calibri"/>
                <a:cs typeface="Calibri"/>
              </a:rPr>
              <a:t>individual </a:t>
            </a:r>
            <a:r>
              <a:rPr sz="1400" dirty="0">
                <a:latin typeface="Calibri"/>
                <a:cs typeface="Calibri"/>
              </a:rPr>
              <a:t>1 </a:t>
            </a:r>
            <a:r>
              <a:rPr sz="1400" spc="-10" dirty="0">
                <a:latin typeface="Calibri"/>
                <a:cs typeface="Calibri"/>
              </a:rPr>
              <a:t>investing </a:t>
            </a:r>
            <a:r>
              <a:rPr sz="1400" dirty="0">
                <a:latin typeface="Calibri"/>
                <a:cs typeface="Calibri"/>
              </a:rPr>
              <a:t>in  </a:t>
            </a:r>
            <a:r>
              <a:rPr sz="1400" spc="-10" dirty="0">
                <a:latin typeface="Calibri"/>
                <a:cs typeface="Calibri"/>
              </a:rPr>
              <a:t>project </a:t>
            </a:r>
            <a:r>
              <a:rPr sz="1400" spc="-5" dirty="0">
                <a:latin typeface="Calibri"/>
                <a:cs typeface="Calibri"/>
              </a:rPr>
              <a:t>until </a:t>
            </a:r>
            <a:r>
              <a:rPr sz="1400" dirty="0">
                <a:latin typeface="Calibri"/>
                <a:cs typeface="Calibri"/>
              </a:rPr>
              <a:t>MRS</a:t>
            </a:r>
            <a:r>
              <a:rPr sz="1350" baseline="-21604" dirty="0">
                <a:latin typeface="Calibri"/>
                <a:cs typeface="Calibri"/>
              </a:rPr>
              <a:t>1 </a:t>
            </a:r>
            <a:r>
              <a:rPr sz="1400" dirty="0">
                <a:latin typeface="Calibri"/>
                <a:cs typeface="Calibri"/>
              </a:rPr>
              <a:t>= </a:t>
            </a:r>
            <a:r>
              <a:rPr sz="1400" spc="-5" dirty="0">
                <a:latin typeface="Calibri"/>
                <a:cs typeface="Calibri"/>
              </a:rPr>
              <a:t>MRT</a:t>
            </a:r>
            <a:r>
              <a:rPr sz="1350" spc="-7" baseline="-21604" dirty="0">
                <a:latin typeface="Calibri"/>
                <a:cs typeface="Calibri"/>
              </a:rPr>
              <a:t>1,</a:t>
            </a:r>
            <a:r>
              <a:rPr sz="1400" spc="-5" dirty="0">
                <a:latin typeface="Calibri"/>
                <a:cs typeface="Calibri"/>
              </a:rPr>
              <a:t>the </a:t>
            </a:r>
            <a:r>
              <a:rPr sz="1400" dirty="0">
                <a:latin typeface="Calibri"/>
                <a:cs typeface="Calibri"/>
              </a:rPr>
              <a:t>utility of </a:t>
            </a:r>
            <a:r>
              <a:rPr sz="1400" spc="-5" dirty="0">
                <a:latin typeface="Calibri"/>
                <a:cs typeface="Calibri"/>
              </a:rPr>
              <a:t>individual </a:t>
            </a:r>
            <a:r>
              <a:rPr sz="1400" dirty="0">
                <a:latin typeface="Calibri"/>
                <a:cs typeface="Calibri"/>
              </a:rPr>
              <a:t>2 will </a:t>
            </a:r>
            <a:r>
              <a:rPr sz="1400" spc="-5" dirty="0">
                <a:latin typeface="Calibri"/>
                <a:cs typeface="Calibri"/>
              </a:rPr>
              <a:t>decrease  where her </a:t>
            </a:r>
            <a:r>
              <a:rPr sz="1400" spc="-10" dirty="0">
                <a:latin typeface="Calibri"/>
                <a:cs typeface="Calibri"/>
              </a:rPr>
              <a:t>indifference </a:t>
            </a:r>
            <a:r>
              <a:rPr sz="1400" spc="-5" dirty="0">
                <a:latin typeface="Calibri"/>
                <a:cs typeface="Calibri"/>
              </a:rPr>
              <a:t>curve crosses </a:t>
            </a:r>
            <a:r>
              <a:rPr sz="1400" spc="-10" dirty="0">
                <a:latin typeface="Calibri"/>
                <a:cs typeface="Calibri"/>
              </a:rPr>
              <a:t>point </a:t>
            </a:r>
            <a:r>
              <a:rPr sz="1400" dirty="0">
                <a:latin typeface="Calibri"/>
                <a:cs typeface="Calibri"/>
              </a:rPr>
              <a:t>A </a:t>
            </a:r>
            <a:r>
              <a:rPr sz="1400" spc="-10" dirty="0">
                <a:latin typeface="Calibri"/>
                <a:cs typeface="Calibri"/>
              </a:rPr>
              <a:t>(from indifference  </a:t>
            </a:r>
            <a:r>
              <a:rPr sz="1400" dirty="0">
                <a:latin typeface="Calibri"/>
                <a:cs typeface="Calibri"/>
              </a:rPr>
              <a:t>individual</a:t>
            </a:r>
            <a:r>
              <a:rPr sz="1350" baseline="-21604" dirty="0">
                <a:latin typeface="Calibri"/>
                <a:cs typeface="Calibri"/>
              </a:rPr>
              <a:t>2 </a:t>
            </a:r>
            <a:r>
              <a:rPr sz="1400" spc="-10" dirty="0">
                <a:latin typeface="Calibri"/>
                <a:cs typeface="Calibri"/>
              </a:rPr>
              <a:t>to </a:t>
            </a:r>
            <a:r>
              <a:rPr sz="1400" dirty="0">
                <a:latin typeface="Calibri"/>
                <a:cs typeface="Calibri"/>
              </a:rPr>
              <a:t>Individual</a:t>
            </a:r>
            <a:r>
              <a:rPr sz="1350" baseline="-21604" dirty="0">
                <a:latin typeface="Calibri"/>
                <a:cs typeface="Calibri"/>
              </a:rPr>
              <a:t>2</a:t>
            </a:r>
            <a:r>
              <a:rPr sz="1350" baseline="24691" dirty="0">
                <a:latin typeface="Calibri"/>
                <a:cs typeface="Calibri"/>
              </a:rPr>
              <a:t>*</a:t>
            </a:r>
            <a:r>
              <a:rPr sz="1400" dirty="0">
                <a:latin typeface="Calibri"/>
                <a:cs typeface="Calibri"/>
              </a:rPr>
              <a:t>)</a:t>
            </a:r>
            <a:r>
              <a:rPr sz="1400" spc="65" dirty="0">
                <a:latin typeface="Calibri"/>
                <a:cs typeface="Calibri"/>
              </a:rPr>
              <a:t> </a:t>
            </a:r>
            <a:r>
              <a:rPr sz="1400" dirty="0">
                <a:latin typeface="Calibri"/>
                <a:cs typeface="Calibri"/>
              </a:rPr>
              <a:t>.</a:t>
            </a:r>
            <a:endParaRPr sz="1400">
              <a:latin typeface="Calibri"/>
              <a:cs typeface="Calibri"/>
            </a:endParaRPr>
          </a:p>
        </p:txBody>
      </p:sp>
      <p:sp>
        <p:nvSpPr>
          <p:cNvPr id="20" name="object 20"/>
          <p:cNvSpPr/>
          <p:nvPr/>
        </p:nvSpPr>
        <p:spPr>
          <a:xfrm>
            <a:off x="3757421" y="2999994"/>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5"/>
                </a:lnTo>
                <a:lnTo>
                  <a:pt x="853768" y="2035613"/>
                </a:lnTo>
                <a:lnTo>
                  <a:pt x="891895" y="2057213"/>
                </a:lnTo>
                <a:lnTo>
                  <a:pt x="931670" y="2078390"/>
                </a:lnTo>
                <a:lnTo>
                  <a:pt x="973020" y="2099151"/>
                </a:lnTo>
                <a:lnTo>
                  <a:pt x="1015871" y="2119501"/>
                </a:lnTo>
                <a:lnTo>
                  <a:pt x="1060150" y="2139445"/>
                </a:lnTo>
                <a:lnTo>
                  <a:pt x="1105785" y="2158988"/>
                </a:lnTo>
                <a:lnTo>
                  <a:pt x="1152702" y="2178137"/>
                </a:lnTo>
                <a:lnTo>
                  <a:pt x="1200827" y="2196897"/>
                </a:lnTo>
                <a:lnTo>
                  <a:pt x="1250089" y="2215274"/>
                </a:lnTo>
                <a:lnTo>
                  <a:pt x="1300413" y="2233273"/>
                </a:lnTo>
                <a:lnTo>
                  <a:pt x="1351727" y="2250899"/>
                </a:lnTo>
                <a:lnTo>
                  <a:pt x="1403957" y="2268159"/>
                </a:lnTo>
                <a:lnTo>
                  <a:pt x="1457030" y="2285057"/>
                </a:lnTo>
                <a:lnTo>
                  <a:pt x="1510874" y="2301600"/>
                </a:lnTo>
                <a:lnTo>
                  <a:pt x="1565414" y="2317793"/>
                </a:lnTo>
                <a:lnTo>
                  <a:pt x="1620578" y="2333641"/>
                </a:lnTo>
                <a:lnTo>
                  <a:pt x="1676293" y="2349150"/>
                </a:lnTo>
                <a:lnTo>
                  <a:pt x="1732486" y="2364326"/>
                </a:lnTo>
                <a:lnTo>
                  <a:pt x="1789083" y="2379175"/>
                </a:lnTo>
                <a:lnTo>
                  <a:pt x="1846011" y="2393701"/>
                </a:lnTo>
                <a:lnTo>
                  <a:pt x="1903197" y="2407910"/>
                </a:lnTo>
                <a:lnTo>
                  <a:pt x="1960568" y="2421808"/>
                </a:lnTo>
                <a:lnTo>
                  <a:pt x="2018051" y="2435400"/>
                </a:lnTo>
                <a:lnTo>
                  <a:pt x="2075573" y="2448693"/>
                </a:lnTo>
                <a:lnTo>
                  <a:pt x="2133060" y="2461691"/>
                </a:lnTo>
                <a:lnTo>
                  <a:pt x="2190439" y="2474401"/>
                </a:lnTo>
                <a:lnTo>
                  <a:pt x="2247638" y="2486827"/>
                </a:lnTo>
                <a:lnTo>
                  <a:pt x="2304583" y="2498975"/>
                </a:lnTo>
                <a:lnTo>
                  <a:pt x="2361201" y="2510851"/>
                </a:lnTo>
                <a:lnTo>
                  <a:pt x="2417419" y="2522461"/>
                </a:lnTo>
                <a:lnTo>
                  <a:pt x="2473164" y="2533809"/>
                </a:lnTo>
                <a:lnTo>
                  <a:pt x="2528362" y="2544902"/>
                </a:lnTo>
                <a:lnTo>
                  <a:pt x="2582940" y="2555746"/>
                </a:lnTo>
                <a:lnTo>
                  <a:pt x="2636826" y="2566344"/>
                </a:lnTo>
                <a:lnTo>
                  <a:pt x="2689946" y="2576704"/>
                </a:lnTo>
                <a:lnTo>
                  <a:pt x="2742227" y="2586831"/>
                </a:lnTo>
                <a:lnTo>
                  <a:pt x="2793595" y="2596730"/>
                </a:lnTo>
                <a:lnTo>
                  <a:pt x="2843979" y="2606408"/>
                </a:lnTo>
                <a:lnTo>
                  <a:pt x="2893304" y="2615868"/>
                </a:lnTo>
                <a:lnTo>
                  <a:pt x="2941497" y="2625118"/>
                </a:lnTo>
                <a:lnTo>
                  <a:pt x="2988486" y="2634162"/>
                </a:lnTo>
                <a:lnTo>
                  <a:pt x="3034197" y="2643007"/>
                </a:lnTo>
                <a:lnTo>
                  <a:pt x="3078557" y="2651657"/>
                </a:lnTo>
                <a:lnTo>
                  <a:pt x="3121493" y="2660118"/>
                </a:lnTo>
                <a:lnTo>
                  <a:pt x="3162931" y="2668397"/>
                </a:lnTo>
                <a:lnTo>
                  <a:pt x="3202799" y="2676498"/>
                </a:lnTo>
                <a:lnTo>
                  <a:pt x="3241024" y="2684426"/>
                </a:lnTo>
                <a:lnTo>
                  <a:pt x="3312249" y="2699790"/>
                </a:lnTo>
                <a:lnTo>
                  <a:pt x="3376023" y="2714533"/>
                </a:lnTo>
                <a:lnTo>
                  <a:pt x="3431760" y="2728699"/>
                </a:lnTo>
                <a:lnTo>
                  <a:pt x="3456431" y="2735579"/>
                </a:lnTo>
              </a:path>
            </a:pathLst>
          </a:custGeom>
          <a:ln w="28956">
            <a:solidFill>
              <a:srgbClr val="000000"/>
            </a:solidFill>
          </a:ln>
        </p:spPr>
        <p:txBody>
          <a:bodyPr wrap="square" lIns="0" tIns="0" rIns="0" bIns="0" rtlCol="0"/>
          <a:lstStyle/>
          <a:p>
            <a:endParaRPr/>
          </a:p>
        </p:txBody>
      </p:sp>
      <p:sp>
        <p:nvSpPr>
          <p:cNvPr id="21" name="object 21"/>
          <p:cNvSpPr txBox="1"/>
          <p:nvPr/>
        </p:nvSpPr>
        <p:spPr>
          <a:xfrm>
            <a:off x="7153020" y="5549595"/>
            <a:ext cx="1482725" cy="602615"/>
          </a:xfrm>
          <a:prstGeom prst="rect">
            <a:avLst/>
          </a:prstGeom>
        </p:spPr>
        <p:txBody>
          <a:bodyPr vert="horz" wrap="square" lIns="0" tIns="12700" rIns="0" bIns="0" rtlCol="0">
            <a:spAutoFit/>
          </a:bodyPr>
          <a:lstStyle/>
          <a:p>
            <a:pPr marL="38100">
              <a:lnSpc>
                <a:spcPts val="1910"/>
              </a:lnSpc>
              <a:spcBef>
                <a:spcPts val="100"/>
              </a:spcBef>
            </a:pPr>
            <a:r>
              <a:rPr sz="1800" spc="-5" dirty="0">
                <a:latin typeface="Arial"/>
                <a:cs typeface="Arial"/>
              </a:rPr>
              <a:t>Individual</a:t>
            </a:r>
            <a:r>
              <a:rPr sz="1800" spc="-7" baseline="-20833" dirty="0">
                <a:latin typeface="Arial"/>
                <a:cs typeface="Arial"/>
              </a:rPr>
              <a:t>1</a:t>
            </a:r>
            <a:r>
              <a:rPr sz="1800" spc="-7" baseline="25462" dirty="0">
                <a:latin typeface="Arial"/>
                <a:cs typeface="Arial"/>
              </a:rPr>
              <a:t>*</a:t>
            </a:r>
            <a:endParaRPr sz="1800" baseline="25462">
              <a:latin typeface="Arial"/>
              <a:cs typeface="Arial"/>
            </a:endParaRPr>
          </a:p>
          <a:p>
            <a:pPr marR="30480" algn="r">
              <a:lnSpc>
                <a:spcPts val="2630"/>
              </a:lnSpc>
            </a:pPr>
            <a:r>
              <a:rPr sz="2400" spc="-10" dirty="0">
                <a:latin typeface="Arial"/>
                <a:cs typeface="Arial"/>
              </a:rPr>
              <a:t>C</a:t>
            </a:r>
            <a:r>
              <a:rPr sz="2400" spc="-7" baseline="-20833" dirty="0">
                <a:latin typeface="Arial"/>
                <a:cs typeface="Arial"/>
              </a:rPr>
              <a:t>0</a:t>
            </a:r>
            <a:endParaRPr sz="2400" baseline="-20833">
              <a:latin typeface="Arial"/>
              <a:cs typeface="Arial"/>
            </a:endParaRPr>
          </a:p>
        </p:txBody>
      </p:sp>
      <p:sp>
        <p:nvSpPr>
          <p:cNvPr id="22" name="object 22"/>
          <p:cNvSpPr txBox="1"/>
          <p:nvPr/>
        </p:nvSpPr>
        <p:spPr>
          <a:xfrm>
            <a:off x="6101841" y="4315205"/>
            <a:ext cx="1517015" cy="541655"/>
          </a:xfrm>
          <a:prstGeom prst="rect">
            <a:avLst/>
          </a:prstGeom>
        </p:spPr>
        <p:txBody>
          <a:bodyPr vert="horz" wrap="square" lIns="0" tIns="12700" rIns="0" bIns="0" rtlCol="0">
            <a:spAutoFit/>
          </a:bodyPr>
          <a:lstStyle/>
          <a:p>
            <a:pPr marL="255270">
              <a:lnSpc>
                <a:spcPts val="2030"/>
              </a:lnSpc>
              <a:spcBef>
                <a:spcPts val="100"/>
              </a:spcBef>
            </a:pPr>
            <a:r>
              <a:rPr sz="1800" spc="-10" dirty="0">
                <a:latin typeface="Calibri"/>
                <a:cs typeface="Calibri"/>
              </a:rPr>
              <a:t>MRS</a:t>
            </a:r>
            <a:r>
              <a:rPr sz="1800" spc="-15" baseline="-20833" dirty="0">
                <a:latin typeface="Calibri"/>
                <a:cs typeface="Calibri"/>
              </a:rPr>
              <a:t>2 </a:t>
            </a:r>
            <a:r>
              <a:rPr sz="1800" dirty="0">
                <a:latin typeface="Calibri"/>
                <a:cs typeface="Calibri"/>
              </a:rPr>
              <a:t>=</a:t>
            </a:r>
            <a:r>
              <a:rPr sz="1800" spc="-165" dirty="0">
                <a:latin typeface="Calibri"/>
                <a:cs typeface="Calibri"/>
              </a:rPr>
              <a:t> </a:t>
            </a:r>
            <a:r>
              <a:rPr sz="1800" spc="-10" dirty="0">
                <a:latin typeface="Calibri"/>
                <a:cs typeface="Calibri"/>
              </a:rPr>
              <a:t>MRT</a:t>
            </a:r>
            <a:r>
              <a:rPr sz="1800" spc="-15" baseline="-20833" dirty="0">
                <a:latin typeface="Calibri"/>
                <a:cs typeface="Calibri"/>
              </a:rPr>
              <a:t>2</a:t>
            </a:r>
            <a:endParaRPr sz="1800" baseline="-20833">
              <a:latin typeface="Calibri"/>
              <a:cs typeface="Calibri"/>
            </a:endParaRPr>
          </a:p>
          <a:p>
            <a:pPr marL="38100">
              <a:lnSpc>
                <a:spcPts val="2030"/>
              </a:lnSpc>
            </a:pPr>
            <a:r>
              <a:rPr sz="1800" spc="-5" dirty="0">
                <a:latin typeface="Arial"/>
                <a:cs typeface="Arial"/>
              </a:rPr>
              <a:t>Individual</a:t>
            </a:r>
            <a:r>
              <a:rPr sz="1800" spc="-7" baseline="-20833" dirty="0">
                <a:latin typeface="Arial"/>
                <a:cs typeface="Arial"/>
              </a:rPr>
              <a:t>2</a:t>
            </a:r>
            <a:r>
              <a:rPr sz="1800" spc="-7" baseline="25462" dirty="0">
                <a:latin typeface="Arial"/>
                <a:cs typeface="Arial"/>
              </a:rPr>
              <a:t>*</a:t>
            </a:r>
            <a:endParaRPr sz="1800" baseline="25462">
              <a:latin typeface="Arial"/>
              <a:cs typeface="Arial"/>
            </a:endParaRPr>
          </a:p>
        </p:txBody>
      </p:sp>
      <p:sp>
        <p:nvSpPr>
          <p:cNvPr id="23" name="object 23"/>
          <p:cNvSpPr/>
          <p:nvPr/>
        </p:nvSpPr>
        <p:spPr>
          <a:xfrm>
            <a:off x="2131314" y="1864614"/>
            <a:ext cx="3888104" cy="2809240"/>
          </a:xfrm>
          <a:custGeom>
            <a:avLst/>
            <a:gdLst/>
            <a:ahLst/>
            <a:cxnLst/>
            <a:rect l="l" t="t" r="r" b="b"/>
            <a:pathLst>
              <a:path w="3888104" h="2809240">
                <a:moveTo>
                  <a:pt x="0" y="0"/>
                </a:moveTo>
                <a:lnTo>
                  <a:pt x="5248" y="49858"/>
                </a:lnTo>
                <a:lnTo>
                  <a:pt x="10532" y="99698"/>
                </a:lnTo>
                <a:lnTo>
                  <a:pt x="15886" y="149501"/>
                </a:lnTo>
                <a:lnTo>
                  <a:pt x="21344" y="199250"/>
                </a:lnTo>
                <a:lnTo>
                  <a:pt x="26943" y="248925"/>
                </a:lnTo>
                <a:lnTo>
                  <a:pt x="32717" y="298509"/>
                </a:lnTo>
                <a:lnTo>
                  <a:pt x="38701" y="347983"/>
                </a:lnTo>
                <a:lnTo>
                  <a:pt x="44929" y="397329"/>
                </a:lnTo>
                <a:lnTo>
                  <a:pt x="51438" y="446529"/>
                </a:lnTo>
                <a:lnTo>
                  <a:pt x="58262" y="495565"/>
                </a:lnTo>
                <a:lnTo>
                  <a:pt x="65436" y="544417"/>
                </a:lnTo>
                <a:lnTo>
                  <a:pt x="72995" y="593068"/>
                </a:lnTo>
                <a:lnTo>
                  <a:pt x="80973" y="641500"/>
                </a:lnTo>
                <a:lnTo>
                  <a:pt x="89407" y="689694"/>
                </a:lnTo>
                <a:lnTo>
                  <a:pt x="98331" y="737632"/>
                </a:lnTo>
                <a:lnTo>
                  <a:pt x="107780" y="785296"/>
                </a:lnTo>
                <a:lnTo>
                  <a:pt x="117789" y="832667"/>
                </a:lnTo>
                <a:lnTo>
                  <a:pt x="128393" y="879728"/>
                </a:lnTo>
                <a:lnTo>
                  <a:pt x="139627" y="926459"/>
                </a:lnTo>
                <a:lnTo>
                  <a:pt x="151526" y="972842"/>
                </a:lnTo>
                <a:lnTo>
                  <a:pt x="164125" y="1018860"/>
                </a:lnTo>
                <a:lnTo>
                  <a:pt x="177459" y="1064494"/>
                </a:lnTo>
                <a:lnTo>
                  <a:pt x="191563" y="1109726"/>
                </a:lnTo>
                <a:lnTo>
                  <a:pt x="206472" y="1154536"/>
                </a:lnTo>
                <a:lnTo>
                  <a:pt x="222221" y="1198908"/>
                </a:lnTo>
                <a:lnTo>
                  <a:pt x="238846" y="1242823"/>
                </a:lnTo>
                <a:lnTo>
                  <a:pt x="256380" y="1286263"/>
                </a:lnTo>
                <a:lnTo>
                  <a:pt x="274859" y="1329208"/>
                </a:lnTo>
                <a:lnTo>
                  <a:pt x="294318" y="1371642"/>
                </a:lnTo>
                <a:lnTo>
                  <a:pt x="314793" y="1413545"/>
                </a:lnTo>
                <a:lnTo>
                  <a:pt x="336317" y="1454899"/>
                </a:lnTo>
                <a:lnTo>
                  <a:pt x="358927" y="1495687"/>
                </a:lnTo>
                <a:lnTo>
                  <a:pt x="382656" y="1535890"/>
                </a:lnTo>
                <a:lnTo>
                  <a:pt x="407541" y="1575489"/>
                </a:lnTo>
                <a:lnTo>
                  <a:pt x="433615" y="1614466"/>
                </a:lnTo>
                <a:lnTo>
                  <a:pt x="460915" y="1652803"/>
                </a:lnTo>
                <a:lnTo>
                  <a:pt x="489475" y="1690482"/>
                </a:lnTo>
                <a:lnTo>
                  <a:pt x="519329" y="1727484"/>
                </a:lnTo>
                <a:lnTo>
                  <a:pt x="550514" y="1763791"/>
                </a:lnTo>
                <a:lnTo>
                  <a:pt x="583064" y="1799385"/>
                </a:lnTo>
                <a:lnTo>
                  <a:pt x="617014" y="1834248"/>
                </a:lnTo>
                <a:lnTo>
                  <a:pt x="652399" y="1868360"/>
                </a:lnTo>
                <a:lnTo>
                  <a:pt x="689254" y="1901705"/>
                </a:lnTo>
                <a:lnTo>
                  <a:pt x="727614" y="1934263"/>
                </a:lnTo>
                <a:lnTo>
                  <a:pt x="767514" y="1966017"/>
                </a:lnTo>
                <a:lnTo>
                  <a:pt x="808990" y="1996948"/>
                </a:lnTo>
                <a:lnTo>
                  <a:pt x="840294" y="2018690"/>
                </a:lnTo>
                <a:lnTo>
                  <a:pt x="873397" y="2040056"/>
                </a:lnTo>
                <a:lnTo>
                  <a:pt x="908238" y="2061052"/>
                </a:lnTo>
                <a:lnTo>
                  <a:pt x="944755" y="2081681"/>
                </a:lnTo>
                <a:lnTo>
                  <a:pt x="982887" y="2101946"/>
                </a:lnTo>
                <a:lnTo>
                  <a:pt x="1022573" y="2121854"/>
                </a:lnTo>
                <a:lnTo>
                  <a:pt x="1063752" y="2141407"/>
                </a:lnTo>
                <a:lnTo>
                  <a:pt x="1106362" y="2160611"/>
                </a:lnTo>
                <a:lnTo>
                  <a:pt x="1150342" y="2179468"/>
                </a:lnTo>
                <a:lnTo>
                  <a:pt x="1195631" y="2197985"/>
                </a:lnTo>
                <a:lnTo>
                  <a:pt x="1242168" y="2216164"/>
                </a:lnTo>
                <a:lnTo>
                  <a:pt x="1289891" y="2234010"/>
                </a:lnTo>
                <a:lnTo>
                  <a:pt x="1338740" y="2251527"/>
                </a:lnTo>
                <a:lnTo>
                  <a:pt x="1388652" y="2268720"/>
                </a:lnTo>
                <a:lnTo>
                  <a:pt x="1439567" y="2285593"/>
                </a:lnTo>
                <a:lnTo>
                  <a:pt x="1491424" y="2302150"/>
                </a:lnTo>
                <a:lnTo>
                  <a:pt x="1544161" y="2318396"/>
                </a:lnTo>
                <a:lnTo>
                  <a:pt x="1597717" y="2334334"/>
                </a:lnTo>
                <a:lnTo>
                  <a:pt x="1652031" y="2349968"/>
                </a:lnTo>
                <a:lnTo>
                  <a:pt x="1707042" y="2365304"/>
                </a:lnTo>
                <a:lnTo>
                  <a:pt x="1762688" y="2380346"/>
                </a:lnTo>
                <a:lnTo>
                  <a:pt x="1818908" y="2395097"/>
                </a:lnTo>
                <a:lnTo>
                  <a:pt x="1875641" y="2409561"/>
                </a:lnTo>
                <a:lnTo>
                  <a:pt x="1932826" y="2423744"/>
                </a:lnTo>
                <a:lnTo>
                  <a:pt x="1990402" y="2437649"/>
                </a:lnTo>
                <a:lnTo>
                  <a:pt x="2048306" y="2451281"/>
                </a:lnTo>
                <a:lnTo>
                  <a:pt x="2106479" y="2464644"/>
                </a:lnTo>
                <a:lnTo>
                  <a:pt x="2164859" y="2477742"/>
                </a:lnTo>
                <a:lnTo>
                  <a:pt x="2223384" y="2490579"/>
                </a:lnTo>
                <a:lnTo>
                  <a:pt x="2281993" y="2503160"/>
                </a:lnTo>
                <a:lnTo>
                  <a:pt x="2340626" y="2515489"/>
                </a:lnTo>
                <a:lnTo>
                  <a:pt x="2399220" y="2527569"/>
                </a:lnTo>
                <a:lnTo>
                  <a:pt x="2457715" y="2539407"/>
                </a:lnTo>
                <a:lnTo>
                  <a:pt x="2516050" y="2551004"/>
                </a:lnTo>
                <a:lnTo>
                  <a:pt x="2574162" y="2562367"/>
                </a:lnTo>
                <a:lnTo>
                  <a:pt x="2631992" y="2573499"/>
                </a:lnTo>
                <a:lnTo>
                  <a:pt x="2689477" y="2584405"/>
                </a:lnTo>
                <a:lnTo>
                  <a:pt x="2746557" y="2595087"/>
                </a:lnTo>
                <a:lnTo>
                  <a:pt x="2803170" y="2605552"/>
                </a:lnTo>
                <a:lnTo>
                  <a:pt x="2859256" y="2615803"/>
                </a:lnTo>
                <a:lnTo>
                  <a:pt x="2914752" y="2625845"/>
                </a:lnTo>
                <a:lnTo>
                  <a:pt x="2969597" y="2635681"/>
                </a:lnTo>
                <a:lnTo>
                  <a:pt x="3023731" y="2645316"/>
                </a:lnTo>
                <a:lnTo>
                  <a:pt x="3077093" y="2654754"/>
                </a:lnTo>
                <a:lnTo>
                  <a:pt x="3129620" y="2664000"/>
                </a:lnTo>
                <a:lnTo>
                  <a:pt x="3181252" y="2673057"/>
                </a:lnTo>
                <a:lnTo>
                  <a:pt x="3231927" y="2681930"/>
                </a:lnTo>
                <a:lnTo>
                  <a:pt x="3281584" y="2690623"/>
                </a:lnTo>
                <a:lnTo>
                  <a:pt x="3330163" y="2699141"/>
                </a:lnTo>
                <a:lnTo>
                  <a:pt x="3377601" y="2707488"/>
                </a:lnTo>
                <a:lnTo>
                  <a:pt x="3423838" y="2715667"/>
                </a:lnTo>
                <a:lnTo>
                  <a:pt x="3468812" y="2723684"/>
                </a:lnTo>
                <a:lnTo>
                  <a:pt x="3512462" y="2731542"/>
                </a:lnTo>
                <a:lnTo>
                  <a:pt x="3554727" y="2739246"/>
                </a:lnTo>
                <a:lnTo>
                  <a:pt x="3595546" y="2746799"/>
                </a:lnTo>
                <a:lnTo>
                  <a:pt x="3634857" y="2754207"/>
                </a:lnTo>
                <a:lnTo>
                  <a:pt x="3672599" y="2761473"/>
                </a:lnTo>
                <a:lnTo>
                  <a:pt x="3743132" y="2775598"/>
                </a:lnTo>
                <a:lnTo>
                  <a:pt x="3806655" y="2789208"/>
                </a:lnTo>
                <a:lnTo>
                  <a:pt x="3862678" y="2802337"/>
                </a:lnTo>
                <a:lnTo>
                  <a:pt x="3887724" y="2808732"/>
                </a:lnTo>
              </a:path>
            </a:pathLst>
          </a:custGeom>
          <a:ln w="28955">
            <a:solidFill>
              <a:srgbClr val="000000"/>
            </a:solidFill>
          </a:ln>
        </p:spPr>
        <p:txBody>
          <a:bodyPr wrap="square" lIns="0" tIns="0" rIns="0" bIns="0" rtlCol="0"/>
          <a:lstStyle/>
          <a:p>
            <a:endParaRPr/>
          </a:p>
        </p:txBody>
      </p:sp>
      <p:sp>
        <p:nvSpPr>
          <p:cNvPr id="24" name="object 24"/>
          <p:cNvSpPr txBox="1"/>
          <p:nvPr/>
        </p:nvSpPr>
        <p:spPr>
          <a:xfrm>
            <a:off x="3460241" y="3465321"/>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25" name="object 25"/>
          <p:cNvSpPr txBox="1"/>
          <p:nvPr/>
        </p:nvSpPr>
        <p:spPr>
          <a:xfrm>
            <a:off x="1822195" y="4507483"/>
            <a:ext cx="3700145" cy="391160"/>
          </a:xfrm>
          <a:prstGeom prst="rect">
            <a:avLst/>
          </a:prstGeom>
        </p:spPr>
        <p:txBody>
          <a:bodyPr vert="horz" wrap="square" lIns="0" tIns="12700" rIns="0" bIns="0" rtlCol="0">
            <a:spAutoFit/>
          </a:bodyPr>
          <a:lstStyle/>
          <a:p>
            <a:pPr marL="12700">
              <a:lnSpc>
                <a:spcPct val="100000"/>
              </a:lnSpc>
              <a:spcBef>
                <a:spcPts val="100"/>
              </a:spcBef>
              <a:tabLst>
                <a:tab pos="3082925" algn="l"/>
                <a:tab pos="3686810" algn="l"/>
              </a:tabLst>
            </a:pPr>
            <a:r>
              <a:rPr sz="2400" u="dash" dirty="0">
                <a:uFill>
                  <a:solidFill>
                    <a:srgbClr val="000000"/>
                  </a:solidFill>
                </a:uFill>
                <a:latin typeface="Arial"/>
                <a:cs typeface="Arial"/>
              </a:rPr>
              <a:t> 	A	</a:t>
            </a:r>
            <a:endParaRPr sz="240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20040"/>
            <a:ext cx="7239000" cy="888192"/>
          </a:xfrm>
          <a:prstGeom prst="rect">
            <a:avLst/>
          </a:prstGeom>
        </p:spPr>
        <p:txBody>
          <a:bodyPr vert="horz" wrap="square" lIns="0" tIns="270002" rIns="0" bIns="0" rtlCol="0">
            <a:spAutoFit/>
          </a:bodyPr>
          <a:lstStyle/>
          <a:p>
            <a:pPr marL="2142490" marR="5080" indent="-1813560">
              <a:lnSpc>
                <a:spcPct val="100000"/>
              </a:lnSpc>
              <a:spcBef>
                <a:spcPts val="105"/>
              </a:spcBef>
            </a:pPr>
            <a:r>
              <a:rPr sz="2000" spc="-10" dirty="0"/>
              <a:t>Fisher’s </a:t>
            </a:r>
            <a:r>
              <a:rPr sz="2000" spc="-15" dirty="0"/>
              <a:t>Separation </a:t>
            </a:r>
            <a:r>
              <a:rPr sz="2000" spc="-10" dirty="0"/>
              <a:t>theorem </a:t>
            </a:r>
            <a:r>
              <a:rPr sz="2000" dirty="0"/>
              <a:t>– </a:t>
            </a:r>
            <a:r>
              <a:rPr sz="2000" spc="-10" dirty="0"/>
              <a:t>introducing </a:t>
            </a:r>
            <a:r>
              <a:rPr sz="2000" dirty="0"/>
              <a:t>an  </a:t>
            </a:r>
            <a:r>
              <a:rPr sz="2000" spc="-15" dirty="0"/>
              <a:t>efficient </a:t>
            </a:r>
            <a:r>
              <a:rPr sz="2000" spc="-10" dirty="0"/>
              <a:t>capital</a:t>
            </a:r>
            <a:r>
              <a:rPr sz="2000" spc="35" dirty="0"/>
              <a:t> </a:t>
            </a:r>
            <a:r>
              <a:rPr sz="2000" spc="-25" dirty="0"/>
              <a:t>market</a:t>
            </a:r>
            <a:endParaRPr sz="2000"/>
          </a:p>
        </p:txBody>
      </p:sp>
      <p:sp>
        <p:nvSpPr>
          <p:cNvPr id="3" name="object 3"/>
          <p:cNvSpPr/>
          <p:nvPr/>
        </p:nvSpPr>
        <p:spPr>
          <a:xfrm>
            <a:off x="1796795" y="1412747"/>
            <a:ext cx="76200" cy="4177665"/>
          </a:xfrm>
          <a:custGeom>
            <a:avLst/>
            <a:gdLst/>
            <a:ahLst/>
            <a:cxnLst/>
            <a:rect l="l" t="t" r="r" b="b"/>
            <a:pathLst>
              <a:path w="76200" h="4177665">
                <a:moveTo>
                  <a:pt x="44450" y="63500"/>
                </a:moveTo>
                <a:lnTo>
                  <a:pt x="31750" y="63500"/>
                </a:lnTo>
                <a:lnTo>
                  <a:pt x="31750" y="4177283"/>
                </a:lnTo>
                <a:lnTo>
                  <a:pt x="44450" y="4177283"/>
                </a:lnTo>
                <a:lnTo>
                  <a:pt x="44450" y="63500"/>
                </a:lnTo>
                <a:close/>
              </a:path>
              <a:path w="76200" h="4177665">
                <a:moveTo>
                  <a:pt x="38100" y="0"/>
                </a:moveTo>
                <a:lnTo>
                  <a:pt x="0" y="76200"/>
                </a:lnTo>
                <a:lnTo>
                  <a:pt x="31750" y="76200"/>
                </a:lnTo>
                <a:lnTo>
                  <a:pt x="31750" y="63500"/>
                </a:lnTo>
                <a:lnTo>
                  <a:pt x="69850" y="63500"/>
                </a:lnTo>
                <a:lnTo>
                  <a:pt x="38100" y="0"/>
                </a:lnTo>
                <a:close/>
              </a:path>
              <a:path w="76200" h="417766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551932"/>
            <a:ext cx="6482080" cy="76200"/>
          </a:xfrm>
          <a:custGeom>
            <a:avLst/>
            <a:gdLst/>
            <a:ahLst/>
            <a:cxnLst/>
            <a:rect l="l" t="t" r="r" b="b"/>
            <a:pathLst>
              <a:path w="6482080" h="76200">
                <a:moveTo>
                  <a:pt x="6405372" y="0"/>
                </a:moveTo>
                <a:lnTo>
                  <a:pt x="6405372" y="76200"/>
                </a:lnTo>
                <a:lnTo>
                  <a:pt x="6468872" y="44450"/>
                </a:lnTo>
                <a:lnTo>
                  <a:pt x="6418072" y="44450"/>
                </a:lnTo>
                <a:lnTo>
                  <a:pt x="6418072" y="31750"/>
                </a:lnTo>
                <a:lnTo>
                  <a:pt x="6468872" y="31750"/>
                </a:lnTo>
                <a:lnTo>
                  <a:pt x="6405372" y="0"/>
                </a:lnTo>
                <a:close/>
              </a:path>
              <a:path w="6482080" h="76200">
                <a:moveTo>
                  <a:pt x="6405372" y="31750"/>
                </a:moveTo>
                <a:lnTo>
                  <a:pt x="0" y="31750"/>
                </a:lnTo>
                <a:lnTo>
                  <a:pt x="0" y="44450"/>
                </a:lnTo>
                <a:lnTo>
                  <a:pt x="6405372" y="44450"/>
                </a:lnTo>
                <a:lnTo>
                  <a:pt x="6405372" y="31750"/>
                </a:lnTo>
                <a:close/>
              </a:path>
              <a:path w="6482080" h="76200">
                <a:moveTo>
                  <a:pt x="6468872" y="31750"/>
                </a:moveTo>
                <a:lnTo>
                  <a:pt x="6418072" y="31750"/>
                </a:lnTo>
                <a:lnTo>
                  <a:pt x="6418072" y="44450"/>
                </a:lnTo>
                <a:lnTo>
                  <a:pt x="6468872" y="44450"/>
                </a:lnTo>
                <a:lnTo>
                  <a:pt x="6481572" y="38100"/>
                </a:lnTo>
                <a:lnTo>
                  <a:pt x="6468872" y="31750"/>
                </a:lnTo>
                <a:close/>
              </a:path>
            </a:pathLst>
          </a:custGeom>
          <a:solidFill>
            <a:srgbClr val="000000"/>
          </a:solidFill>
        </p:spPr>
        <p:txBody>
          <a:bodyPr wrap="square" lIns="0" tIns="0" rIns="0" bIns="0" rtlCol="0"/>
          <a:lstStyle/>
          <a:p>
            <a:endParaRPr/>
          </a:p>
        </p:txBody>
      </p:sp>
      <p:sp>
        <p:nvSpPr>
          <p:cNvPr id="5" name="object 5"/>
          <p:cNvSpPr txBox="1"/>
          <p:nvPr/>
        </p:nvSpPr>
        <p:spPr>
          <a:xfrm>
            <a:off x="1385569" y="1151382"/>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txBox="1"/>
          <p:nvPr/>
        </p:nvSpPr>
        <p:spPr>
          <a:xfrm>
            <a:off x="8371585" y="5400243"/>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7" name="object 7"/>
          <p:cNvSpPr/>
          <p:nvPr/>
        </p:nvSpPr>
        <p:spPr>
          <a:xfrm>
            <a:off x="5077205" y="2708910"/>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79"/>
                </a:lnTo>
              </a:path>
            </a:pathLst>
          </a:custGeom>
          <a:ln w="28956">
            <a:solidFill>
              <a:srgbClr val="000000"/>
            </a:solidFill>
          </a:ln>
        </p:spPr>
        <p:txBody>
          <a:bodyPr wrap="square" lIns="0" tIns="0" rIns="0" bIns="0" rtlCol="0"/>
          <a:lstStyle/>
          <a:p>
            <a:endParaRPr/>
          </a:p>
        </p:txBody>
      </p:sp>
      <p:sp>
        <p:nvSpPr>
          <p:cNvPr id="8" name="object 8"/>
          <p:cNvSpPr txBox="1"/>
          <p:nvPr/>
        </p:nvSpPr>
        <p:spPr>
          <a:xfrm>
            <a:off x="4506848" y="3385184"/>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9" name="object 9"/>
          <p:cNvSpPr/>
          <p:nvPr/>
        </p:nvSpPr>
        <p:spPr>
          <a:xfrm>
            <a:off x="1834895" y="3573779"/>
            <a:ext cx="2737485" cy="0"/>
          </a:xfrm>
          <a:custGeom>
            <a:avLst/>
            <a:gdLst/>
            <a:ahLst/>
            <a:cxnLst/>
            <a:rect l="l" t="t" r="r" b="b"/>
            <a:pathLst>
              <a:path w="2737485">
                <a:moveTo>
                  <a:pt x="2737104" y="0"/>
                </a:moveTo>
                <a:lnTo>
                  <a:pt x="0" y="0"/>
                </a:lnTo>
              </a:path>
            </a:pathLst>
          </a:custGeom>
          <a:ln w="9144">
            <a:solidFill>
              <a:srgbClr val="000000"/>
            </a:solidFill>
            <a:prstDash val="sysDash"/>
          </a:ln>
        </p:spPr>
        <p:txBody>
          <a:bodyPr wrap="square" lIns="0" tIns="0" rIns="0" bIns="0" rtlCol="0"/>
          <a:lstStyle/>
          <a:p>
            <a:endParaRPr/>
          </a:p>
        </p:txBody>
      </p:sp>
      <p:sp>
        <p:nvSpPr>
          <p:cNvPr id="10" name="object 10"/>
          <p:cNvSpPr/>
          <p:nvPr/>
        </p:nvSpPr>
        <p:spPr>
          <a:xfrm>
            <a:off x="4572000" y="3500628"/>
            <a:ext cx="0" cy="2089785"/>
          </a:xfrm>
          <a:custGeom>
            <a:avLst/>
            <a:gdLst/>
            <a:ahLst/>
            <a:cxnLst/>
            <a:rect l="l" t="t" r="r" b="b"/>
            <a:pathLst>
              <a:path h="2089785">
                <a:moveTo>
                  <a:pt x="0" y="0"/>
                </a:moveTo>
                <a:lnTo>
                  <a:pt x="0" y="2089404"/>
                </a:lnTo>
              </a:path>
            </a:pathLst>
          </a:custGeom>
          <a:ln w="9144">
            <a:solidFill>
              <a:srgbClr val="000000"/>
            </a:solidFill>
            <a:prstDash val="sysDash"/>
          </a:ln>
        </p:spPr>
        <p:txBody>
          <a:bodyPr wrap="square" lIns="0" tIns="0" rIns="0" bIns="0" rtlCol="0"/>
          <a:lstStyle/>
          <a:p>
            <a:endParaRPr/>
          </a:p>
        </p:txBody>
      </p:sp>
      <p:sp>
        <p:nvSpPr>
          <p:cNvPr id="11" name="object 11"/>
          <p:cNvSpPr txBox="1"/>
          <p:nvPr/>
        </p:nvSpPr>
        <p:spPr>
          <a:xfrm>
            <a:off x="5297678" y="4431029"/>
            <a:ext cx="203835" cy="391160"/>
          </a:xfrm>
          <a:prstGeom prst="rect">
            <a:avLst/>
          </a:prstGeom>
        </p:spPr>
        <p:txBody>
          <a:bodyPr vert="horz" wrap="square" lIns="0" tIns="12700" rIns="0" bIns="0" rtlCol="0">
            <a:spAutoFit/>
          </a:bodyPr>
          <a:lstStyle/>
          <a:p>
            <a:pPr>
              <a:lnSpc>
                <a:spcPct val="100000"/>
              </a:lnSpc>
              <a:spcBef>
                <a:spcPts val="100"/>
              </a:spcBef>
            </a:pPr>
            <a:r>
              <a:rPr sz="2400" dirty="0">
                <a:latin typeface="Arial"/>
                <a:cs typeface="Arial"/>
              </a:rPr>
              <a:t>A</a:t>
            </a:r>
            <a:endParaRPr sz="2400">
              <a:latin typeface="Arial"/>
              <a:cs typeface="Arial"/>
            </a:endParaRPr>
          </a:p>
        </p:txBody>
      </p:sp>
      <p:sp>
        <p:nvSpPr>
          <p:cNvPr id="12" name="object 12"/>
          <p:cNvSpPr txBox="1"/>
          <p:nvPr/>
        </p:nvSpPr>
        <p:spPr>
          <a:xfrm>
            <a:off x="3162045" y="3156026"/>
            <a:ext cx="22923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13" name="object 13"/>
          <p:cNvSpPr txBox="1"/>
          <p:nvPr/>
        </p:nvSpPr>
        <p:spPr>
          <a:xfrm>
            <a:off x="4363973" y="5616346"/>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P</a:t>
            </a:r>
            <a:endParaRPr sz="2400">
              <a:latin typeface="Arial"/>
              <a:cs typeface="Arial"/>
            </a:endParaRPr>
          </a:p>
        </p:txBody>
      </p:sp>
      <p:sp>
        <p:nvSpPr>
          <p:cNvPr id="14" name="object 14"/>
          <p:cNvSpPr/>
          <p:nvPr/>
        </p:nvSpPr>
        <p:spPr>
          <a:xfrm>
            <a:off x="1834895" y="2060448"/>
            <a:ext cx="6408420" cy="3529965"/>
          </a:xfrm>
          <a:custGeom>
            <a:avLst/>
            <a:gdLst/>
            <a:ahLst/>
            <a:cxnLst/>
            <a:rect l="l" t="t" r="r" b="b"/>
            <a:pathLst>
              <a:path w="6408420" h="3529965">
                <a:moveTo>
                  <a:pt x="0" y="0"/>
                </a:moveTo>
                <a:lnTo>
                  <a:pt x="6408420" y="3529583"/>
                </a:lnTo>
              </a:path>
            </a:pathLst>
          </a:custGeom>
          <a:ln w="9144">
            <a:solidFill>
              <a:srgbClr val="000000"/>
            </a:solidFill>
          </a:ln>
        </p:spPr>
        <p:txBody>
          <a:bodyPr wrap="square" lIns="0" tIns="0" rIns="0" bIns="0" rtlCol="0"/>
          <a:lstStyle/>
          <a:p>
            <a:endParaRPr/>
          </a:p>
        </p:txBody>
      </p:sp>
      <p:sp>
        <p:nvSpPr>
          <p:cNvPr id="15" name="object 15"/>
          <p:cNvSpPr/>
          <p:nvPr/>
        </p:nvSpPr>
        <p:spPr>
          <a:xfrm>
            <a:off x="1835657" y="2782061"/>
            <a:ext cx="4681855" cy="2882265"/>
          </a:xfrm>
          <a:custGeom>
            <a:avLst/>
            <a:gdLst/>
            <a:ahLst/>
            <a:cxnLst/>
            <a:rect l="l" t="t" r="r" b="b"/>
            <a:pathLst>
              <a:path w="4681855" h="2882265">
                <a:moveTo>
                  <a:pt x="0" y="0"/>
                </a:moveTo>
                <a:lnTo>
                  <a:pt x="51716" y="8593"/>
                </a:lnTo>
                <a:lnTo>
                  <a:pt x="103425" y="17197"/>
                </a:lnTo>
                <a:lnTo>
                  <a:pt x="155122" y="25821"/>
                </a:lnTo>
                <a:lnTo>
                  <a:pt x="206797" y="34473"/>
                </a:lnTo>
                <a:lnTo>
                  <a:pt x="258446" y="43165"/>
                </a:lnTo>
                <a:lnTo>
                  <a:pt x="310061" y="51905"/>
                </a:lnTo>
                <a:lnTo>
                  <a:pt x="361636" y="60703"/>
                </a:lnTo>
                <a:lnTo>
                  <a:pt x="413164" y="69569"/>
                </a:lnTo>
                <a:lnTo>
                  <a:pt x="464637" y="78512"/>
                </a:lnTo>
                <a:lnTo>
                  <a:pt x="516050" y="87543"/>
                </a:lnTo>
                <a:lnTo>
                  <a:pt x="567395" y="96671"/>
                </a:lnTo>
                <a:lnTo>
                  <a:pt x="618667" y="105905"/>
                </a:lnTo>
                <a:lnTo>
                  <a:pt x="669857" y="115255"/>
                </a:lnTo>
                <a:lnTo>
                  <a:pt x="720959" y="124731"/>
                </a:lnTo>
                <a:lnTo>
                  <a:pt x="771968" y="134343"/>
                </a:lnTo>
                <a:lnTo>
                  <a:pt x="822875" y="144100"/>
                </a:lnTo>
                <a:lnTo>
                  <a:pt x="873674" y="154011"/>
                </a:lnTo>
                <a:lnTo>
                  <a:pt x="924358" y="164087"/>
                </a:lnTo>
                <a:lnTo>
                  <a:pt x="974921" y="174338"/>
                </a:lnTo>
                <a:lnTo>
                  <a:pt x="1025356" y="184772"/>
                </a:lnTo>
                <a:lnTo>
                  <a:pt x="1075656" y="195399"/>
                </a:lnTo>
                <a:lnTo>
                  <a:pt x="1125814" y="206230"/>
                </a:lnTo>
                <a:lnTo>
                  <a:pt x="1175824" y="217273"/>
                </a:lnTo>
                <a:lnTo>
                  <a:pt x="1225679" y="228539"/>
                </a:lnTo>
                <a:lnTo>
                  <a:pt x="1275372" y="240037"/>
                </a:lnTo>
                <a:lnTo>
                  <a:pt x="1324896" y="251777"/>
                </a:lnTo>
                <a:lnTo>
                  <a:pt x="1374245" y="263768"/>
                </a:lnTo>
                <a:lnTo>
                  <a:pt x="1423412" y="276020"/>
                </a:lnTo>
                <a:lnTo>
                  <a:pt x="1472390" y="288543"/>
                </a:lnTo>
                <a:lnTo>
                  <a:pt x="1521172" y="301347"/>
                </a:lnTo>
                <a:lnTo>
                  <a:pt x="1569752" y="314441"/>
                </a:lnTo>
                <a:lnTo>
                  <a:pt x="1618123" y="327834"/>
                </a:lnTo>
                <a:lnTo>
                  <a:pt x="1666278" y="341537"/>
                </a:lnTo>
                <a:lnTo>
                  <a:pt x="1714211" y="355559"/>
                </a:lnTo>
                <a:lnTo>
                  <a:pt x="1761914" y="369909"/>
                </a:lnTo>
                <a:lnTo>
                  <a:pt x="1809381" y="384598"/>
                </a:lnTo>
                <a:lnTo>
                  <a:pt x="1856606" y="399635"/>
                </a:lnTo>
                <a:lnTo>
                  <a:pt x="1903581" y="415030"/>
                </a:lnTo>
                <a:lnTo>
                  <a:pt x="1950299" y="430792"/>
                </a:lnTo>
                <a:lnTo>
                  <a:pt x="1996755" y="446931"/>
                </a:lnTo>
                <a:lnTo>
                  <a:pt x="2042940" y="463457"/>
                </a:lnTo>
                <a:lnTo>
                  <a:pt x="2088849" y="480379"/>
                </a:lnTo>
                <a:lnTo>
                  <a:pt x="2134475" y="497708"/>
                </a:lnTo>
                <a:lnTo>
                  <a:pt x="2179811" y="515452"/>
                </a:lnTo>
                <a:lnTo>
                  <a:pt x="2224850" y="533621"/>
                </a:lnTo>
                <a:lnTo>
                  <a:pt x="2269586" y="552225"/>
                </a:lnTo>
                <a:lnTo>
                  <a:pt x="2314011" y="571274"/>
                </a:lnTo>
                <a:lnTo>
                  <a:pt x="2358119" y="590778"/>
                </a:lnTo>
                <a:lnTo>
                  <a:pt x="2401904" y="610745"/>
                </a:lnTo>
                <a:lnTo>
                  <a:pt x="2445358" y="631186"/>
                </a:lnTo>
                <a:lnTo>
                  <a:pt x="2488475" y="652111"/>
                </a:lnTo>
                <a:lnTo>
                  <a:pt x="2531248" y="673528"/>
                </a:lnTo>
                <a:lnTo>
                  <a:pt x="2573670" y="695448"/>
                </a:lnTo>
                <a:lnTo>
                  <a:pt x="2615734" y="717881"/>
                </a:lnTo>
                <a:lnTo>
                  <a:pt x="2657435" y="740835"/>
                </a:lnTo>
                <a:lnTo>
                  <a:pt x="2698764" y="764321"/>
                </a:lnTo>
                <a:lnTo>
                  <a:pt x="2739716" y="788348"/>
                </a:lnTo>
                <a:lnTo>
                  <a:pt x="2780284" y="812926"/>
                </a:lnTo>
                <a:lnTo>
                  <a:pt x="2822119" y="839391"/>
                </a:lnTo>
                <a:lnTo>
                  <a:pt x="2863982" y="867258"/>
                </a:lnTo>
                <a:lnTo>
                  <a:pt x="2905858" y="896470"/>
                </a:lnTo>
                <a:lnTo>
                  <a:pt x="2947727" y="926971"/>
                </a:lnTo>
                <a:lnTo>
                  <a:pt x="2989572" y="958704"/>
                </a:lnTo>
                <a:lnTo>
                  <a:pt x="3031376" y="991613"/>
                </a:lnTo>
                <a:lnTo>
                  <a:pt x="3073122" y="1025639"/>
                </a:lnTo>
                <a:lnTo>
                  <a:pt x="3114791" y="1060728"/>
                </a:lnTo>
                <a:lnTo>
                  <a:pt x="3156367" y="1096822"/>
                </a:lnTo>
                <a:lnTo>
                  <a:pt x="3197831" y="1133864"/>
                </a:lnTo>
                <a:lnTo>
                  <a:pt x="3239166" y="1171797"/>
                </a:lnTo>
                <a:lnTo>
                  <a:pt x="3280355" y="1210566"/>
                </a:lnTo>
                <a:lnTo>
                  <a:pt x="3321380" y="1250113"/>
                </a:lnTo>
                <a:lnTo>
                  <a:pt x="3362223" y="1290381"/>
                </a:lnTo>
                <a:lnTo>
                  <a:pt x="3402868" y="1331314"/>
                </a:lnTo>
                <a:lnTo>
                  <a:pt x="3443296" y="1372855"/>
                </a:lnTo>
                <a:lnTo>
                  <a:pt x="3483490" y="1414947"/>
                </a:lnTo>
                <a:lnTo>
                  <a:pt x="3523433" y="1457534"/>
                </a:lnTo>
                <a:lnTo>
                  <a:pt x="3563106" y="1500559"/>
                </a:lnTo>
                <a:lnTo>
                  <a:pt x="3602493" y="1543965"/>
                </a:lnTo>
                <a:lnTo>
                  <a:pt x="3641576" y="1587695"/>
                </a:lnTo>
                <a:lnTo>
                  <a:pt x="3680338" y="1631693"/>
                </a:lnTo>
                <a:lnTo>
                  <a:pt x="3718760" y="1675902"/>
                </a:lnTo>
                <a:lnTo>
                  <a:pt x="3756825" y="1720265"/>
                </a:lnTo>
                <a:lnTo>
                  <a:pt x="3794517" y="1764726"/>
                </a:lnTo>
                <a:lnTo>
                  <a:pt x="3831816" y="1809227"/>
                </a:lnTo>
                <a:lnTo>
                  <a:pt x="3868707" y="1853713"/>
                </a:lnTo>
                <a:lnTo>
                  <a:pt x="3905170" y="1898126"/>
                </a:lnTo>
                <a:lnTo>
                  <a:pt x="3941189" y="1942409"/>
                </a:lnTo>
                <a:lnTo>
                  <a:pt x="3976747" y="1986506"/>
                </a:lnTo>
                <a:lnTo>
                  <a:pt x="4011825" y="2030361"/>
                </a:lnTo>
                <a:lnTo>
                  <a:pt x="4046406" y="2073916"/>
                </a:lnTo>
                <a:lnTo>
                  <a:pt x="4080473" y="2117114"/>
                </a:lnTo>
                <a:lnTo>
                  <a:pt x="4114008" y="2159900"/>
                </a:lnTo>
                <a:lnTo>
                  <a:pt x="4146993" y="2202216"/>
                </a:lnTo>
                <a:lnTo>
                  <a:pt x="4179412" y="2244005"/>
                </a:lnTo>
                <a:lnTo>
                  <a:pt x="4211246" y="2285212"/>
                </a:lnTo>
                <a:lnTo>
                  <a:pt x="4242478" y="2325778"/>
                </a:lnTo>
                <a:lnTo>
                  <a:pt x="4273090" y="2365648"/>
                </a:lnTo>
                <a:lnTo>
                  <a:pt x="4303065" y="2404764"/>
                </a:lnTo>
                <a:lnTo>
                  <a:pt x="4332386" y="2443070"/>
                </a:lnTo>
                <a:lnTo>
                  <a:pt x="4361035" y="2480510"/>
                </a:lnTo>
                <a:lnTo>
                  <a:pt x="4388994" y="2517026"/>
                </a:lnTo>
                <a:lnTo>
                  <a:pt x="4416245" y="2552562"/>
                </a:lnTo>
                <a:lnTo>
                  <a:pt x="4442772" y="2587060"/>
                </a:lnTo>
                <a:lnTo>
                  <a:pt x="4468557" y="2620465"/>
                </a:lnTo>
                <a:lnTo>
                  <a:pt x="4493582" y="2652720"/>
                </a:lnTo>
                <a:lnTo>
                  <a:pt x="4517830" y="2683768"/>
                </a:lnTo>
                <a:lnTo>
                  <a:pt x="4563924" y="2742014"/>
                </a:lnTo>
                <a:lnTo>
                  <a:pt x="4606698" y="2794752"/>
                </a:lnTo>
                <a:lnTo>
                  <a:pt x="4646013" y="2841526"/>
                </a:lnTo>
                <a:lnTo>
                  <a:pt x="4664329" y="2862535"/>
                </a:lnTo>
                <a:lnTo>
                  <a:pt x="4681728" y="2881884"/>
                </a:lnTo>
              </a:path>
            </a:pathLst>
          </a:custGeom>
          <a:ln w="28956">
            <a:solidFill>
              <a:srgbClr val="000000"/>
            </a:solidFill>
          </a:ln>
        </p:spPr>
        <p:txBody>
          <a:bodyPr wrap="square" lIns="0" tIns="0" rIns="0" bIns="0" rtlCol="0"/>
          <a:lstStyle/>
          <a:p>
            <a:endParaRPr/>
          </a:p>
        </p:txBody>
      </p:sp>
      <p:sp>
        <p:nvSpPr>
          <p:cNvPr id="16" name="object 16"/>
          <p:cNvSpPr txBox="1"/>
          <p:nvPr/>
        </p:nvSpPr>
        <p:spPr>
          <a:xfrm>
            <a:off x="1337817" y="3383660"/>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P</a:t>
            </a:r>
            <a:endParaRPr sz="2400">
              <a:latin typeface="Arial"/>
              <a:cs typeface="Arial"/>
            </a:endParaRPr>
          </a:p>
        </p:txBody>
      </p:sp>
      <p:sp>
        <p:nvSpPr>
          <p:cNvPr id="17" name="object 17"/>
          <p:cNvSpPr txBox="1"/>
          <p:nvPr/>
        </p:nvSpPr>
        <p:spPr>
          <a:xfrm>
            <a:off x="1540510" y="3560445"/>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t>
            </a:r>
            <a:endParaRPr sz="1600">
              <a:latin typeface="Arial"/>
              <a:cs typeface="Arial"/>
            </a:endParaRPr>
          </a:p>
        </p:txBody>
      </p:sp>
      <p:sp>
        <p:nvSpPr>
          <p:cNvPr id="18" name="object 18"/>
          <p:cNvSpPr txBox="1"/>
          <p:nvPr/>
        </p:nvSpPr>
        <p:spPr>
          <a:xfrm>
            <a:off x="7218933" y="4534916"/>
            <a:ext cx="1274445" cy="391160"/>
          </a:xfrm>
          <a:prstGeom prst="rect">
            <a:avLst/>
          </a:prstGeom>
        </p:spPr>
        <p:txBody>
          <a:bodyPr vert="horz" wrap="square" lIns="0" tIns="12700" rIns="0" bIns="0" rtlCol="0">
            <a:spAutoFit/>
          </a:bodyPr>
          <a:lstStyle/>
          <a:p>
            <a:pPr marL="38100">
              <a:lnSpc>
                <a:spcPct val="100000"/>
              </a:lnSpc>
              <a:spcBef>
                <a:spcPts val="100"/>
              </a:spcBef>
            </a:pPr>
            <a:r>
              <a:rPr sz="2400" dirty="0">
                <a:latin typeface="Arial"/>
                <a:cs typeface="Arial"/>
              </a:rPr>
              <a:t>Investor</a:t>
            </a:r>
            <a:r>
              <a:rPr sz="2400" baseline="-20833" dirty="0">
                <a:latin typeface="Arial"/>
                <a:cs typeface="Arial"/>
              </a:rPr>
              <a:t>1</a:t>
            </a:r>
            <a:endParaRPr sz="2400" baseline="-20833">
              <a:latin typeface="Arial"/>
              <a:cs typeface="Arial"/>
            </a:endParaRPr>
          </a:p>
        </p:txBody>
      </p:sp>
      <p:sp>
        <p:nvSpPr>
          <p:cNvPr id="19" name="object 19"/>
          <p:cNvSpPr txBox="1"/>
          <p:nvPr/>
        </p:nvSpPr>
        <p:spPr>
          <a:xfrm>
            <a:off x="7892542" y="5793130"/>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0</a:t>
            </a:r>
            <a:endParaRPr sz="1600">
              <a:latin typeface="Arial"/>
              <a:cs typeface="Arial"/>
            </a:endParaRPr>
          </a:p>
        </p:txBody>
      </p:sp>
      <p:sp>
        <p:nvSpPr>
          <p:cNvPr id="20" name="object 20"/>
          <p:cNvSpPr txBox="1"/>
          <p:nvPr/>
        </p:nvSpPr>
        <p:spPr>
          <a:xfrm>
            <a:off x="7604506" y="5616346"/>
            <a:ext cx="54483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W</a:t>
            </a:r>
            <a:r>
              <a:rPr sz="2400" spc="135" dirty="0">
                <a:latin typeface="Arial"/>
                <a:cs typeface="Arial"/>
              </a:rPr>
              <a:t> </a:t>
            </a:r>
            <a:r>
              <a:rPr sz="2400" spc="-5" dirty="0">
                <a:latin typeface="Arial"/>
                <a:cs typeface="Arial"/>
              </a:rPr>
              <a:t>*</a:t>
            </a:r>
            <a:endParaRPr sz="2400">
              <a:latin typeface="Arial"/>
              <a:cs typeface="Arial"/>
            </a:endParaRPr>
          </a:p>
        </p:txBody>
      </p:sp>
      <p:sp>
        <p:nvSpPr>
          <p:cNvPr id="21" name="object 21"/>
          <p:cNvSpPr txBox="1"/>
          <p:nvPr/>
        </p:nvSpPr>
        <p:spPr>
          <a:xfrm>
            <a:off x="3282822" y="2729610"/>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2" name="object 22"/>
          <p:cNvSpPr txBox="1"/>
          <p:nvPr/>
        </p:nvSpPr>
        <p:spPr>
          <a:xfrm>
            <a:off x="3355975" y="2951734"/>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3" name="object 23"/>
          <p:cNvSpPr txBox="1"/>
          <p:nvPr/>
        </p:nvSpPr>
        <p:spPr>
          <a:xfrm>
            <a:off x="5456554" y="4249039"/>
            <a:ext cx="138430" cy="299720"/>
          </a:xfrm>
          <a:prstGeom prst="rect">
            <a:avLst/>
          </a:prstGeom>
        </p:spPr>
        <p:txBody>
          <a:bodyPr vert="horz" wrap="square" lIns="0" tIns="12700" rIns="0" bIns="0" rtlCol="0">
            <a:spAutoFit/>
          </a:bodyPr>
          <a:lstStyle/>
          <a:p>
            <a:pPr>
              <a:lnSpc>
                <a:spcPct val="100000"/>
              </a:lnSpc>
              <a:spcBef>
                <a:spcPts val="100"/>
              </a:spcBef>
            </a:pPr>
            <a:r>
              <a:rPr sz="1800" dirty="0">
                <a:latin typeface="Arial"/>
                <a:cs typeface="Arial"/>
              </a:rPr>
              <a:t>●</a:t>
            </a:r>
            <a:endParaRPr sz="1800">
              <a:latin typeface="Arial"/>
              <a:cs typeface="Arial"/>
            </a:endParaRPr>
          </a:p>
        </p:txBody>
      </p:sp>
      <p:sp>
        <p:nvSpPr>
          <p:cNvPr id="24" name="object 24"/>
          <p:cNvSpPr txBox="1"/>
          <p:nvPr/>
        </p:nvSpPr>
        <p:spPr>
          <a:xfrm>
            <a:off x="4175252" y="3599815"/>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D</a:t>
            </a:r>
            <a:endParaRPr sz="2400">
              <a:latin typeface="Arial"/>
              <a:cs typeface="Arial"/>
            </a:endParaRPr>
          </a:p>
        </p:txBody>
      </p:sp>
      <p:sp>
        <p:nvSpPr>
          <p:cNvPr id="25" name="object 25"/>
          <p:cNvSpPr txBox="1"/>
          <p:nvPr/>
        </p:nvSpPr>
        <p:spPr>
          <a:xfrm>
            <a:off x="1482978" y="2047493"/>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1</a:t>
            </a:r>
            <a:endParaRPr sz="1600">
              <a:latin typeface="Arial"/>
              <a:cs typeface="Arial"/>
            </a:endParaRPr>
          </a:p>
        </p:txBody>
      </p:sp>
      <p:sp>
        <p:nvSpPr>
          <p:cNvPr id="26" name="object 26"/>
          <p:cNvSpPr txBox="1"/>
          <p:nvPr/>
        </p:nvSpPr>
        <p:spPr>
          <a:xfrm>
            <a:off x="1194917" y="1870709"/>
            <a:ext cx="54483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W</a:t>
            </a:r>
            <a:r>
              <a:rPr sz="2400" spc="135" dirty="0">
                <a:latin typeface="Arial"/>
                <a:cs typeface="Arial"/>
              </a:rPr>
              <a:t> </a:t>
            </a:r>
            <a:r>
              <a:rPr sz="2400" spc="-5" dirty="0">
                <a:latin typeface="Arial"/>
                <a:cs typeface="Arial"/>
              </a:rPr>
              <a:t>*</a:t>
            </a:r>
            <a:endParaRPr sz="2400">
              <a:latin typeface="Arial"/>
              <a:cs typeface="Arial"/>
            </a:endParaRPr>
          </a:p>
        </p:txBody>
      </p:sp>
      <p:sp>
        <p:nvSpPr>
          <p:cNvPr id="27" name="object 27"/>
          <p:cNvSpPr/>
          <p:nvPr/>
        </p:nvSpPr>
        <p:spPr>
          <a:xfrm>
            <a:off x="5389626" y="2510282"/>
            <a:ext cx="3262629" cy="2701290"/>
          </a:xfrm>
          <a:custGeom>
            <a:avLst/>
            <a:gdLst/>
            <a:ahLst/>
            <a:cxnLst/>
            <a:rect l="l" t="t" r="r" b="b"/>
            <a:pathLst>
              <a:path w="3262629" h="2701290">
                <a:moveTo>
                  <a:pt x="0" y="0"/>
                </a:moveTo>
                <a:lnTo>
                  <a:pt x="1598" y="50240"/>
                </a:lnTo>
                <a:lnTo>
                  <a:pt x="3245" y="100460"/>
                </a:lnTo>
                <a:lnTo>
                  <a:pt x="4990" y="150638"/>
                </a:lnTo>
                <a:lnTo>
                  <a:pt x="6881" y="200753"/>
                </a:lnTo>
                <a:lnTo>
                  <a:pt x="8968" y="250786"/>
                </a:lnTo>
                <a:lnTo>
                  <a:pt x="11300" y="300715"/>
                </a:lnTo>
                <a:lnTo>
                  <a:pt x="13925" y="350520"/>
                </a:lnTo>
                <a:lnTo>
                  <a:pt x="16894" y="400181"/>
                </a:lnTo>
                <a:lnTo>
                  <a:pt x="20253" y="449676"/>
                </a:lnTo>
                <a:lnTo>
                  <a:pt x="24054" y="498984"/>
                </a:lnTo>
                <a:lnTo>
                  <a:pt x="28345" y="548087"/>
                </a:lnTo>
                <a:lnTo>
                  <a:pt x="33174" y="596962"/>
                </a:lnTo>
                <a:lnTo>
                  <a:pt x="38591" y="645590"/>
                </a:lnTo>
                <a:lnTo>
                  <a:pt x="44645" y="693949"/>
                </a:lnTo>
                <a:lnTo>
                  <a:pt x="51385" y="742019"/>
                </a:lnTo>
                <a:lnTo>
                  <a:pt x="58860" y="789779"/>
                </a:lnTo>
                <a:lnTo>
                  <a:pt x="67120" y="837209"/>
                </a:lnTo>
                <a:lnTo>
                  <a:pt x="76212" y="884288"/>
                </a:lnTo>
                <a:lnTo>
                  <a:pt x="86186" y="930996"/>
                </a:lnTo>
                <a:lnTo>
                  <a:pt x="97091" y="977312"/>
                </a:lnTo>
                <a:lnTo>
                  <a:pt x="108976" y="1023215"/>
                </a:lnTo>
                <a:lnTo>
                  <a:pt x="121891" y="1068685"/>
                </a:lnTo>
                <a:lnTo>
                  <a:pt x="135884" y="1113701"/>
                </a:lnTo>
                <a:lnTo>
                  <a:pt x="151004" y="1158243"/>
                </a:lnTo>
                <a:lnTo>
                  <a:pt x="167300" y="1202289"/>
                </a:lnTo>
                <a:lnTo>
                  <a:pt x="184821" y="1245820"/>
                </a:lnTo>
                <a:lnTo>
                  <a:pt x="203617" y="1288814"/>
                </a:lnTo>
                <a:lnTo>
                  <a:pt x="223736" y="1331251"/>
                </a:lnTo>
                <a:lnTo>
                  <a:pt x="245227" y="1373111"/>
                </a:lnTo>
                <a:lnTo>
                  <a:pt x="268140" y="1414373"/>
                </a:lnTo>
                <a:lnTo>
                  <a:pt x="292523" y="1455016"/>
                </a:lnTo>
                <a:lnTo>
                  <a:pt x="318426" y="1495019"/>
                </a:lnTo>
                <a:lnTo>
                  <a:pt x="345897" y="1534363"/>
                </a:lnTo>
                <a:lnTo>
                  <a:pt x="374986" y="1573026"/>
                </a:lnTo>
                <a:lnTo>
                  <a:pt x="405741" y="1610987"/>
                </a:lnTo>
                <a:lnTo>
                  <a:pt x="438212" y="1648227"/>
                </a:lnTo>
                <a:lnTo>
                  <a:pt x="472447" y="1684725"/>
                </a:lnTo>
                <a:lnTo>
                  <a:pt x="508496" y="1720459"/>
                </a:lnTo>
                <a:lnTo>
                  <a:pt x="546408" y="1755410"/>
                </a:lnTo>
                <a:lnTo>
                  <a:pt x="586232" y="1789556"/>
                </a:lnTo>
                <a:lnTo>
                  <a:pt x="647606" y="1836402"/>
                </a:lnTo>
                <a:lnTo>
                  <a:pt x="681265" y="1859434"/>
                </a:lnTo>
                <a:lnTo>
                  <a:pt x="716802" y="1882206"/>
                </a:lnTo>
                <a:lnTo>
                  <a:pt x="754141" y="1904716"/>
                </a:lnTo>
                <a:lnTo>
                  <a:pt x="793204" y="1926964"/>
                </a:lnTo>
                <a:lnTo>
                  <a:pt x="833913" y="1948950"/>
                </a:lnTo>
                <a:lnTo>
                  <a:pt x="876192" y="1970673"/>
                </a:lnTo>
                <a:lnTo>
                  <a:pt x="919963" y="1992131"/>
                </a:lnTo>
                <a:lnTo>
                  <a:pt x="965149" y="2013326"/>
                </a:lnTo>
                <a:lnTo>
                  <a:pt x="1011673" y="2034256"/>
                </a:lnTo>
                <a:lnTo>
                  <a:pt x="1059458" y="2054921"/>
                </a:lnTo>
                <a:lnTo>
                  <a:pt x="1108425" y="2075319"/>
                </a:lnTo>
                <a:lnTo>
                  <a:pt x="1158499" y="2095451"/>
                </a:lnTo>
                <a:lnTo>
                  <a:pt x="1209602" y="2115316"/>
                </a:lnTo>
                <a:lnTo>
                  <a:pt x="1261656" y="2134914"/>
                </a:lnTo>
                <a:lnTo>
                  <a:pt x="1314585" y="2154243"/>
                </a:lnTo>
                <a:lnTo>
                  <a:pt x="1368311" y="2173304"/>
                </a:lnTo>
                <a:lnTo>
                  <a:pt x="1422757" y="2192095"/>
                </a:lnTo>
                <a:lnTo>
                  <a:pt x="1477846" y="2210616"/>
                </a:lnTo>
                <a:lnTo>
                  <a:pt x="1533500" y="2228867"/>
                </a:lnTo>
                <a:lnTo>
                  <a:pt x="1589642" y="2246847"/>
                </a:lnTo>
                <a:lnTo>
                  <a:pt x="1646195" y="2264555"/>
                </a:lnTo>
                <a:lnTo>
                  <a:pt x="1703082" y="2281992"/>
                </a:lnTo>
                <a:lnTo>
                  <a:pt x="1760226" y="2299155"/>
                </a:lnTo>
                <a:lnTo>
                  <a:pt x="1817549" y="2316045"/>
                </a:lnTo>
                <a:lnTo>
                  <a:pt x="1874974" y="2332662"/>
                </a:lnTo>
                <a:lnTo>
                  <a:pt x="1932423" y="2349004"/>
                </a:lnTo>
                <a:lnTo>
                  <a:pt x="1989821" y="2365071"/>
                </a:lnTo>
                <a:lnTo>
                  <a:pt x="2047089" y="2380863"/>
                </a:lnTo>
                <a:lnTo>
                  <a:pt x="2104150" y="2396378"/>
                </a:lnTo>
                <a:lnTo>
                  <a:pt x="2160927" y="2411617"/>
                </a:lnTo>
                <a:lnTo>
                  <a:pt x="2217342" y="2426579"/>
                </a:lnTo>
                <a:lnTo>
                  <a:pt x="2273319" y="2441263"/>
                </a:lnTo>
                <a:lnTo>
                  <a:pt x="2328780" y="2455669"/>
                </a:lnTo>
                <a:lnTo>
                  <a:pt x="2383649" y="2469795"/>
                </a:lnTo>
                <a:lnTo>
                  <a:pt x="2437847" y="2483643"/>
                </a:lnTo>
                <a:lnTo>
                  <a:pt x="2491297" y="2497210"/>
                </a:lnTo>
                <a:lnTo>
                  <a:pt x="2543923" y="2510497"/>
                </a:lnTo>
                <a:lnTo>
                  <a:pt x="2595647" y="2523502"/>
                </a:lnTo>
                <a:lnTo>
                  <a:pt x="2646392" y="2536226"/>
                </a:lnTo>
                <a:lnTo>
                  <a:pt x="2696080" y="2548668"/>
                </a:lnTo>
                <a:lnTo>
                  <a:pt x="2744635" y="2560826"/>
                </a:lnTo>
                <a:lnTo>
                  <a:pt x="2791979" y="2572702"/>
                </a:lnTo>
                <a:lnTo>
                  <a:pt x="2838035" y="2584293"/>
                </a:lnTo>
                <a:lnTo>
                  <a:pt x="2882725" y="2595600"/>
                </a:lnTo>
                <a:lnTo>
                  <a:pt x="2925973" y="2606622"/>
                </a:lnTo>
                <a:lnTo>
                  <a:pt x="2967701" y="2617358"/>
                </a:lnTo>
                <a:lnTo>
                  <a:pt x="3007833" y="2627808"/>
                </a:lnTo>
                <a:lnTo>
                  <a:pt x="3046289" y="2637971"/>
                </a:lnTo>
                <a:lnTo>
                  <a:pt x="3117872" y="2657435"/>
                </a:lnTo>
                <a:lnTo>
                  <a:pt x="3181830" y="2675744"/>
                </a:lnTo>
                <a:lnTo>
                  <a:pt x="3237547" y="2692896"/>
                </a:lnTo>
                <a:lnTo>
                  <a:pt x="3262122" y="2701035"/>
                </a:lnTo>
              </a:path>
            </a:pathLst>
          </a:custGeom>
          <a:ln w="9525">
            <a:solidFill>
              <a:srgbClr val="000000"/>
            </a:solidFill>
          </a:ln>
        </p:spPr>
        <p:txBody>
          <a:bodyPr wrap="square" lIns="0" tIns="0" rIns="0" bIns="0" rtlCol="0"/>
          <a:lstStyle/>
          <a:p>
            <a:endParaRPr/>
          </a:p>
        </p:txBody>
      </p:sp>
      <p:sp>
        <p:nvSpPr>
          <p:cNvPr id="28" name="object 28"/>
          <p:cNvSpPr txBox="1"/>
          <p:nvPr/>
        </p:nvSpPr>
        <p:spPr>
          <a:xfrm>
            <a:off x="3355975" y="2492121"/>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X</a:t>
            </a:r>
            <a:endParaRPr sz="2400">
              <a:latin typeface="Arial"/>
              <a:cs typeface="Arial"/>
            </a:endParaRPr>
          </a:p>
        </p:txBody>
      </p:sp>
      <p:sp>
        <p:nvSpPr>
          <p:cNvPr id="29" name="object 29"/>
          <p:cNvSpPr txBox="1"/>
          <p:nvPr/>
        </p:nvSpPr>
        <p:spPr>
          <a:xfrm>
            <a:off x="6066154" y="4114292"/>
            <a:ext cx="408305" cy="391160"/>
          </a:xfrm>
          <a:prstGeom prst="rect">
            <a:avLst/>
          </a:prstGeom>
        </p:spPr>
        <p:txBody>
          <a:bodyPr vert="horz" wrap="square" lIns="0" tIns="12700" rIns="0" bIns="0" rtlCol="0">
            <a:spAutoFit/>
          </a:bodyPr>
          <a:lstStyle/>
          <a:p>
            <a:pPr marL="38100">
              <a:lnSpc>
                <a:spcPct val="100000"/>
              </a:lnSpc>
              <a:spcBef>
                <a:spcPts val="100"/>
              </a:spcBef>
            </a:pPr>
            <a:r>
              <a:rPr sz="2700" spc="-60" baseline="-13888" dirty="0">
                <a:latin typeface="Arial"/>
                <a:cs typeface="Arial"/>
              </a:rPr>
              <a:t>●</a:t>
            </a:r>
            <a:r>
              <a:rPr sz="2400" spc="-40" dirty="0">
                <a:latin typeface="Arial"/>
                <a:cs typeface="Arial"/>
              </a:rPr>
              <a:t>Y</a:t>
            </a:r>
            <a:endParaRPr sz="2400">
              <a:latin typeface="Arial"/>
              <a:cs typeface="Arial"/>
            </a:endParaRPr>
          </a:p>
        </p:txBody>
      </p:sp>
      <p:sp>
        <p:nvSpPr>
          <p:cNvPr id="30" name="object 30"/>
          <p:cNvSpPr txBox="1"/>
          <p:nvPr/>
        </p:nvSpPr>
        <p:spPr>
          <a:xfrm>
            <a:off x="597814" y="2683509"/>
            <a:ext cx="508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CML</a:t>
            </a:r>
            <a:endParaRPr sz="1800">
              <a:latin typeface="Arial"/>
              <a:cs typeface="Arial"/>
            </a:endParaRPr>
          </a:p>
        </p:txBody>
      </p:sp>
      <p:sp>
        <p:nvSpPr>
          <p:cNvPr id="31" name="object 31"/>
          <p:cNvSpPr/>
          <p:nvPr/>
        </p:nvSpPr>
        <p:spPr>
          <a:xfrm>
            <a:off x="1256334" y="2344927"/>
            <a:ext cx="1013460" cy="442595"/>
          </a:xfrm>
          <a:custGeom>
            <a:avLst/>
            <a:gdLst/>
            <a:ahLst/>
            <a:cxnLst/>
            <a:rect l="l" t="t" r="r" b="b"/>
            <a:pathLst>
              <a:path w="1013460" h="442594">
                <a:moveTo>
                  <a:pt x="940298" y="29154"/>
                </a:moveTo>
                <a:lnTo>
                  <a:pt x="0" y="430530"/>
                </a:lnTo>
                <a:lnTo>
                  <a:pt x="4978" y="442213"/>
                </a:lnTo>
                <a:lnTo>
                  <a:pt x="945294" y="40819"/>
                </a:lnTo>
                <a:lnTo>
                  <a:pt x="940298" y="29154"/>
                </a:lnTo>
                <a:close/>
              </a:path>
              <a:path w="1013460" h="442594">
                <a:moveTo>
                  <a:pt x="996721" y="24130"/>
                </a:moveTo>
                <a:lnTo>
                  <a:pt x="952068" y="24130"/>
                </a:lnTo>
                <a:lnTo>
                  <a:pt x="957021" y="35813"/>
                </a:lnTo>
                <a:lnTo>
                  <a:pt x="945294" y="40819"/>
                </a:lnTo>
                <a:lnTo>
                  <a:pt x="957783" y="69976"/>
                </a:lnTo>
                <a:lnTo>
                  <a:pt x="996721" y="24130"/>
                </a:lnTo>
                <a:close/>
              </a:path>
              <a:path w="1013460" h="442594">
                <a:moveTo>
                  <a:pt x="952068" y="24130"/>
                </a:moveTo>
                <a:lnTo>
                  <a:pt x="940298" y="29154"/>
                </a:lnTo>
                <a:lnTo>
                  <a:pt x="945294" y="40819"/>
                </a:lnTo>
                <a:lnTo>
                  <a:pt x="957021" y="35813"/>
                </a:lnTo>
                <a:lnTo>
                  <a:pt x="952068" y="24130"/>
                </a:lnTo>
                <a:close/>
              </a:path>
              <a:path w="1013460" h="442594">
                <a:moveTo>
                  <a:pt x="927811" y="0"/>
                </a:moveTo>
                <a:lnTo>
                  <a:pt x="940298" y="29154"/>
                </a:lnTo>
                <a:lnTo>
                  <a:pt x="952068" y="24130"/>
                </a:lnTo>
                <a:lnTo>
                  <a:pt x="996721" y="24130"/>
                </a:lnTo>
                <a:lnTo>
                  <a:pt x="1012901" y="5080"/>
                </a:lnTo>
                <a:lnTo>
                  <a:pt x="927811" y="0"/>
                </a:lnTo>
                <a:close/>
              </a:path>
            </a:pathLst>
          </a:custGeom>
          <a:solidFill>
            <a:srgbClr val="000000"/>
          </a:solidFill>
        </p:spPr>
        <p:txBody>
          <a:bodyPr wrap="square" lIns="0" tIns="0" rIns="0" bIns="0" rtlCol="0"/>
          <a:lstStyle/>
          <a:p>
            <a:endParaRPr/>
          </a:p>
        </p:txBody>
      </p:sp>
      <p:sp>
        <p:nvSpPr>
          <p:cNvPr id="32" name="object 32"/>
          <p:cNvSpPr txBox="1"/>
          <p:nvPr/>
        </p:nvSpPr>
        <p:spPr>
          <a:xfrm>
            <a:off x="3845433" y="1201927"/>
            <a:ext cx="5026660" cy="1520190"/>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An </a:t>
            </a:r>
            <a:r>
              <a:rPr sz="1400" spc="-10" dirty="0">
                <a:latin typeface="Calibri"/>
                <a:cs typeface="Calibri"/>
              </a:rPr>
              <a:t>efficient market </a:t>
            </a:r>
            <a:r>
              <a:rPr sz="1400" dirty="0">
                <a:latin typeface="Calibri"/>
                <a:cs typeface="Calibri"/>
              </a:rPr>
              <a:t>allow </a:t>
            </a:r>
            <a:r>
              <a:rPr sz="1400" spc="-10" dirty="0">
                <a:latin typeface="Calibri"/>
                <a:cs typeface="Calibri"/>
              </a:rPr>
              <a:t>investors to trade </a:t>
            </a:r>
            <a:r>
              <a:rPr sz="1400" spc="-5" dirty="0">
                <a:latin typeface="Calibri"/>
                <a:cs typeface="Calibri"/>
              </a:rPr>
              <a:t>their individual  </a:t>
            </a:r>
            <a:r>
              <a:rPr sz="1400" spc="-15" dirty="0">
                <a:latin typeface="Calibri"/>
                <a:cs typeface="Calibri"/>
              </a:rPr>
              <a:t>preferences. </a:t>
            </a:r>
            <a:r>
              <a:rPr sz="1400" spc="-5" dirty="0">
                <a:latin typeface="Calibri"/>
                <a:cs typeface="Calibri"/>
              </a:rPr>
              <a:t>The </a:t>
            </a:r>
            <a:r>
              <a:rPr sz="1400" dirty="0">
                <a:latin typeface="Calibri"/>
                <a:cs typeface="Calibri"/>
              </a:rPr>
              <a:t>CML </a:t>
            </a:r>
            <a:r>
              <a:rPr sz="1400" spc="-10" dirty="0">
                <a:latin typeface="Calibri"/>
                <a:cs typeface="Calibri"/>
              </a:rPr>
              <a:t>represent </a:t>
            </a:r>
            <a:r>
              <a:rPr sz="1400" spc="-5" dirty="0">
                <a:latin typeface="Calibri"/>
                <a:cs typeface="Calibri"/>
              </a:rPr>
              <a:t>the </a:t>
            </a:r>
            <a:r>
              <a:rPr sz="1400" spc="-15" dirty="0">
                <a:latin typeface="Calibri"/>
                <a:cs typeface="Calibri"/>
              </a:rPr>
              <a:t>market </a:t>
            </a:r>
            <a:r>
              <a:rPr sz="1400" dirty="0">
                <a:latin typeface="Calibri"/>
                <a:cs typeface="Calibri"/>
              </a:rPr>
              <a:t>with a </a:t>
            </a:r>
            <a:r>
              <a:rPr sz="1400" spc="-15" dirty="0">
                <a:latin typeface="Calibri"/>
                <a:cs typeface="Calibri"/>
              </a:rPr>
              <a:t>rate </a:t>
            </a:r>
            <a:r>
              <a:rPr sz="1400" dirty="0">
                <a:latin typeface="Calibri"/>
                <a:cs typeface="Calibri"/>
              </a:rPr>
              <a:t>of </a:t>
            </a:r>
            <a:r>
              <a:rPr sz="1400" spc="-10" dirty="0">
                <a:latin typeface="Calibri"/>
                <a:cs typeface="Calibri"/>
              </a:rPr>
              <a:t>return  </a:t>
            </a:r>
            <a:r>
              <a:rPr sz="1400" spc="-5" dirty="0">
                <a:latin typeface="Calibri"/>
                <a:cs typeface="Calibri"/>
              </a:rPr>
              <a:t>equal </a:t>
            </a:r>
            <a:r>
              <a:rPr sz="1400" dirty="0">
                <a:latin typeface="Calibri"/>
                <a:cs typeface="Calibri"/>
              </a:rPr>
              <a:t>r ( </a:t>
            </a:r>
            <a:r>
              <a:rPr sz="1400" spc="-5" dirty="0">
                <a:latin typeface="Calibri"/>
                <a:cs typeface="Calibri"/>
              </a:rPr>
              <a:t>the </a:t>
            </a:r>
            <a:r>
              <a:rPr sz="1400" dirty="0">
                <a:latin typeface="Calibri"/>
                <a:cs typeface="Calibri"/>
              </a:rPr>
              <a:t>slope = - </a:t>
            </a:r>
            <a:r>
              <a:rPr sz="1400" spc="-5" dirty="0">
                <a:latin typeface="Calibri"/>
                <a:cs typeface="Calibri"/>
              </a:rPr>
              <a:t>(1+ r)). If manager chose </a:t>
            </a:r>
            <a:r>
              <a:rPr sz="1400" spc="-10" dirty="0">
                <a:latin typeface="Calibri"/>
                <a:cs typeface="Calibri"/>
              </a:rPr>
              <a:t>to invest </a:t>
            </a:r>
            <a:r>
              <a:rPr sz="1400" dirty="0">
                <a:latin typeface="Calibri"/>
                <a:cs typeface="Calibri"/>
              </a:rPr>
              <a:t>in all </a:t>
            </a:r>
            <a:r>
              <a:rPr sz="1400" spc="-5" dirty="0">
                <a:latin typeface="Calibri"/>
                <a:cs typeface="Calibri"/>
              </a:rPr>
              <a:t>projects  that give </a:t>
            </a:r>
            <a:r>
              <a:rPr sz="1400" dirty="0">
                <a:latin typeface="Calibri"/>
                <a:cs typeface="Calibri"/>
              </a:rPr>
              <a:t>a </a:t>
            </a:r>
            <a:r>
              <a:rPr sz="1400" spc="-10" dirty="0">
                <a:latin typeface="Calibri"/>
                <a:cs typeface="Calibri"/>
              </a:rPr>
              <a:t>return </a:t>
            </a:r>
            <a:r>
              <a:rPr sz="1400" spc="-5" dirty="0">
                <a:latin typeface="Calibri"/>
                <a:cs typeface="Calibri"/>
              </a:rPr>
              <a:t>(MRT) higher or equal </a:t>
            </a:r>
            <a:r>
              <a:rPr sz="1400" spc="-10" dirty="0">
                <a:latin typeface="Calibri"/>
                <a:cs typeface="Calibri"/>
              </a:rPr>
              <a:t>to </a:t>
            </a:r>
            <a:r>
              <a:rPr sz="1400" dirty="0">
                <a:latin typeface="Calibri"/>
                <a:cs typeface="Calibri"/>
              </a:rPr>
              <a:t>r </a:t>
            </a:r>
            <a:r>
              <a:rPr sz="1400" spc="-5" dirty="0">
                <a:latin typeface="Calibri"/>
                <a:cs typeface="Calibri"/>
              </a:rPr>
              <a:t>the utility </a:t>
            </a:r>
            <a:r>
              <a:rPr sz="1400" dirty="0">
                <a:latin typeface="Calibri"/>
                <a:cs typeface="Calibri"/>
              </a:rPr>
              <a:t>of </a:t>
            </a:r>
            <a:r>
              <a:rPr sz="1400" spc="-10" dirty="0">
                <a:latin typeface="Calibri"/>
                <a:cs typeface="Calibri"/>
              </a:rPr>
              <a:t>investor </a:t>
            </a:r>
            <a:r>
              <a:rPr sz="1400" dirty="0">
                <a:latin typeface="Calibri"/>
                <a:cs typeface="Calibri"/>
              </a:rPr>
              <a:t>1  will </a:t>
            </a:r>
            <a:r>
              <a:rPr sz="1400" spc="-5" dirty="0">
                <a:latin typeface="Calibri"/>
                <a:cs typeface="Calibri"/>
              </a:rPr>
              <a:t>move </a:t>
            </a:r>
            <a:r>
              <a:rPr sz="1400" spc="-10" dirty="0">
                <a:latin typeface="Calibri"/>
                <a:cs typeface="Calibri"/>
              </a:rPr>
              <a:t>to point </a:t>
            </a:r>
            <a:r>
              <a:rPr sz="1400" spc="-80" dirty="0">
                <a:latin typeface="Calibri"/>
                <a:cs typeface="Calibri"/>
              </a:rPr>
              <a:t>Y. </a:t>
            </a:r>
            <a:r>
              <a:rPr sz="1400" spc="-5" dirty="0">
                <a:latin typeface="Calibri"/>
                <a:cs typeface="Calibri"/>
              </a:rPr>
              <a:t>This, since the </a:t>
            </a:r>
            <a:r>
              <a:rPr sz="1400" spc="-10" dirty="0">
                <a:latin typeface="Calibri"/>
                <a:cs typeface="Calibri"/>
              </a:rPr>
              <a:t>investor </a:t>
            </a:r>
            <a:r>
              <a:rPr sz="1400" spc="-5" dirty="0">
                <a:latin typeface="Calibri"/>
                <a:cs typeface="Calibri"/>
              </a:rPr>
              <a:t>can </a:t>
            </a:r>
            <a:r>
              <a:rPr sz="1400" spc="-10" dirty="0">
                <a:latin typeface="Calibri"/>
                <a:cs typeface="Calibri"/>
              </a:rPr>
              <a:t>trade </a:t>
            </a:r>
            <a:r>
              <a:rPr sz="1400" dirty="0">
                <a:latin typeface="Calibri"/>
                <a:cs typeface="Calibri"/>
              </a:rPr>
              <a:t>its </a:t>
            </a:r>
            <a:r>
              <a:rPr sz="1400" spc="-15" dirty="0">
                <a:latin typeface="Calibri"/>
                <a:cs typeface="Calibri"/>
              </a:rPr>
              <a:t>preferences  </a:t>
            </a:r>
            <a:r>
              <a:rPr sz="1400" spc="-5" dirty="0">
                <a:latin typeface="Calibri"/>
                <a:cs typeface="Calibri"/>
              </a:rPr>
              <a:t>on the </a:t>
            </a:r>
            <a:r>
              <a:rPr sz="1400" spc="-10" dirty="0">
                <a:latin typeface="Calibri"/>
                <a:cs typeface="Calibri"/>
              </a:rPr>
              <a:t>market by </a:t>
            </a:r>
            <a:r>
              <a:rPr sz="1400" spc="-5" dirty="0">
                <a:latin typeface="Calibri"/>
                <a:cs typeface="Calibri"/>
              </a:rPr>
              <a:t>borrowing </a:t>
            </a:r>
            <a:r>
              <a:rPr sz="1400" spc="-10" dirty="0">
                <a:latin typeface="Calibri"/>
                <a:cs typeface="Calibri"/>
              </a:rPr>
              <a:t>atthe </a:t>
            </a:r>
            <a:r>
              <a:rPr sz="1400" spc="-15" dirty="0">
                <a:latin typeface="Calibri"/>
                <a:cs typeface="Calibri"/>
              </a:rPr>
              <a:t>market rate </a:t>
            </a:r>
            <a:r>
              <a:rPr sz="1400" spc="-5" dirty="0">
                <a:latin typeface="Calibri"/>
                <a:cs typeface="Calibri"/>
              </a:rPr>
              <a:t>and consume </a:t>
            </a:r>
            <a:r>
              <a:rPr sz="1400" spc="-10" dirty="0">
                <a:latin typeface="Calibri"/>
                <a:cs typeface="Calibri"/>
              </a:rPr>
              <a:t>more  </a:t>
            </a:r>
            <a:r>
              <a:rPr sz="1400" spc="-5" dirty="0">
                <a:latin typeface="Calibri"/>
                <a:cs typeface="Calibri"/>
              </a:rPr>
              <a:t>than defined </a:t>
            </a:r>
            <a:r>
              <a:rPr sz="1400" spc="-10" dirty="0">
                <a:latin typeface="Calibri"/>
                <a:cs typeface="Calibri"/>
              </a:rPr>
              <a:t>by point</a:t>
            </a:r>
            <a:r>
              <a:rPr sz="1400" spc="40" dirty="0">
                <a:latin typeface="Calibri"/>
                <a:cs typeface="Calibri"/>
              </a:rPr>
              <a:t> </a:t>
            </a:r>
            <a:r>
              <a:rPr sz="1400" spc="-20" dirty="0">
                <a:latin typeface="Calibri"/>
                <a:cs typeface="Calibri"/>
              </a:rPr>
              <a:t>D.</a:t>
            </a:r>
            <a:endParaRPr sz="1400">
              <a:latin typeface="Calibri"/>
              <a:cs typeface="Calibri"/>
            </a:endParaRPr>
          </a:p>
        </p:txBody>
      </p:sp>
      <p:sp>
        <p:nvSpPr>
          <p:cNvPr id="33" name="object 33"/>
          <p:cNvSpPr txBox="1"/>
          <p:nvPr/>
        </p:nvSpPr>
        <p:spPr>
          <a:xfrm>
            <a:off x="653491" y="5828791"/>
            <a:ext cx="5795010" cy="690880"/>
          </a:xfrm>
          <a:prstGeom prst="rect">
            <a:avLst/>
          </a:prstGeom>
        </p:spPr>
        <p:txBody>
          <a:bodyPr vert="horz" wrap="square" lIns="0" tIns="44450" rIns="0" bIns="0" rtlCol="0">
            <a:spAutoFit/>
          </a:bodyPr>
          <a:lstStyle/>
          <a:p>
            <a:pPr marL="38100" marR="30480">
              <a:lnSpc>
                <a:spcPts val="1680"/>
              </a:lnSpc>
              <a:spcBef>
                <a:spcPts val="350"/>
              </a:spcBef>
            </a:pPr>
            <a:r>
              <a:rPr sz="1400" spc="-5" dirty="0">
                <a:latin typeface="Calibri"/>
                <a:cs typeface="Calibri"/>
              </a:rPr>
              <a:t>If </a:t>
            </a:r>
            <a:r>
              <a:rPr sz="1400" spc="-10" dirty="0">
                <a:latin typeface="Calibri"/>
                <a:cs typeface="Calibri"/>
              </a:rPr>
              <a:t>investing </a:t>
            </a:r>
            <a:r>
              <a:rPr sz="1400" dirty="0">
                <a:latin typeface="Calibri"/>
                <a:cs typeface="Calibri"/>
              </a:rPr>
              <a:t>in </a:t>
            </a:r>
            <a:r>
              <a:rPr sz="1400" spc="-5" dirty="0">
                <a:latin typeface="Calibri"/>
                <a:cs typeface="Calibri"/>
              </a:rPr>
              <a:t>project where </a:t>
            </a:r>
            <a:r>
              <a:rPr sz="1400" spc="-10" dirty="0">
                <a:latin typeface="Calibri"/>
                <a:cs typeface="Calibri"/>
              </a:rPr>
              <a:t>project </a:t>
            </a:r>
            <a:r>
              <a:rPr sz="1400" spc="-15" dirty="0">
                <a:latin typeface="Calibri"/>
                <a:cs typeface="Calibri"/>
              </a:rPr>
              <a:t>rate </a:t>
            </a:r>
            <a:r>
              <a:rPr sz="1400" spc="-5" dirty="0">
                <a:latin typeface="Calibri"/>
                <a:cs typeface="Calibri"/>
              </a:rPr>
              <a:t>equal the </a:t>
            </a:r>
            <a:r>
              <a:rPr sz="1400" spc="-140" dirty="0">
                <a:latin typeface="Calibri"/>
                <a:cs typeface="Calibri"/>
              </a:rPr>
              <a:t>mar</a:t>
            </a:r>
            <a:r>
              <a:rPr sz="2400" spc="-209" baseline="10416" dirty="0">
                <a:latin typeface="Arial"/>
                <a:cs typeface="Arial"/>
              </a:rPr>
              <a:t>0</a:t>
            </a:r>
            <a:r>
              <a:rPr sz="1400" spc="-140" dirty="0">
                <a:latin typeface="Calibri"/>
                <a:cs typeface="Calibri"/>
              </a:rPr>
              <a:t>ket </a:t>
            </a:r>
            <a:r>
              <a:rPr sz="1400" spc="-15" dirty="0">
                <a:latin typeface="Calibri"/>
                <a:cs typeface="Calibri"/>
              </a:rPr>
              <a:t>rate </a:t>
            </a:r>
            <a:r>
              <a:rPr sz="1400" dirty="0">
                <a:latin typeface="Calibri"/>
                <a:cs typeface="Calibri"/>
              </a:rPr>
              <a:t>an </a:t>
            </a:r>
            <a:r>
              <a:rPr sz="1400" spc="-10" dirty="0">
                <a:latin typeface="Calibri"/>
                <a:cs typeface="Calibri"/>
              </a:rPr>
              <a:t>investor </a:t>
            </a:r>
            <a:r>
              <a:rPr sz="1400" spc="-5" dirty="0">
                <a:latin typeface="Calibri"/>
                <a:cs typeface="Calibri"/>
              </a:rPr>
              <a:t>can  </a:t>
            </a:r>
            <a:r>
              <a:rPr sz="1400" spc="-10" dirty="0">
                <a:latin typeface="Calibri"/>
                <a:cs typeface="Calibri"/>
              </a:rPr>
              <a:t>reach any point </a:t>
            </a:r>
            <a:r>
              <a:rPr sz="1400" spc="-5" dirty="0">
                <a:latin typeface="Calibri"/>
                <a:cs typeface="Calibri"/>
              </a:rPr>
              <a:t>on the CML </a:t>
            </a:r>
            <a:r>
              <a:rPr sz="1400" spc="-10" dirty="0">
                <a:latin typeface="Calibri"/>
                <a:cs typeface="Calibri"/>
              </a:rPr>
              <a:t>by </a:t>
            </a:r>
            <a:r>
              <a:rPr sz="1400" spc="-5" dirty="0">
                <a:latin typeface="Calibri"/>
                <a:cs typeface="Calibri"/>
              </a:rPr>
              <a:t>lending or borrowing, and hence consume </a:t>
            </a:r>
            <a:r>
              <a:rPr sz="1400" spc="-10" dirty="0">
                <a:latin typeface="Calibri"/>
                <a:cs typeface="Calibri"/>
              </a:rPr>
              <a:t>more  </a:t>
            </a:r>
            <a:r>
              <a:rPr sz="1400" spc="-5" dirty="0">
                <a:latin typeface="Calibri"/>
                <a:cs typeface="Calibri"/>
              </a:rPr>
              <a:t>or </a:t>
            </a:r>
            <a:r>
              <a:rPr sz="1400" dirty="0">
                <a:latin typeface="Calibri"/>
                <a:cs typeface="Calibri"/>
              </a:rPr>
              <a:t>less </a:t>
            </a:r>
            <a:r>
              <a:rPr sz="1400" spc="-5" dirty="0">
                <a:latin typeface="Calibri"/>
                <a:cs typeface="Calibri"/>
              </a:rPr>
              <a:t>(if </a:t>
            </a:r>
            <a:r>
              <a:rPr sz="1400" spc="-15" dirty="0">
                <a:latin typeface="Calibri"/>
                <a:cs typeface="Calibri"/>
              </a:rPr>
              <a:t>preferred) </a:t>
            </a:r>
            <a:r>
              <a:rPr sz="1400" spc="-5" dirty="0">
                <a:latin typeface="Calibri"/>
                <a:cs typeface="Calibri"/>
              </a:rPr>
              <a:t>than the </a:t>
            </a:r>
            <a:r>
              <a:rPr sz="1400" spc="-10" dirty="0">
                <a:latin typeface="Calibri"/>
                <a:cs typeface="Calibri"/>
              </a:rPr>
              <a:t>pay </a:t>
            </a:r>
            <a:r>
              <a:rPr sz="1400" spc="-5" dirty="0">
                <a:latin typeface="Calibri"/>
                <a:cs typeface="Calibri"/>
              </a:rPr>
              <a:t>off </a:t>
            </a:r>
            <a:r>
              <a:rPr sz="1400" spc="-10" dirty="0">
                <a:latin typeface="Calibri"/>
                <a:cs typeface="Calibri"/>
              </a:rPr>
              <a:t>from </a:t>
            </a:r>
            <a:r>
              <a:rPr sz="1400" spc="-5" dirty="0">
                <a:latin typeface="Calibri"/>
                <a:cs typeface="Calibri"/>
              </a:rPr>
              <a:t>production</a:t>
            </a:r>
            <a:endParaRPr sz="14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20040"/>
            <a:ext cx="7242048" cy="1011302"/>
          </a:xfrm>
          <a:prstGeom prst="rect">
            <a:avLst/>
          </a:prstGeom>
        </p:spPr>
        <p:txBody>
          <a:bodyPr vert="horz" wrap="square" lIns="0" tIns="270002" rIns="0" bIns="0" rtlCol="0">
            <a:spAutoFit/>
          </a:bodyPr>
          <a:lstStyle/>
          <a:p>
            <a:pPr marL="2143125" marR="5080" indent="-1931670">
              <a:lnSpc>
                <a:spcPct val="100000"/>
              </a:lnSpc>
              <a:spcBef>
                <a:spcPts val="105"/>
              </a:spcBef>
            </a:pPr>
            <a:r>
              <a:rPr sz="2400" spc="-10" dirty="0"/>
              <a:t>Fischer’s </a:t>
            </a:r>
            <a:r>
              <a:rPr sz="2400" spc="-15" dirty="0"/>
              <a:t>Separation </a:t>
            </a:r>
            <a:r>
              <a:rPr sz="2400" spc="-10" dirty="0"/>
              <a:t>Theorem </a:t>
            </a:r>
            <a:r>
              <a:rPr sz="2400" dirty="0"/>
              <a:t>– </a:t>
            </a:r>
            <a:r>
              <a:rPr sz="2400" spc="-10" dirty="0"/>
              <a:t>introducing </a:t>
            </a:r>
            <a:r>
              <a:rPr sz="2400" dirty="0"/>
              <a:t>an  </a:t>
            </a:r>
            <a:r>
              <a:rPr sz="2400" spc="-15" dirty="0"/>
              <a:t>efficient </a:t>
            </a:r>
            <a:r>
              <a:rPr sz="2400" spc="-10" dirty="0"/>
              <a:t>capital</a:t>
            </a:r>
            <a:r>
              <a:rPr sz="2400" spc="30" dirty="0"/>
              <a:t> </a:t>
            </a:r>
            <a:r>
              <a:rPr sz="2400" spc="-25" dirty="0"/>
              <a:t>market</a:t>
            </a:r>
            <a:endParaRPr sz="2400"/>
          </a:p>
        </p:txBody>
      </p:sp>
      <p:sp>
        <p:nvSpPr>
          <p:cNvPr id="3" name="object 3"/>
          <p:cNvSpPr/>
          <p:nvPr/>
        </p:nvSpPr>
        <p:spPr>
          <a:xfrm>
            <a:off x="1796795" y="1412747"/>
            <a:ext cx="76200" cy="4177665"/>
          </a:xfrm>
          <a:custGeom>
            <a:avLst/>
            <a:gdLst/>
            <a:ahLst/>
            <a:cxnLst/>
            <a:rect l="l" t="t" r="r" b="b"/>
            <a:pathLst>
              <a:path w="76200" h="4177665">
                <a:moveTo>
                  <a:pt x="44450" y="63500"/>
                </a:moveTo>
                <a:lnTo>
                  <a:pt x="31750" y="63500"/>
                </a:lnTo>
                <a:lnTo>
                  <a:pt x="31750" y="4177283"/>
                </a:lnTo>
                <a:lnTo>
                  <a:pt x="44450" y="4177283"/>
                </a:lnTo>
                <a:lnTo>
                  <a:pt x="44450" y="63500"/>
                </a:lnTo>
                <a:close/>
              </a:path>
              <a:path w="76200" h="4177665">
                <a:moveTo>
                  <a:pt x="38100" y="0"/>
                </a:moveTo>
                <a:lnTo>
                  <a:pt x="0" y="76200"/>
                </a:lnTo>
                <a:lnTo>
                  <a:pt x="31750" y="76200"/>
                </a:lnTo>
                <a:lnTo>
                  <a:pt x="31750" y="63500"/>
                </a:lnTo>
                <a:lnTo>
                  <a:pt x="69850" y="63500"/>
                </a:lnTo>
                <a:lnTo>
                  <a:pt x="38100" y="0"/>
                </a:lnTo>
                <a:close/>
              </a:path>
              <a:path w="76200" h="417766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5551932"/>
            <a:ext cx="6482080" cy="76200"/>
          </a:xfrm>
          <a:custGeom>
            <a:avLst/>
            <a:gdLst/>
            <a:ahLst/>
            <a:cxnLst/>
            <a:rect l="l" t="t" r="r" b="b"/>
            <a:pathLst>
              <a:path w="6482080" h="76200">
                <a:moveTo>
                  <a:pt x="6405372" y="0"/>
                </a:moveTo>
                <a:lnTo>
                  <a:pt x="6405372" y="76200"/>
                </a:lnTo>
                <a:lnTo>
                  <a:pt x="6468872" y="44450"/>
                </a:lnTo>
                <a:lnTo>
                  <a:pt x="6418072" y="44450"/>
                </a:lnTo>
                <a:lnTo>
                  <a:pt x="6418072" y="31750"/>
                </a:lnTo>
                <a:lnTo>
                  <a:pt x="6468872" y="31750"/>
                </a:lnTo>
                <a:lnTo>
                  <a:pt x="6405372" y="0"/>
                </a:lnTo>
                <a:close/>
              </a:path>
              <a:path w="6482080" h="76200">
                <a:moveTo>
                  <a:pt x="6405372" y="31750"/>
                </a:moveTo>
                <a:lnTo>
                  <a:pt x="0" y="31750"/>
                </a:lnTo>
                <a:lnTo>
                  <a:pt x="0" y="44450"/>
                </a:lnTo>
                <a:lnTo>
                  <a:pt x="6405372" y="44450"/>
                </a:lnTo>
                <a:lnTo>
                  <a:pt x="6405372" y="31750"/>
                </a:lnTo>
                <a:close/>
              </a:path>
              <a:path w="6482080" h="76200">
                <a:moveTo>
                  <a:pt x="6468872" y="31750"/>
                </a:moveTo>
                <a:lnTo>
                  <a:pt x="6418072" y="31750"/>
                </a:lnTo>
                <a:lnTo>
                  <a:pt x="6418072" y="44450"/>
                </a:lnTo>
                <a:lnTo>
                  <a:pt x="6468872" y="44450"/>
                </a:lnTo>
                <a:lnTo>
                  <a:pt x="6481572" y="38100"/>
                </a:lnTo>
                <a:lnTo>
                  <a:pt x="6468872" y="31750"/>
                </a:lnTo>
                <a:close/>
              </a:path>
            </a:pathLst>
          </a:custGeom>
          <a:solidFill>
            <a:srgbClr val="000000"/>
          </a:solidFill>
        </p:spPr>
        <p:txBody>
          <a:bodyPr wrap="square" lIns="0" tIns="0" rIns="0" bIns="0" rtlCol="0"/>
          <a:lstStyle/>
          <a:p>
            <a:endParaRPr/>
          </a:p>
        </p:txBody>
      </p:sp>
      <p:sp>
        <p:nvSpPr>
          <p:cNvPr id="5" name="object 5"/>
          <p:cNvSpPr txBox="1"/>
          <p:nvPr/>
        </p:nvSpPr>
        <p:spPr>
          <a:xfrm>
            <a:off x="1385569" y="1151382"/>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1</a:t>
            </a:r>
            <a:endParaRPr sz="2400" baseline="-20833">
              <a:latin typeface="Arial"/>
              <a:cs typeface="Arial"/>
            </a:endParaRPr>
          </a:p>
        </p:txBody>
      </p:sp>
      <p:sp>
        <p:nvSpPr>
          <p:cNvPr id="6" name="object 6"/>
          <p:cNvSpPr txBox="1"/>
          <p:nvPr/>
        </p:nvSpPr>
        <p:spPr>
          <a:xfrm>
            <a:off x="8371585" y="5400243"/>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7" name="object 7"/>
          <p:cNvSpPr/>
          <p:nvPr/>
        </p:nvSpPr>
        <p:spPr>
          <a:xfrm>
            <a:off x="5077205" y="2708910"/>
            <a:ext cx="3456940" cy="2735580"/>
          </a:xfrm>
          <a:custGeom>
            <a:avLst/>
            <a:gdLst/>
            <a:ahLst/>
            <a:cxnLst/>
            <a:rect l="l" t="t" r="r" b="b"/>
            <a:pathLst>
              <a:path w="3456940" h="2735579">
                <a:moveTo>
                  <a:pt x="0" y="0"/>
                </a:moveTo>
                <a:lnTo>
                  <a:pt x="4880" y="50764"/>
                </a:lnTo>
                <a:lnTo>
                  <a:pt x="9796" y="101509"/>
                </a:lnTo>
                <a:lnTo>
                  <a:pt x="14783" y="152213"/>
                </a:lnTo>
                <a:lnTo>
                  <a:pt x="19876" y="202855"/>
                </a:lnTo>
                <a:lnTo>
                  <a:pt x="25111" y="253417"/>
                </a:lnTo>
                <a:lnTo>
                  <a:pt x="30524" y="303876"/>
                </a:lnTo>
                <a:lnTo>
                  <a:pt x="36149" y="354214"/>
                </a:lnTo>
                <a:lnTo>
                  <a:pt x="42023" y="404409"/>
                </a:lnTo>
                <a:lnTo>
                  <a:pt x="48182" y="454441"/>
                </a:lnTo>
                <a:lnTo>
                  <a:pt x="54660" y="504290"/>
                </a:lnTo>
                <a:lnTo>
                  <a:pt x="61493" y="553936"/>
                </a:lnTo>
                <a:lnTo>
                  <a:pt x="68718" y="603358"/>
                </a:lnTo>
                <a:lnTo>
                  <a:pt x="76369" y="652535"/>
                </a:lnTo>
                <a:lnTo>
                  <a:pt x="84482" y="701448"/>
                </a:lnTo>
                <a:lnTo>
                  <a:pt x="93093" y="750076"/>
                </a:lnTo>
                <a:lnTo>
                  <a:pt x="102237" y="798399"/>
                </a:lnTo>
                <a:lnTo>
                  <a:pt x="111949" y="846396"/>
                </a:lnTo>
                <a:lnTo>
                  <a:pt x="122266" y="894047"/>
                </a:lnTo>
                <a:lnTo>
                  <a:pt x="133224" y="941332"/>
                </a:lnTo>
                <a:lnTo>
                  <a:pt x="144856" y="988230"/>
                </a:lnTo>
                <a:lnTo>
                  <a:pt x="157200" y="1034722"/>
                </a:lnTo>
                <a:lnTo>
                  <a:pt x="170291" y="1080785"/>
                </a:lnTo>
                <a:lnTo>
                  <a:pt x="184163" y="1126402"/>
                </a:lnTo>
                <a:lnTo>
                  <a:pt x="198854" y="1171550"/>
                </a:lnTo>
                <a:lnTo>
                  <a:pt x="214398" y="1216209"/>
                </a:lnTo>
                <a:lnTo>
                  <a:pt x="230831" y="1260360"/>
                </a:lnTo>
                <a:lnTo>
                  <a:pt x="248189" y="1303982"/>
                </a:lnTo>
                <a:lnTo>
                  <a:pt x="266506" y="1347054"/>
                </a:lnTo>
                <a:lnTo>
                  <a:pt x="285820" y="1389557"/>
                </a:lnTo>
                <a:lnTo>
                  <a:pt x="306165" y="1431469"/>
                </a:lnTo>
                <a:lnTo>
                  <a:pt x="327576" y="1472771"/>
                </a:lnTo>
                <a:lnTo>
                  <a:pt x="350091" y="1513442"/>
                </a:lnTo>
                <a:lnTo>
                  <a:pt x="373743" y="1553462"/>
                </a:lnTo>
                <a:lnTo>
                  <a:pt x="398568" y="1592810"/>
                </a:lnTo>
                <a:lnTo>
                  <a:pt x="424603" y="1631466"/>
                </a:lnTo>
                <a:lnTo>
                  <a:pt x="451883" y="1669410"/>
                </a:lnTo>
                <a:lnTo>
                  <a:pt x="480443" y="1706621"/>
                </a:lnTo>
                <a:lnTo>
                  <a:pt x="510319" y="1743079"/>
                </a:lnTo>
                <a:lnTo>
                  <a:pt x="541546" y="1778765"/>
                </a:lnTo>
                <a:lnTo>
                  <a:pt x="574161" y="1813656"/>
                </a:lnTo>
                <a:lnTo>
                  <a:pt x="608198" y="1847733"/>
                </a:lnTo>
                <a:lnTo>
                  <a:pt x="643693" y="1880976"/>
                </a:lnTo>
                <a:lnTo>
                  <a:pt x="680682" y="1913364"/>
                </a:lnTo>
                <a:lnTo>
                  <a:pt x="719201" y="1944877"/>
                </a:lnTo>
                <a:lnTo>
                  <a:pt x="750005" y="1968223"/>
                </a:lnTo>
                <a:lnTo>
                  <a:pt x="782750" y="1991123"/>
                </a:lnTo>
                <a:lnTo>
                  <a:pt x="817362" y="2013584"/>
                </a:lnTo>
                <a:lnTo>
                  <a:pt x="853768" y="2035612"/>
                </a:lnTo>
                <a:lnTo>
                  <a:pt x="891895" y="2057212"/>
                </a:lnTo>
                <a:lnTo>
                  <a:pt x="931670" y="2078389"/>
                </a:lnTo>
                <a:lnTo>
                  <a:pt x="973020" y="2099149"/>
                </a:lnTo>
                <a:lnTo>
                  <a:pt x="1015871" y="2119498"/>
                </a:lnTo>
                <a:lnTo>
                  <a:pt x="1060150" y="2139441"/>
                </a:lnTo>
                <a:lnTo>
                  <a:pt x="1105785" y="2158984"/>
                </a:lnTo>
                <a:lnTo>
                  <a:pt x="1152702" y="2178133"/>
                </a:lnTo>
                <a:lnTo>
                  <a:pt x="1200827" y="2196892"/>
                </a:lnTo>
                <a:lnTo>
                  <a:pt x="1250089" y="2215268"/>
                </a:lnTo>
                <a:lnTo>
                  <a:pt x="1300413" y="2233266"/>
                </a:lnTo>
                <a:lnTo>
                  <a:pt x="1351727" y="2250892"/>
                </a:lnTo>
                <a:lnTo>
                  <a:pt x="1403957" y="2268150"/>
                </a:lnTo>
                <a:lnTo>
                  <a:pt x="1457030" y="2285048"/>
                </a:lnTo>
                <a:lnTo>
                  <a:pt x="1510874" y="2301590"/>
                </a:lnTo>
                <a:lnTo>
                  <a:pt x="1565414" y="2317782"/>
                </a:lnTo>
                <a:lnTo>
                  <a:pt x="1620578" y="2333629"/>
                </a:lnTo>
                <a:lnTo>
                  <a:pt x="1676293" y="2349138"/>
                </a:lnTo>
                <a:lnTo>
                  <a:pt x="1732486" y="2364313"/>
                </a:lnTo>
                <a:lnTo>
                  <a:pt x="1789083" y="2379160"/>
                </a:lnTo>
                <a:lnTo>
                  <a:pt x="1846011" y="2393685"/>
                </a:lnTo>
                <a:lnTo>
                  <a:pt x="1903197" y="2407894"/>
                </a:lnTo>
                <a:lnTo>
                  <a:pt x="1960568" y="2421791"/>
                </a:lnTo>
                <a:lnTo>
                  <a:pt x="2018051" y="2435383"/>
                </a:lnTo>
                <a:lnTo>
                  <a:pt x="2075573" y="2448675"/>
                </a:lnTo>
                <a:lnTo>
                  <a:pt x="2133060" y="2461672"/>
                </a:lnTo>
                <a:lnTo>
                  <a:pt x="2190439" y="2474381"/>
                </a:lnTo>
                <a:lnTo>
                  <a:pt x="2247638" y="2486806"/>
                </a:lnTo>
                <a:lnTo>
                  <a:pt x="2304583" y="2498954"/>
                </a:lnTo>
                <a:lnTo>
                  <a:pt x="2361201" y="2510830"/>
                </a:lnTo>
                <a:lnTo>
                  <a:pt x="2417419" y="2522439"/>
                </a:lnTo>
                <a:lnTo>
                  <a:pt x="2473164" y="2533787"/>
                </a:lnTo>
                <a:lnTo>
                  <a:pt x="2528362" y="2544880"/>
                </a:lnTo>
                <a:lnTo>
                  <a:pt x="2582940" y="2555723"/>
                </a:lnTo>
                <a:lnTo>
                  <a:pt x="2636826" y="2566322"/>
                </a:lnTo>
                <a:lnTo>
                  <a:pt x="2689946" y="2576682"/>
                </a:lnTo>
                <a:lnTo>
                  <a:pt x="2742227" y="2586809"/>
                </a:lnTo>
                <a:lnTo>
                  <a:pt x="2793595" y="2596708"/>
                </a:lnTo>
                <a:lnTo>
                  <a:pt x="2843979" y="2606386"/>
                </a:lnTo>
                <a:lnTo>
                  <a:pt x="2893304" y="2615847"/>
                </a:lnTo>
                <a:lnTo>
                  <a:pt x="2941497" y="2625097"/>
                </a:lnTo>
                <a:lnTo>
                  <a:pt x="2988486" y="2634142"/>
                </a:lnTo>
                <a:lnTo>
                  <a:pt x="3034197" y="2642987"/>
                </a:lnTo>
                <a:lnTo>
                  <a:pt x="3078557" y="2651638"/>
                </a:lnTo>
                <a:lnTo>
                  <a:pt x="3121493" y="2660100"/>
                </a:lnTo>
                <a:lnTo>
                  <a:pt x="3162931" y="2668380"/>
                </a:lnTo>
                <a:lnTo>
                  <a:pt x="3202799" y="2676482"/>
                </a:lnTo>
                <a:lnTo>
                  <a:pt x="3241024" y="2684412"/>
                </a:lnTo>
                <a:lnTo>
                  <a:pt x="3312249" y="2699779"/>
                </a:lnTo>
                <a:lnTo>
                  <a:pt x="3376023" y="2714526"/>
                </a:lnTo>
                <a:lnTo>
                  <a:pt x="3431760" y="2728696"/>
                </a:lnTo>
                <a:lnTo>
                  <a:pt x="3456432" y="2735579"/>
                </a:lnTo>
              </a:path>
            </a:pathLst>
          </a:custGeom>
          <a:ln w="28956">
            <a:solidFill>
              <a:srgbClr val="000000"/>
            </a:solidFill>
          </a:ln>
        </p:spPr>
        <p:txBody>
          <a:bodyPr wrap="square" lIns="0" tIns="0" rIns="0" bIns="0" rtlCol="0"/>
          <a:lstStyle/>
          <a:p>
            <a:endParaRPr/>
          </a:p>
        </p:txBody>
      </p:sp>
      <p:sp>
        <p:nvSpPr>
          <p:cNvPr id="8" name="object 8"/>
          <p:cNvSpPr/>
          <p:nvPr/>
        </p:nvSpPr>
        <p:spPr>
          <a:xfrm>
            <a:off x="2555748" y="1126236"/>
            <a:ext cx="3456940" cy="2447925"/>
          </a:xfrm>
          <a:custGeom>
            <a:avLst/>
            <a:gdLst/>
            <a:ahLst/>
            <a:cxnLst/>
            <a:rect l="l" t="t" r="r" b="b"/>
            <a:pathLst>
              <a:path w="3456940" h="2447925">
                <a:moveTo>
                  <a:pt x="0" y="0"/>
                </a:moveTo>
                <a:lnTo>
                  <a:pt x="5370" y="49964"/>
                </a:lnTo>
                <a:lnTo>
                  <a:pt x="10787" y="99903"/>
                </a:lnTo>
                <a:lnTo>
                  <a:pt x="16298" y="149795"/>
                </a:lnTo>
                <a:lnTo>
                  <a:pt x="21951" y="199614"/>
                </a:lnTo>
                <a:lnTo>
                  <a:pt x="27793" y="249335"/>
                </a:lnTo>
                <a:lnTo>
                  <a:pt x="33871" y="298936"/>
                </a:lnTo>
                <a:lnTo>
                  <a:pt x="40233" y="348391"/>
                </a:lnTo>
                <a:lnTo>
                  <a:pt x="46925" y="397676"/>
                </a:lnTo>
                <a:lnTo>
                  <a:pt x="53997" y="446768"/>
                </a:lnTo>
                <a:lnTo>
                  <a:pt x="61493" y="495641"/>
                </a:lnTo>
                <a:lnTo>
                  <a:pt x="69463" y="544272"/>
                </a:lnTo>
                <a:lnTo>
                  <a:pt x="77953" y="592636"/>
                </a:lnTo>
                <a:lnTo>
                  <a:pt x="87011" y="640709"/>
                </a:lnTo>
                <a:lnTo>
                  <a:pt x="96684" y="688467"/>
                </a:lnTo>
                <a:lnTo>
                  <a:pt x="107020" y="735886"/>
                </a:lnTo>
                <a:lnTo>
                  <a:pt x="118065" y="782941"/>
                </a:lnTo>
                <a:lnTo>
                  <a:pt x="129867" y="829609"/>
                </a:lnTo>
                <a:lnTo>
                  <a:pt x="142474" y="875864"/>
                </a:lnTo>
                <a:lnTo>
                  <a:pt x="155933" y="921683"/>
                </a:lnTo>
                <a:lnTo>
                  <a:pt x="170291" y="967041"/>
                </a:lnTo>
                <a:lnTo>
                  <a:pt x="185595" y="1011914"/>
                </a:lnTo>
                <a:lnTo>
                  <a:pt x="201893" y="1056279"/>
                </a:lnTo>
                <a:lnTo>
                  <a:pt x="219233" y="1100110"/>
                </a:lnTo>
                <a:lnTo>
                  <a:pt x="237661" y="1143384"/>
                </a:lnTo>
                <a:lnTo>
                  <a:pt x="257225" y="1186075"/>
                </a:lnTo>
                <a:lnTo>
                  <a:pt x="277973" y="1228161"/>
                </a:lnTo>
                <a:lnTo>
                  <a:pt x="299951" y="1269617"/>
                </a:lnTo>
                <a:lnTo>
                  <a:pt x="323207" y="1310418"/>
                </a:lnTo>
                <a:lnTo>
                  <a:pt x="347788" y="1350540"/>
                </a:lnTo>
                <a:lnTo>
                  <a:pt x="373743" y="1389959"/>
                </a:lnTo>
                <a:lnTo>
                  <a:pt x="401117" y="1428651"/>
                </a:lnTo>
                <a:lnTo>
                  <a:pt x="429959" y="1466591"/>
                </a:lnTo>
                <a:lnTo>
                  <a:pt x="460315" y="1503756"/>
                </a:lnTo>
                <a:lnTo>
                  <a:pt x="492233" y="1540121"/>
                </a:lnTo>
                <a:lnTo>
                  <a:pt x="525761" y="1575662"/>
                </a:lnTo>
                <a:lnTo>
                  <a:pt x="560946" y="1610354"/>
                </a:lnTo>
                <a:lnTo>
                  <a:pt x="597835" y="1644173"/>
                </a:lnTo>
                <a:lnTo>
                  <a:pt x="636476" y="1677096"/>
                </a:lnTo>
                <a:lnTo>
                  <a:pt x="676915" y="1709097"/>
                </a:lnTo>
                <a:lnTo>
                  <a:pt x="719201" y="1740153"/>
                </a:lnTo>
                <a:lnTo>
                  <a:pt x="783933" y="1782239"/>
                </a:lnTo>
                <a:lnTo>
                  <a:pt x="819234" y="1802670"/>
                </a:lnTo>
                <a:lnTo>
                  <a:pt x="856388" y="1822699"/>
                </a:lnTo>
                <a:lnTo>
                  <a:pt x="895319" y="1842332"/>
                </a:lnTo>
                <a:lnTo>
                  <a:pt x="935950" y="1861574"/>
                </a:lnTo>
                <a:lnTo>
                  <a:pt x="978203" y="1880431"/>
                </a:lnTo>
                <a:lnTo>
                  <a:pt x="1022001" y="1898907"/>
                </a:lnTo>
                <a:lnTo>
                  <a:pt x="1067268" y="1917009"/>
                </a:lnTo>
                <a:lnTo>
                  <a:pt x="1113925" y="1934740"/>
                </a:lnTo>
                <a:lnTo>
                  <a:pt x="1161897" y="1952107"/>
                </a:lnTo>
                <a:lnTo>
                  <a:pt x="1211106" y="1969115"/>
                </a:lnTo>
                <a:lnTo>
                  <a:pt x="1261476" y="1985768"/>
                </a:lnTo>
                <a:lnTo>
                  <a:pt x="1312928" y="2002073"/>
                </a:lnTo>
                <a:lnTo>
                  <a:pt x="1365386" y="2018034"/>
                </a:lnTo>
                <a:lnTo>
                  <a:pt x="1418773" y="2033657"/>
                </a:lnTo>
                <a:lnTo>
                  <a:pt x="1473012" y="2048947"/>
                </a:lnTo>
                <a:lnTo>
                  <a:pt x="1528025" y="2063908"/>
                </a:lnTo>
                <a:lnTo>
                  <a:pt x="1583737" y="2078547"/>
                </a:lnTo>
                <a:lnTo>
                  <a:pt x="1640069" y="2092869"/>
                </a:lnTo>
                <a:lnTo>
                  <a:pt x="1696944" y="2106879"/>
                </a:lnTo>
                <a:lnTo>
                  <a:pt x="1754286" y="2120581"/>
                </a:lnTo>
                <a:lnTo>
                  <a:pt x="1812018" y="2133982"/>
                </a:lnTo>
                <a:lnTo>
                  <a:pt x="1870062" y="2147086"/>
                </a:lnTo>
                <a:lnTo>
                  <a:pt x="1928341" y="2159900"/>
                </a:lnTo>
                <a:lnTo>
                  <a:pt x="1986779" y="2172427"/>
                </a:lnTo>
                <a:lnTo>
                  <a:pt x="2045298" y="2184674"/>
                </a:lnTo>
                <a:lnTo>
                  <a:pt x="2103821" y="2196645"/>
                </a:lnTo>
                <a:lnTo>
                  <a:pt x="2162271" y="2208346"/>
                </a:lnTo>
                <a:lnTo>
                  <a:pt x="2220571" y="2219782"/>
                </a:lnTo>
                <a:lnTo>
                  <a:pt x="2278644" y="2230958"/>
                </a:lnTo>
                <a:lnTo>
                  <a:pt x="2336414" y="2241880"/>
                </a:lnTo>
                <a:lnTo>
                  <a:pt x="2393802" y="2252552"/>
                </a:lnTo>
                <a:lnTo>
                  <a:pt x="2450732" y="2262981"/>
                </a:lnTo>
                <a:lnTo>
                  <a:pt x="2507127" y="2273170"/>
                </a:lnTo>
                <a:lnTo>
                  <a:pt x="2562909" y="2283126"/>
                </a:lnTo>
                <a:lnTo>
                  <a:pt x="2618002" y="2292854"/>
                </a:lnTo>
                <a:lnTo>
                  <a:pt x="2672329" y="2302359"/>
                </a:lnTo>
                <a:lnTo>
                  <a:pt x="2725812" y="2311646"/>
                </a:lnTo>
                <a:lnTo>
                  <a:pt x="2778375" y="2320720"/>
                </a:lnTo>
                <a:lnTo>
                  <a:pt x="2829940" y="2329588"/>
                </a:lnTo>
                <a:lnTo>
                  <a:pt x="2880430" y="2338253"/>
                </a:lnTo>
                <a:lnTo>
                  <a:pt x="2929769" y="2346721"/>
                </a:lnTo>
                <a:lnTo>
                  <a:pt x="2977879" y="2354997"/>
                </a:lnTo>
                <a:lnTo>
                  <a:pt x="3024683" y="2363088"/>
                </a:lnTo>
                <a:lnTo>
                  <a:pt x="3070105" y="2370997"/>
                </a:lnTo>
                <a:lnTo>
                  <a:pt x="3114066" y="2378730"/>
                </a:lnTo>
                <a:lnTo>
                  <a:pt x="3156491" y="2386293"/>
                </a:lnTo>
                <a:lnTo>
                  <a:pt x="3197301" y="2393690"/>
                </a:lnTo>
                <a:lnTo>
                  <a:pt x="3236420" y="2400927"/>
                </a:lnTo>
                <a:lnTo>
                  <a:pt x="3309277" y="2414942"/>
                </a:lnTo>
                <a:lnTo>
                  <a:pt x="3374445" y="2428379"/>
                </a:lnTo>
                <a:lnTo>
                  <a:pt x="3431308" y="2441281"/>
                </a:lnTo>
                <a:lnTo>
                  <a:pt x="3456431" y="2447543"/>
                </a:lnTo>
              </a:path>
            </a:pathLst>
          </a:custGeom>
          <a:ln w="9143">
            <a:solidFill>
              <a:srgbClr val="000000"/>
            </a:solidFill>
          </a:ln>
        </p:spPr>
        <p:txBody>
          <a:bodyPr wrap="square" lIns="0" tIns="0" rIns="0" bIns="0" rtlCol="0"/>
          <a:lstStyle/>
          <a:p>
            <a:endParaRPr/>
          </a:p>
        </p:txBody>
      </p:sp>
      <p:sp>
        <p:nvSpPr>
          <p:cNvPr id="9" name="object 9"/>
          <p:cNvSpPr txBox="1"/>
          <p:nvPr/>
        </p:nvSpPr>
        <p:spPr>
          <a:xfrm>
            <a:off x="4506848" y="3385184"/>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0" name="object 10"/>
          <p:cNvSpPr/>
          <p:nvPr/>
        </p:nvSpPr>
        <p:spPr>
          <a:xfrm>
            <a:off x="1834895" y="3573779"/>
            <a:ext cx="2737485" cy="0"/>
          </a:xfrm>
          <a:custGeom>
            <a:avLst/>
            <a:gdLst/>
            <a:ahLst/>
            <a:cxnLst/>
            <a:rect l="l" t="t" r="r" b="b"/>
            <a:pathLst>
              <a:path w="2737485">
                <a:moveTo>
                  <a:pt x="2737104" y="0"/>
                </a:moveTo>
                <a:lnTo>
                  <a:pt x="0" y="0"/>
                </a:lnTo>
              </a:path>
            </a:pathLst>
          </a:custGeom>
          <a:ln w="9144">
            <a:solidFill>
              <a:srgbClr val="000000"/>
            </a:solidFill>
            <a:prstDash val="sysDash"/>
          </a:ln>
        </p:spPr>
        <p:txBody>
          <a:bodyPr wrap="square" lIns="0" tIns="0" rIns="0" bIns="0" rtlCol="0"/>
          <a:lstStyle/>
          <a:p>
            <a:endParaRPr/>
          </a:p>
        </p:txBody>
      </p:sp>
      <p:sp>
        <p:nvSpPr>
          <p:cNvPr id="11" name="object 11"/>
          <p:cNvSpPr/>
          <p:nvPr/>
        </p:nvSpPr>
        <p:spPr>
          <a:xfrm>
            <a:off x="4572000" y="3500628"/>
            <a:ext cx="0" cy="2089785"/>
          </a:xfrm>
          <a:custGeom>
            <a:avLst/>
            <a:gdLst/>
            <a:ahLst/>
            <a:cxnLst/>
            <a:rect l="l" t="t" r="r" b="b"/>
            <a:pathLst>
              <a:path h="2089785">
                <a:moveTo>
                  <a:pt x="0" y="0"/>
                </a:moveTo>
                <a:lnTo>
                  <a:pt x="0" y="2089404"/>
                </a:lnTo>
              </a:path>
            </a:pathLst>
          </a:custGeom>
          <a:ln w="9144">
            <a:solidFill>
              <a:srgbClr val="000000"/>
            </a:solidFill>
            <a:prstDash val="sysDash"/>
          </a:ln>
        </p:spPr>
        <p:txBody>
          <a:bodyPr wrap="square" lIns="0" tIns="0" rIns="0" bIns="0" rtlCol="0"/>
          <a:lstStyle/>
          <a:p>
            <a:endParaRPr/>
          </a:p>
        </p:txBody>
      </p:sp>
      <p:sp>
        <p:nvSpPr>
          <p:cNvPr id="12" name="object 12"/>
          <p:cNvSpPr txBox="1"/>
          <p:nvPr/>
        </p:nvSpPr>
        <p:spPr>
          <a:xfrm>
            <a:off x="5277103" y="4419727"/>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a:t>
            </a:r>
            <a:endParaRPr sz="2400">
              <a:latin typeface="Arial"/>
              <a:cs typeface="Arial"/>
            </a:endParaRPr>
          </a:p>
        </p:txBody>
      </p:sp>
      <p:sp>
        <p:nvSpPr>
          <p:cNvPr id="13" name="object 13"/>
          <p:cNvSpPr txBox="1"/>
          <p:nvPr/>
        </p:nvSpPr>
        <p:spPr>
          <a:xfrm>
            <a:off x="4338573" y="5616346"/>
            <a:ext cx="3924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0</a:t>
            </a:r>
            <a:endParaRPr sz="2400" baseline="-20833">
              <a:latin typeface="Arial"/>
              <a:cs typeface="Arial"/>
            </a:endParaRPr>
          </a:p>
        </p:txBody>
      </p:sp>
      <p:sp>
        <p:nvSpPr>
          <p:cNvPr id="14" name="object 14"/>
          <p:cNvSpPr/>
          <p:nvPr/>
        </p:nvSpPr>
        <p:spPr>
          <a:xfrm>
            <a:off x="1834895" y="2060448"/>
            <a:ext cx="6408420" cy="3529965"/>
          </a:xfrm>
          <a:custGeom>
            <a:avLst/>
            <a:gdLst/>
            <a:ahLst/>
            <a:cxnLst/>
            <a:rect l="l" t="t" r="r" b="b"/>
            <a:pathLst>
              <a:path w="6408420" h="3529965">
                <a:moveTo>
                  <a:pt x="0" y="0"/>
                </a:moveTo>
                <a:lnTo>
                  <a:pt x="6408420" y="3529583"/>
                </a:lnTo>
              </a:path>
            </a:pathLst>
          </a:custGeom>
          <a:ln w="9144">
            <a:solidFill>
              <a:srgbClr val="000000"/>
            </a:solidFill>
          </a:ln>
        </p:spPr>
        <p:txBody>
          <a:bodyPr wrap="square" lIns="0" tIns="0" rIns="0" bIns="0" rtlCol="0"/>
          <a:lstStyle/>
          <a:p>
            <a:endParaRPr/>
          </a:p>
        </p:txBody>
      </p:sp>
      <p:sp>
        <p:nvSpPr>
          <p:cNvPr id="15" name="object 15"/>
          <p:cNvSpPr/>
          <p:nvPr/>
        </p:nvSpPr>
        <p:spPr>
          <a:xfrm>
            <a:off x="1835657" y="2782061"/>
            <a:ext cx="4681855" cy="2882265"/>
          </a:xfrm>
          <a:custGeom>
            <a:avLst/>
            <a:gdLst/>
            <a:ahLst/>
            <a:cxnLst/>
            <a:rect l="l" t="t" r="r" b="b"/>
            <a:pathLst>
              <a:path w="4681855" h="2882265">
                <a:moveTo>
                  <a:pt x="0" y="0"/>
                </a:moveTo>
                <a:lnTo>
                  <a:pt x="51716" y="8593"/>
                </a:lnTo>
                <a:lnTo>
                  <a:pt x="103425" y="17197"/>
                </a:lnTo>
                <a:lnTo>
                  <a:pt x="155122" y="25821"/>
                </a:lnTo>
                <a:lnTo>
                  <a:pt x="206797" y="34473"/>
                </a:lnTo>
                <a:lnTo>
                  <a:pt x="258446" y="43165"/>
                </a:lnTo>
                <a:lnTo>
                  <a:pt x="310061" y="51905"/>
                </a:lnTo>
                <a:lnTo>
                  <a:pt x="361636" y="60703"/>
                </a:lnTo>
                <a:lnTo>
                  <a:pt x="413164" y="69569"/>
                </a:lnTo>
                <a:lnTo>
                  <a:pt x="464637" y="78512"/>
                </a:lnTo>
                <a:lnTo>
                  <a:pt x="516050" y="87543"/>
                </a:lnTo>
                <a:lnTo>
                  <a:pt x="567395" y="96671"/>
                </a:lnTo>
                <a:lnTo>
                  <a:pt x="618667" y="105905"/>
                </a:lnTo>
                <a:lnTo>
                  <a:pt x="669857" y="115255"/>
                </a:lnTo>
                <a:lnTo>
                  <a:pt x="720959" y="124731"/>
                </a:lnTo>
                <a:lnTo>
                  <a:pt x="771968" y="134343"/>
                </a:lnTo>
                <a:lnTo>
                  <a:pt x="822875" y="144100"/>
                </a:lnTo>
                <a:lnTo>
                  <a:pt x="873674" y="154011"/>
                </a:lnTo>
                <a:lnTo>
                  <a:pt x="924358" y="164087"/>
                </a:lnTo>
                <a:lnTo>
                  <a:pt x="974921" y="174338"/>
                </a:lnTo>
                <a:lnTo>
                  <a:pt x="1025356" y="184772"/>
                </a:lnTo>
                <a:lnTo>
                  <a:pt x="1075656" y="195399"/>
                </a:lnTo>
                <a:lnTo>
                  <a:pt x="1125814" y="206230"/>
                </a:lnTo>
                <a:lnTo>
                  <a:pt x="1175824" y="217273"/>
                </a:lnTo>
                <a:lnTo>
                  <a:pt x="1225679" y="228539"/>
                </a:lnTo>
                <a:lnTo>
                  <a:pt x="1275372" y="240037"/>
                </a:lnTo>
                <a:lnTo>
                  <a:pt x="1324896" y="251777"/>
                </a:lnTo>
                <a:lnTo>
                  <a:pt x="1374245" y="263768"/>
                </a:lnTo>
                <a:lnTo>
                  <a:pt x="1423412" y="276020"/>
                </a:lnTo>
                <a:lnTo>
                  <a:pt x="1472390" y="288543"/>
                </a:lnTo>
                <a:lnTo>
                  <a:pt x="1521172" y="301347"/>
                </a:lnTo>
                <a:lnTo>
                  <a:pt x="1569752" y="314441"/>
                </a:lnTo>
                <a:lnTo>
                  <a:pt x="1618123" y="327834"/>
                </a:lnTo>
                <a:lnTo>
                  <a:pt x="1666278" y="341537"/>
                </a:lnTo>
                <a:lnTo>
                  <a:pt x="1714211" y="355559"/>
                </a:lnTo>
                <a:lnTo>
                  <a:pt x="1761914" y="369909"/>
                </a:lnTo>
                <a:lnTo>
                  <a:pt x="1809381" y="384598"/>
                </a:lnTo>
                <a:lnTo>
                  <a:pt x="1856606" y="399635"/>
                </a:lnTo>
                <a:lnTo>
                  <a:pt x="1903581" y="415030"/>
                </a:lnTo>
                <a:lnTo>
                  <a:pt x="1950299" y="430792"/>
                </a:lnTo>
                <a:lnTo>
                  <a:pt x="1996755" y="446931"/>
                </a:lnTo>
                <a:lnTo>
                  <a:pt x="2042940" y="463457"/>
                </a:lnTo>
                <a:lnTo>
                  <a:pt x="2088849" y="480379"/>
                </a:lnTo>
                <a:lnTo>
                  <a:pt x="2134475" y="497708"/>
                </a:lnTo>
                <a:lnTo>
                  <a:pt x="2179811" y="515452"/>
                </a:lnTo>
                <a:lnTo>
                  <a:pt x="2224850" y="533621"/>
                </a:lnTo>
                <a:lnTo>
                  <a:pt x="2269586" y="552225"/>
                </a:lnTo>
                <a:lnTo>
                  <a:pt x="2314011" y="571274"/>
                </a:lnTo>
                <a:lnTo>
                  <a:pt x="2358119" y="590778"/>
                </a:lnTo>
                <a:lnTo>
                  <a:pt x="2401904" y="610745"/>
                </a:lnTo>
                <a:lnTo>
                  <a:pt x="2445358" y="631186"/>
                </a:lnTo>
                <a:lnTo>
                  <a:pt x="2488475" y="652111"/>
                </a:lnTo>
                <a:lnTo>
                  <a:pt x="2531248" y="673528"/>
                </a:lnTo>
                <a:lnTo>
                  <a:pt x="2573670" y="695448"/>
                </a:lnTo>
                <a:lnTo>
                  <a:pt x="2615734" y="717881"/>
                </a:lnTo>
                <a:lnTo>
                  <a:pt x="2657435" y="740835"/>
                </a:lnTo>
                <a:lnTo>
                  <a:pt x="2698764" y="764321"/>
                </a:lnTo>
                <a:lnTo>
                  <a:pt x="2739716" y="788348"/>
                </a:lnTo>
                <a:lnTo>
                  <a:pt x="2780284" y="812926"/>
                </a:lnTo>
                <a:lnTo>
                  <a:pt x="2822119" y="839391"/>
                </a:lnTo>
                <a:lnTo>
                  <a:pt x="2863982" y="867258"/>
                </a:lnTo>
                <a:lnTo>
                  <a:pt x="2905858" y="896470"/>
                </a:lnTo>
                <a:lnTo>
                  <a:pt x="2947727" y="926971"/>
                </a:lnTo>
                <a:lnTo>
                  <a:pt x="2989572" y="958704"/>
                </a:lnTo>
                <a:lnTo>
                  <a:pt x="3031376" y="991613"/>
                </a:lnTo>
                <a:lnTo>
                  <a:pt x="3073122" y="1025639"/>
                </a:lnTo>
                <a:lnTo>
                  <a:pt x="3114791" y="1060728"/>
                </a:lnTo>
                <a:lnTo>
                  <a:pt x="3156367" y="1096822"/>
                </a:lnTo>
                <a:lnTo>
                  <a:pt x="3197831" y="1133864"/>
                </a:lnTo>
                <a:lnTo>
                  <a:pt x="3239166" y="1171797"/>
                </a:lnTo>
                <a:lnTo>
                  <a:pt x="3280355" y="1210566"/>
                </a:lnTo>
                <a:lnTo>
                  <a:pt x="3321380" y="1250113"/>
                </a:lnTo>
                <a:lnTo>
                  <a:pt x="3362223" y="1290381"/>
                </a:lnTo>
                <a:lnTo>
                  <a:pt x="3402868" y="1331314"/>
                </a:lnTo>
                <a:lnTo>
                  <a:pt x="3443296" y="1372855"/>
                </a:lnTo>
                <a:lnTo>
                  <a:pt x="3483490" y="1414947"/>
                </a:lnTo>
                <a:lnTo>
                  <a:pt x="3523433" y="1457534"/>
                </a:lnTo>
                <a:lnTo>
                  <a:pt x="3563106" y="1500559"/>
                </a:lnTo>
                <a:lnTo>
                  <a:pt x="3602493" y="1543965"/>
                </a:lnTo>
                <a:lnTo>
                  <a:pt x="3641576" y="1587695"/>
                </a:lnTo>
                <a:lnTo>
                  <a:pt x="3680338" y="1631693"/>
                </a:lnTo>
                <a:lnTo>
                  <a:pt x="3718760" y="1675902"/>
                </a:lnTo>
                <a:lnTo>
                  <a:pt x="3756825" y="1720265"/>
                </a:lnTo>
                <a:lnTo>
                  <a:pt x="3794517" y="1764726"/>
                </a:lnTo>
                <a:lnTo>
                  <a:pt x="3831816" y="1809227"/>
                </a:lnTo>
                <a:lnTo>
                  <a:pt x="3868707" y="1853713"/>
                </a:lnTo>
                <a:lnTo>
                  <a:pt x="3905170" y="1898126"/>
                </a:lnTo>
                <a:lnTo>
                  <a:pt x="3941189" y="1942409"/>
                </a:lnTo>
                <a:lnTo>
                  <a:pt x="3976747" y="1986506"/>
                </a:lnTo>
                <a:lnTo>
                  <a:pt x="4011825" y="2030361"/>
                </a:lnTo>
                <a:lnTo>
                  <a:pt x="4046406" y="2073916"/>
                </a:lnTo>
                <a:lnTo>
                  <a:pt x="4080473" y="2117114"/>
                </a:lnTo>
                <a:lnTo>
                  <a:pt x="4114008" y="2159900"/>
                </a:lnTo>
                <a:lnTo>
                  <a:pt x="4146993" y="2202216"/>
                </a:lnTo>
                <a:lnTo>
                  <a:pt x="4179412" y="2244005"/>
                </a:lnTo>
                <a:lnTo>
                  <a:pt x="4211246" y="2285212"/>
                </a:lnTo>
                <a:lnTo>
                  <a:pt x="4242478" y="2325778"/>
                </a:lnTo>
                <a:lnTo>
                  <a:pt x="4273090" y="2365648"/>
                </a:lnTo>
                <a:lnTo>
                  <a:pt x="4303065" y="2404764"/>
                </a:lnTo>
                <a:lnTo>
                  <a:pt x="4332386" y="2443070"/>
                </a:lnTo>
                <a:lnTo>
                  <a:pt x="4361035" y="2480510"/>
                </a:lnTo>
                <a:lnTo>
                  <a:pt x="4388994" y="2517026"/>
                </a:lnTo>
                <a:lnTo>
                  <a:pt x="4416245" y="2552562"/>
                </a:lnTo>
                <a:lnTo>
                  <a:pt x="4442772" y="2587060"/>
                </a:lnTo>
                <a:lnTo>
                  <a:pt x="4468557" y="2620465"/>
                </a:lnTo>
                <a:lnTo>
                  <a:pt x="4493582" y="2652720"/>
                </a:lnTo>
                <a:lnTo>
                  <a:pt x="4517830" y="2683768"/>
                </a:lnTo>
                <a:lnTo>
                  <a:pt x="4563924" y="2742014"/>
                </a:lnTo>
                <a:lnTo>
                  <a:pt x="4606698" y="2794752"/>
                </a:lnTo>
                <a:lnTo>
                  <a:pt x="4646013" y="2841526"/>
                </a:lnTo>
                <a:lnTo>
                  <a:pt x="4664329" y="2862535"/>
                </a:lnTo>
                <a:lnTo>
                  <a:pt x="4681728" y="2881884"/>
                </a:lnTo>
              </a:path>
            </a:pathLst>
          </a:custGeom>
          <a:ln w="28956">
            <a:solidFill>
              <a:srgbClr val="000000"/>
            </a:solidFill>
          </a:ln>
        </p:spPr>
        <p:txBody>
          <a:bodyPr wrap="square" lIns="0" tIns="0" rIns="0" bIns="0" rtlCol="0"/>
          <a:lstStyle/>
          <a:p>
            <a:endParaRPr/>
          </a:p>
        </p:txBody>
      </p:sp>
      <p:sp>
        <p:nvSpPr>
          <p:cNvPr id="16" name="object 16"/>
          <p:cNvSpPr txBox="1"/>
          <p:nvPr/>
        </p:nvSpPr>
        <p:spPr>
          <a:xfrm>
            <a:off x="1312417" y="3383660"/>
            <a:ext cx="391795"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P</a:t>
            </a:r>
            <a:r>
              <a:rPr sz="2400" spc="-7" baseline="-20833" dirty="0">
                <a:latin typeface="Arial"/>
                <a:cs typeface="Arial"/>
              </a:rPr>
              <a:t>1</a:t>
            </a:r>
            <a:endParaRPr sz="2400" baseline="-20833">
              <a:latin typeface="Arial"/>
              <a:cs typeface="Arial"/>
            </a:endParaRPr>
          </a:p>
        </p:txBody>
      </p:sp>
      <p:sp>
        <p:nvSpPr>
          <p:cNvPr id="17" name="object 17"/>
          <p:cNvSpPr txBox="1"/>
          <p:nvPr/>
        </p:nvSpPr>
        <p:spPr>
          <a:xfrm>
            <a:off x="7218933" y="4534916"/>
            <a:ext cx="1274445" cy="391160"/>
          </a:xfrm>
          <a:prstGeom prst="rect">
            <a:avLst/>
          </a:prstGeom>
        </p:spPr>
        <p:txBody>
          <a:bodyPr vert="horz" wrap="square" lIns="0" tIns="12700" rIns="0" bIns="0" rtlCol="0">
            <a:spAutoFit/>
          </a:bodyPr>
          <a:lstStyle/>
          <a:p>
            <a:pPr marL="38100">
              <a:lnSpc>
                <a:spcPct val="100000"/>
              </a:lnSpc>
              <a:spcBef>
                <a:spcPts val="100"/>
              </a:spcBef>
            </a:pPr>
            <a:r>
              <a:rPr sz="2400" dirty="0">
                <a:latin typeface="Arial"/>
                <a:cs typeface="Arial"/>
              </a:rPr>
              <a:t>Investor</a:t>
            </a:r>
            <a:r>
              <a:rPr sz="2400" baseline="-20833" dirty="0">
                <a:latin typeface="Arial"/>
                <a:cs typeface="Arial"/>
              </a:rPr>
              <a:t>1</a:t>
            </a:r>
            <a:endParaRPr sz="2400" baseline="-20833">
              <a:latin typeface="Arial"/>
              <a:cs typeface="Arial"/>
            </a:endParaRPr>
          </a:p>
        </p:txBody>
      </p:sp>
      <p:sp>
        <p:nvSpPr>
          <p:cNvPr id="18" name="object 18"/>
          <p:cNvSpPr txBox="1"/>
          <p:nvPr/>
        </p:nvSpPr>
        <p:spPr>
          <a:xfrm>
            <a:off x="2706370" y="1726184"/>
            <a:ext cx="110998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Investor</a:t>
            </a:r>
            <a:endParaRPr sz="2400">
              <a:latin typeface="Arial"/>
              <a:cs typeface="Arial"/>
            </a:endParaRPr>
          </a:p>
        </p:txBody>
      </p:sp>
      <p:sp>
        <p:nvSpPr>
          <p:cNvPr id="19" name="object 19"/>
          <p:cNvSpPr txBox="1"/>
          <p:nvPr/>
        </p:nvSpPr>
        <p:spPr>
          <a:xfrm>
            <a:off x="3791839" y="1902967"/>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2</a:t>
            </a:r>
            <a:endParaRPr sz="1600">
              <a:latin typeface="Arial"/>
              <a:cs typeface="Arial"/>
            </a:endParaRPr>
          </a:p>
        </p:txBody>
      </p:sp>
      <p:sp>
        <p:nvSpPr>
          <p:cNvPr id="20" name="object 20"/>
          <p:cNvSpPr txBox="1"/>
          <p:nvPr/>
        </p:nvSpPr>
        <p:spPr>
          <a:xfrm>
            <a:off x="7579106" y="5616346"/>
            <a:ext cx="595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W</a:t>
            </a:r>
            <a:r>
              <a:rPr sz="2400" spc="-7" baseline="-20833" dirty="0">
                <a:latin typeface="Arial"/>
                <a:cs typeface="Arial"/>
              </a:rPr>
              <a:t>0</a:t>
            </a:r>
            <a:r>
              <a:rPr sz="2400" spc="-5" dirty="0">
                <a:latin typeface="Arial"/>
                <a:cs typeface="Arial"/>
              </a:rPr>
              <a:t>*</a:t>
            </a:r>
            <a:endParaRPr sz="2400">
              <a:latin typeface="Arial"/>
              <a:cs typeface="Arial"/>
            </a:endParaRPr>
          </a:p>
        </p:txBody>
      </p:sp>
      <p:sp>
        <p:nvSpPr>
          <p:cNvPr id="21" name="object 21"/>
          <p:cNvSpPr txBox="1"/>
          <p:nvPr/>
        </p:nvSpPr>
        <p:spPr>
          <a:xfrm>
            <a:off x="3282822" y="2729610"/>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2" name="object 22"/>
          <p:cNvSpPr txBox="1"/>
          <p:nvPr/>
        </p:nvSpPr>
        <p:spPr>
          <a:xfrm>
            <a:off x="3104133" y="2875229"/>
            <a:ext cx="441325" cy="391795"/>
          </a:xfrm>
          <a:prstGeom prst="rect">
            <a:avLst/>
          </a:prstGeom>
        </p:spPr>
        <p:txBody>
          <a:bodyPr vert="horz" wrap="square" lIns="0" tIns="12700" rIns="0" bIns="0" rtlCol="0">
            <a:spAutoFit/>
          </a:bodyPr>
          <a:lstStyle/>
          <a:p>
            <a:pPr marL="38100">
              <a:lnSpc>
                <a:spcPct val="100000"/>
              </a:lnSpc>
              <a:spcBef>
                <a:spcPts val="100"/>
              </a:spcBef>
            </a:pPr>
            <a:r>
              <a:rPr sz="3600" spc="135" baseline="-35879" dirty="0">
                <a:latin typeface="Arial"/>
                <a:cs typeface="Arial"/>
              </a:rPr>
              <a:t>B</a:t>
            </a:r>
            <a:r>
              <a:rPr sz="1800" spc="90" dirty="0">
                <a:latin typeface="Arial"/>
                <a:cs typeface="Arial"/>
              </a:rPr>
              <a:t>●</a:t>
            </a:r>
            <a:endParaRPr sz="1800">
              <a:latin typeface="Arial"/>
              <a:cs typeface="Arial"/>
            </a:endParaRPr>
          </a:p>
        </p:txBody>
      </p:sp>
      <p:sp>
        <p:nvSpPr>
          <p:cNvPr id="23" name="object 23"/>
          <p:cNvSpPr txBox="1"/>
          <p:nvPr/>
        </p:nvSpPr>
        <p:spPr>
          <a:xfrm>
            <a:off x="5443854" y="4249039"/>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4" name="object 24"/>
          <p:cNvSpPr txBox="1"/>
          <p:nvPr/>
        </p:nvSpPr>
        <p:spPr>
          <a:xfrm>
            <a:off x="4175252" y="3599815"/>
            <a:ext cx="2457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D</a:t>
            </a:r>
            <a:endParaRPr sz="2400">
              <a:latin typeface="Arial"/>
              <a:cs typeface="Arial"/>
            </a:endParaRPr>
          </a:p>
        </p:txBody>
      </p:sp>
      <p:sp>
        <p:nvSpPr>
          <p:cNvPr id="25" name="object 25"/>
          <p:cNvSpPr txBox="1"/>
          <p:nvPr/>
        </p:nvSpPr>
        <p:spPr>
          <a:xfrm>
            <a:off x="1169517" y="1870709"/>
            <a:ext cx="595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W</a:t>
            </a:r>
            <a:r>
              <a:rPr sz="2400" spc="-7" baseline="-20833" dirty="0">
                <a:latin typeface="Arial"/>
                <a:cs typeface="Arial"/>
              </a:rPr>
              <a:t>1</a:t>
            </a:r>
            <a:r>
              <a:rPr sz="2400" spc="-5" dirty="0">
                <a:latin typeface="Arial"/>
                <a:cs typeface="Arial"/>
              </a:rPr>
              <a:t>*</a:t>
            </a:r>
            <a:endParaRPr sz="2400">
              <a:latin typeface="Arial"/>
              <a:cs typeface="Arial"/>
            </a:endParaRPr>
          </a:p>
        </p:txBody>
      </p:sp>
      <p:sp>
        <p:nvSpPr>
          <p:cNvPr id="26" name="object 26"/>
          <p:cNvSpPr/>
          <p:nvPr/>
        </p:nvSpPr>
        <p:spPr>
          <a:xfrm>
            <a:off x="5389626" y="2510282"/>
            <a:ext cx="3262629" cy="2701290"/>
          </a:xfrm>
          <a:custGeom>
            <a:avLst/>
            <a:gdLst/>
            <a:ahLst/>
            <a:cxnLst/>
            <a:rect l="l" t="t" r="r" b="b"/>
            <a:pathLst>
              <a:path w="3262629" h="2701290">
                <a:moveTo>
                  <a:pt x="0" y="0"/>
                </a:moveTo>
                <a:lnTo>
                  <a:pt x="1598" y="50240"/>
                </a:lnTo>
                <a:lnTo>
                  <a:pt x="3245" y="100460"/>
                </a:lnTo>
                <a:lnTo>
                  <a:pt x="4990" y="150638"/>
                </a:lnTo>
                <a:lnTo>
                  <a:pt x="6881" y="200753"/>
                </a:lnTo>
                <a:lnTo>
                  <a:pt x="8968" y="250786"/>
                </a:lnTo>
                <a:lnTo>
                  <a:pt x="11300" y="300715"/>
                </a:lnTo>
                <a:lnTo>
                  <a:pt x="13925" y="350520"/>
                </a:lnTo>
                <a:lnTo>
                  <a:pt x="16894" y="400181"/>
                </a:lnTo>
                <a:lnTo>
                  <a:pt x="20253" y="449676"/>
                </a:lnTo>
                <a:lnTo>
                  <a:pt x="24054" y="498984"/>
                </a:lnTo>
                <a:lnTo>
                  <a:pt x="28345" y="548087"/>
                </a:lnTo>
                <a:lnTo>
                  <a:pt x="33174" y="596962"/>
                </a:lnTo>
                <a:lnTo>
                  <a:pt x="38591" y="645590"/>
                </a:lnTo>
                <a:lnTo>
                  <a:pt x="44645" y="693949"/>
                </a:lnTo>
                <a:lnTo>
                  <a:pt x="51385" y="742019"/>
                </a:lnTo>
                <a:lnTo>
                  <a:pt x="58860" y="789779"/>
                </a:lnTo>
                <a:lnTo>
                  <a:pt x="67120" y="837209"/>
                </a:lnTo>
                <a:lnTo>
                  <a:pt x="76212" y="884288"/>
                </a:lnTo>
                <a:lnTo>
                  <a:pt x="86186" y="930996"/>
                </a:lnTo>
                <a:lnTo>
                  <a:pt x="97091" y="977312"/>
                </a:lnTo>
                <a:lnTo>
                  <a:pt x="108976" y="1023215"/>
                </a:lnTo>
                <a:lnTo>
                  <a:pt x="121891" y="1068685"/>
                </a:lnTo>
                <a:lnTo>
                  <a:pt x="135884" y="1113701"/>
                </a:lnTo>
                <a:lnTo>
                  <a:pt x="151004" y="1158243"/>
                </a:lnTo>
                <a:lnTo>
                  <a:pt x="167300" y="1202289"/>
                </a:lnTo>
                <a:lnTo>
                  <a:pt x="184821" y="1245820"/>
                </a:lnTo>
                <a:lnTo>
                  <a:pt x="203617" y="1288814"/>
                </a:lnTo>
                <a:lnTo>
                  <a:pt x="223736" y="1331251"/>
                </a:lnTo>
                <a:lnTo>
                  <a:pt x="245227" y="1373111"/>
                </a:lnTo>
                <a:lnTo>
                  <a:pt x="268140" y="1414373"/>
                </a:lnTo>
                <a:lnTo>
                  <a:pt x="292523" y="1455016"/>
                </a:lnTo>
                <a:lnTo>
                  <a:pt x="318426" y="1495019"/>
                </a:lnTo>
                <a:lnTo>
                  <a:pt x="345897" y="1534363"/>
                </a:lnTo>
                <a:lnTo>
                  <a:pt x="374986" y="1573026"/>
                </a:lnTo>
                <a:lnTo>
                  <a:pt x="405741" y="1610987"/>
                </a:lnTo>
                <a:lnTo>
                  <a:pt x="438212" y="1648227"/>
                </a:lnTo>
                <a:lnTo>
                  <a:pt x="472447" y="1684725"/>
                </a:lnTo>
                <a:lnTo>
                  <a:pt x="508496" y="1720459"/>
                </a:lnTo>
                <a:lnTo>
                  <a:pt x="546408" y="1755410"/>
                </a:lnTo>
                <a:lnTo>
                  <a:pt x="586232" y="1789556"/>
                </a:lnTo>
                <a:lnTo>
                  <a:pt x="647606" y="1836402"/>
                </a:lnTo>
                <a:lnTo>
                  <a:pt x="681265" y="1859434"/>
                </a:lnTo>
                <a:lnTo>
                  <a:pt x="716802" y="1882206"/>
                </a:lnTo>
                <a:lnTo>
                  <a:pt x="754141" y="1904716"/>
                </a:lnTo>
                <a:lnTo>
                  <a:pt x="793204" y="1926964"/>
                </a:lnTo>
                <a:lnTo>
                  <a:pt x="833913" y="1948950"/>
                </a:lnTo>
                <a:lnTo>
                  <a:pt x="876192" y="1970673"/>
                </a:lnTo>
                <a:lnTo>
                  <a:pt x="919963" y="1992131"/>
                </a:lnTo>
                <a:lnTo>
                  <a:pt x="965149" y="2013326"/>
                </a:lnTo>
                <a:lnTo>
                  <a:pt x="1011673" y="2034256"/>
                </a:lnTo>
                <a:lnTo>
                  <a:pt x="1059458" y="2054921"/>
                </a:lnTo>
                <a:lnTo>
                  <a:pt x="1108425" y="2075319"/>
                </a:lnTo>
                <a:lnTo>
                  <a:pt x="1158499" y="2095451"/>
                </a:lnTo>
                <a:lnTo>
                  <a:pt x="1209602" y="2115316"/>
                </a:lnTo>
                <a:lnTo>
                  <a:pt x="1261656" y="2134914"/>
                </a:lnTo>
                <a:lnTo>
                  <a:pt x="1314585" y="2154243"/>
                </a:lnTo>
                <a:lnTo>
                  <a:pt x="1368311" y="2173304"/>
                </a:lnTo>
                <a:lnTo>
                  <a:pt x="1422757" y="2192095"/>
                </a:lnTo>
                <a:lnTo>
                  <a:pt x="1477846" y="2210616"/>
                </a:lnTo>
                <a:lnTo>
                  <a:pt x="1533500" y="2228867"/>
                </a:lnTo>
                <a:lnTo>
                  <a:pt x="1589642" y="2246847"/>
                </a:lnTo>
                <a:lnTo>
                  <a:pt x="1646195" y="2264555"/>
                </a:lnTo>
                <a:lnTo>
                  <a:pt x="1703082" y="2281992"/>
                </a:lnTo>
                <a:lnTo>
                  <a:pt x="1760226" y="2299155"/>
                </a:lnTo>
                <a:lnTo>
                  <a:pt x="1817549" y="2316045"/>
                </a:lnTo>
                <a:lnTo>
                  <a:pt x="1874974" y="2332662"/>
                </a:lnTo>
                <a:lnTo>
                  <a:pt x="1932423" y="2349004"/>
                </a:lnTo>
                <a:lnTo>
                  <a:pt x="1989821" y="2365071"/>
                </a:lnTo>
                <a:lnTo>
                  <a:pt x="2047089" y="2380863"/>
                </a:lnTo>
                <a:lnTo>
                  <a:pt x="2104150" y="2396378"/>
                </a:lnTo>
                <a:lnTo>
                  <a:pt x="2160927" y="2411617"/>
                </a:lnTo>
                <a:lnTo>
                  <a:pt x="2217342" y="2426579"/>
                </a:lnTo>
                <a:lnTo>
                  <a:pt x="2273319" y="2441263"/>
                </a:lnTo>
                <a:lnTo>
                  <a:pt x="2328780" y="2455669"/>
                </a:lnTo>
                <a:lnTo>
                  <a:pt x="2383649" y="2469795"/>
                </a:lnTo>
                <a:lnTo>
                  <a:pt x="2437847" y="2483643"/>
                </a:lnTo>
                <a:lnTo>
                  <a:pt x="2491297" y="2497210"/>
                </a:lnTo>
                <a:lnTo>
                  <a:pt x="2543923" y="2510497"/>
                </a:lnTo>
                <a:lnTo>
                  <a:pt x="2595647" y="2523502"/>
                </a:lnTo>
                <a:lnTo>
                  <a:pt x="2646392" y="2536226"/>
                </a:lnTo>
                <a:lnTo>
                  <a:pt x="2696080" y="2548668"/>
                </a:lnTo>
                <a:lnTo>
                  <a:pt x="2744635" y="2560826"/>
                </a:lnTo>
                <a:lnTo>
                  <a:pt x="2791979" y="2572702"/>
                </a:lnTo>
                <a:lnTo>
                  <a:pt x="2838035" y="2584293"/>
                </a:lnTo>
                <a:lnTo>
                  <a:pt x="2882725" y="2595600"/>
                </a:lnTo>
                <a:lnTo>
                  <a:pt x="2925973" y="2606622"/>
                </a:lnTo>
                <a:lnTo>
                  <a:pt x="2967701" y="2617358"/>
                </a:lnTo>
                <a:lnTo>
                  <a:pt x="3007833" y="2627808"/>
                </a:lnTo>
                <a:lnTo>
                  <a:pt x="3046289" y="2637971"/>
                </a:lnTo>
                <a:lnTo>
                  <a:pt x="3117872" y="2657435"/>
                </a:lnTo>
                <a:lnTo>
                  <a:pt x="3181830" y="2675744"/>
                </a:lnTo>
                <a:lnTo>
                  <a:pt x="3237547" y="2692896"/>
                </a:lnTo>
                <a:lnTo>
                  <a:pt x="3262122" y="2701035"/>
                </a:lnTo>
              </a:path>
            </a:pathLst>
          </a:custGeom>
          <a:ln w="9525">
            <a:solidFill>
              <a:srgbClr val="000000"/>
            </a:solidFill>
          </a:ln>
        </p:spPr>
        <p:txBody>
          <a:bodyPr wrap="square" lIns="0" tIns="0" rIns="0" bIns="0" rtlCol="0"/>
          <a:lstStyle/>
          <a:p>
            <a:endParaRPr/>
          </a:p>
        </p:txBody>
      </p:sp>
      <p:sp>
        <p:nvSpPr>
          <p:cNvPr id="27" name="object 27"/>
          <p:cNvSpPr txBox="1"/>
          <p:nvPr/>
        </p:nvSpPr>
        <p:spPr>
          <a:xfrm>
            <a:off x="3355975" y="2536316"/>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X</a:t>
            </a:r>
            <a:endParaRPr sz="2400">
              <a:latin typeface="Arial"/>
              <a:cs typeface="Arial"/>
            </a:endParaRPr>
          </a:p>
        </p:txBody>
      </p:sp>
      <p:sp>
        <p:nvSpPr>
          <p:cNvPr id="28" name="object 28"/>
          <p:cNvSpPr txBox="1"/>
          <p:nvPr/>
        </p:nvSpPr>
        <p:spPr>
          <a:xfrm>
            <a:off x="6091554" y="4018915"/>
            <a:ext cx="395605" cy="391160"/>
          </a:xfrm>
          <a:prstGeom prst="rect">
            <a:avLst/>
          </a:prstGeom>
        </p:spPr>
        <p:txBody>
          <a:bodyPr vert="horz" wrap="square" lIns="0" tIns="12700" rIns="0" bIns="0" rtlCol="0">
            <a:spAutoFit/>
          </a:bodyPr>
          <a:lstStyle/>
          <a:p>
            <a:pPr marL="12700">
              <a:lnSpc>
                <a:spcPct val="100000"/>
              </a:lnSpc>
              <a:spcBef>
                <a:spcPts val="100"/>
              </a:spcBef>
            </a:pPr>
            <a:r>
              <a:rPr sz="2700" spc="330" baseline="-37037" dirty="0">
                <a:latin typeface="Arial"/>
                <a:cs typeface="Arial"/>
              </a:rPr>
              <a:t>●</a:t>
            </a:r>
            <a:r>
              <a:rPr sz="2400" dirty="0">
                <a:latin typeface="Arial"/>
                <a:cs typeface="Arial"/>
              </a:rPr>
              <a:t>Y</a:t>
            </a:r>
            <a:endParaRPr sz="2400">
              <a:latin typeface="Arial"/>
              <a:cs typeface="Arial"/>
            </a:endParaRPr>
          </a:p>
        </p:txBody>
      </p:sp>
      <p:sp>
        <p:nvSpPr>
          <p:cNvPr id="29" name="object 29"/>
          <p:cNvSpPr txBox="1"/>
          <p:nvPr/>
        </p:nvSpPr>
        <p:spPr>
          <a:xfrm>
            <a:off x="597814" y="2683509"/>
            <a:ext cx="508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CML</a:t>
            </a:r>
            <a:endParaRPr sz="1800">
              <a:latin typeface="Arial"/>
              <a:cs typeface="Arial"/>
            </a:endParaRPr>
          </a:p>
        </p:txBody>
      </p:sp>
      <p:sp>
        <p:nvSpPr>
          <p:cNvPr id="30" name="object 30"/>
          <p:cNvSpPr/>
          <p:nvPr/>
        </p:nvSpPr>
        <p:spPr>
          <a:xfrm>
            <a:off x="1256334" y="2344927"/>
            <a:ext cx="1013460" cy="442595"/>
          </a:xfrm>
          <a:custGeom>
            <a:avLst/>
            <a:gdLst/>
            <a:ahLst/>
            <a:cxnLst/>
            <a:rect l="l" t="t" r="r" b="b"/>
            <a:pathLst>
              <a:path w="1013460" h="442594">
                <a:moveTo>
                  <a:pt x="940298" y="29154"/>
                </a:moveTo>
                <a:lnTo>
                  <a:pt x="0" y="430530"/>
                </a:lnTo>
                <a:lnTo>
                  <a:pt x="4978" y="442213"/>
                </a:lnTo>
                <a:lnTo>
                  <a:pt x="945294" y="40819"/>
                </a:lnTo>
                <a:lnTo>
                  <a:pt x="940298" y="29154"/>
                </a:lnTo>
                <a:close/>
              </a:path>
              <a:path w="1013460" h="442594">
                <a:moveTo>
                  <a:pt x="996721" y="24130"/>
                </a:moveTo>
                <a:lnTo>
                  <a:pt x="952068" y="24130"/>
                </a:lnTo>
                <a:lnTo>
                  <a:pt x="957021" y="35813"/>
                </a:lnTo>
                <a:lnTo>
                  <a:pt x="945294" y="40819"/>
                </a:lnTo>
                <a:lnTo>
                  <a:pt x="957783" y="69976"/>
                </a:lnTo>
                <a:lnTo>
                  <a:pt x="996721" y="24130"/>
                </a:lnTo>
                <a:close/>
              </a:path>
              <a:path w="1013460" h="442594">
                <a:moveTo>
                  <a:pt x="952068" y="24130"/>
                </a:moveTo>
                <a:lnTo>
                  <a:pt x="940298" y="29154"/>
                </a:lnTo>
                <a:lnTo>
                  <a:pt x="945294" y="40819"/>
                </a:lnTo>
                <a:lnTo>
                  <a:pt x="957021" y="35813"/>
                </a:lnTo>
                <a:lnTo>
                  <a:pt x="952068" y="24130"/>
                </a:lnTo>
                <a:close/>
              </a:path>
              <a:path w="1013460" h="442594">
                <a:moveTo>
                  <a:pt x="927811" y="0"/>
                </a:moveTo>
                <a:lnTo>
                  <a:pt x="940298" y="29154"/>
                </a:lnTo>
                <a:lnTo>
                  <a:pt x="952068" y="24130"/>
                </a:lnTo>
                <a:lnTo>
                  <a:pt x="996721" y="24130"/>
                </a:lnTo>
                <a:lnTo>
                  <a:pt x="1012901" y="5080"/>
                </a:lnTo>
                <a:lnTo>
                  <a:pt x="927811" y="0"/>
                </a:lnTo>
                <a:close/>
              </a:path>
            </a:pathLst>
          </a:custGeom>
          <a:solidFill>
            <a:srgbClr val="000000"/>
          </a:solidFill>
        </p:spPr>
        <p:txBody>
          <a:bodyPr wrap="square" lIns="0" tIns="0" rIns="0" bIns="0" rtlCol="0"/>
          <a:lstStyle/>
          <a:p>
            <a:endParaRPr/>
          </a:p>
        </p:txBody>
      </p:sp>
      <p:sp>
        <p:nvSpPr>
          <p:cNvPr id="31" name="object 31"/>
          <p:cNvSpPr txBox="1"/>
          <p:nvPr/>
        </p:nvSpPr>
        <p:spPr>
          <a:xfrm>
            <a:off x="402742" y="5760821"/>
            <a:ext cx="191960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In</a:t>
            </a:r>
            <a:r>
              <a:rPr sz="2400" spc="-65" dirty="0">
                <a:latin typeface="Arial"/>
                <a:cs typeface="Arial"/>
              </a:rPr>
              <a:t> </a:t>
            </a:r>
            <a:r>
              <a:rPr sz="2400" spc="-5" dirty="0">
                <a:latin typeface="Arial"/>
                <a:cs typeface="Arial"/>
              </a:rPr>
              <a:t>equilibrium:</a:t>
            </a:r>
            <a:endParaRPr sz="2400">
              <a:latin typeface="Arial"/>
              <a:cs typeface="Arial"/>
            </a:endParaRPr>
          </a:p>
        </p:txBody>
      </p:sp>
      <p:sp>
        <p:nvSpPr>
          <p:cNvPr id="32" name="object 32"/>
          <p:cNvSpPr txBox="1"/>
          <p:nvPr/>
        </p:nvSpPr>
        <p:spPr>
          <a:xfrm>
            <a:off x="377342" y="6126581"/>
            <a:ext cx="4135754"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MRS</a:t>
            </a:r>
            <a:r>
              <a:rPr sz="2400" spc="-7" baseline="-20833" dirty="0">
                <a:latin typeface="Arial"/>
                <a:cs typeface="Arial"/>
              </a:rPr>
              <a:t>i </a:t>
            </a:r>
            <a:r>
              <a:rPr sz="2400" dirty="0">
                <a:latin typeface="Arial"/>
                <a:cs typeface="Arial"/>
              </a:rPr>
              <a:t>= </a:t>
            </a:r>
            <a:r>
              <a:rPr sz="2400" spc="-5" dirty="0">
                <a:latin typeface="Arial"/>
                <a:cs typeface="Arial"/>
              </a:rPr>
              <a:t>MRS</a:t>
            </a:r>
            <a:r>
              <a:rPr sz="2400" spc="-7" baseline="-20833" dirty="0">
                <a:latin typeface="Arial"/>
                <a:cs typeface="Arial"/>
              </a:rPr>
              <a:t>j </a:t>
            </a:r>
            <a:r>
              <a:rPr sz="2400" dirty="0">
                <a:latin typeface="Arial"/>
                <a:cs typeface="Arial"/>
              </a:rPr>
              <a:t>= - (1+ r) =</a:t>
            </a:r>
            <a:r>
              <a:rPr sz="2400" spc="355" dirty="0">
                <a:latin typeface="Arial"/>
                <a:cs typeface="Arial"/>
              </a:rPr>
              <a:t> </a:t>
            </a:r>
            <a:r>
              <a:rPr sz="2400" spc="-20" dirty="0">
                <a:latin typeface="Arial"/>
                <a:cs typeface="Arial"/>
              </a:rPr>
              <a:t>MRT</a:t>
            </a:r>
            <a:endParaRPr sz="2400">
              <a:latin typeface="Arial"/>
              <a:cs typeface="Arial"/>
            </a:endParaRPr>
          </a:p>
        </p:txBody>
      </p:sp>
      <p:sp>
        <p:nvSpPr>
          <p:cNvPr id="33" name="object 33"/>
          <p:cNvSpPr txBox="1"/>
          <p:nvPr/>
        </p:nvSpPr>
        <p:spPr>
          <a:xfrm>
            <a:off x="4519040" y="1339977"/>
            <a:ext cx="3848100" cy="1397635"/>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Investor </a:t>
            </a:r>
            <a:r>
              <a:rPr sz="1800" dirty="0">
                <a:latin typeface="Calibri"/>
                <a:cs typeface="Calibri"/>
              </a:rPr>
              <a:t>2 </a:t>
            </a:r>
            <a:r>
              <a:rPr sz="1800" spc="-5" dirty="0">
                <a:latin typeface="Calibri"/>
                <a:cs typeface="Calibri"/>
              </a:rPr>
              <a:t>will hold shares in </a:t>
            </a:r>
            <a:r>
              <a:rPr sz="1800" dirty="0">
                <a:latin typeface="Calibri"/>
                <a:cs typeface="Calibri"/>
              </a:rPr>
              <a:t>the firm  </a:t>
            </a:r>
            <a:r>
              <a:rPr sz="1800" spc="-5" dirty="0">
                <a:latin typeface="Calibri"/>
                <a:cs typeface="Calibri"/>
              </a:rPr>
              <a:t>receiving </a:t>
            </a:r>
            <a:r>
              <a:rPr sz="1800" spc="-15" dirty="0">
                <a:latin typeface="Calibri"/>
                <a:cs typeface="Calibri"/>
              </a:rPr>
              <a:t>pay </a:t>
            </a:r>
            <a:r>
              <a:rPr sz="1800" spc="-5" dirty="0">
                <a:latin typeface="Calibri"/>
                <a:cs typeface="Calibri"/>
              </a:rPr>
              <a:t>off </a:t>
            </a:r>
            <a:r>
              <a:rPr sz="1800" spc="-10" dirty="0">
                <a:latin typeface="Calibri"/>
                <a:cs typeface="Calibri"/>
              </a:rPr>
              <a:t>from production </a:t>
            </a:r>
            <a:r>
              <a:rPr sz="1800" dirty="0">
                <a:latin typeface="Calibri"/>
                <a:cs typeface="Calibri"/>
              </a:rPr>
              <a:t>and  lend money </a:t>
            </a:r>
            <a:r>
              <a:rPr sz="1800" spc="-10" dirty="0">
                <a:latin typeface="Calibri"/>
                <a:cs typeface="Calibri"/>
              </a:rPr>
              <a:t>to </a:t>
            </a:r>
            <a:r>
              <a:rPr sz="1800" dirty="0">
                <a:latin typeface="Calibri"/>
                <a:cs typeface="Calibri"/>
              </a:rPr>
              <a:t>the </a:t>
            </a:r>
            <a:r>
              <a:rPr sz="1800" spc="-15" dirty="0">
                <a:latin typeface="Calibri"/>
                <a:cs typeface="Calibri"/>
              </a:rPr>
              <a:t>market, </a:t>
            </a:r>
            <a:r>
              <a:rPr sz="1800" spc="-5" dirty="0">
                <a:latin typeface="Calibri"/>
                <a:cs typeface="Calibri"/>
              </a:rPr>
              <a:t>receiving </a:t>
            </a:r>
            <a:r>
              <a:rPr sz="1800" dirty="0">
                <a:latin typeface="Calibri"/>
                <a:cs typeface="Calibri"/>
              </a:rPr>
              <a:t>the  </a:t>
            </a:r>
            <a:r>
              <a:rPr sz="1800" spc="-15" dirty="0">
                <a:latin typeface="Calibri"/>
                <a:cs typeface="Calibri"/>
              </a:rPr>
              <a:t>market </a:t>
            </a:r>
            <a:r>
              <a:rPr sz="1800" spc="-20" dirty="0">
                <a:latin typeface="Calibri"/>
                <a:cs typeface="Calibri"/>
              </a:rPr>
              <a:t>rate, </a:t>
            </a:r>
            <a:r>
              <a:rPr sz="1800" dirty="0">
                <a:latin typeface="Calibri"/>
                <a:cs typeface="Calibri"/>
              </a:rPr>
              <a:t>and </a:t>
            </a:r>
            <a:r>
              <a:rPr sz="1800" spc="-5" dirty="0">
                <a:latin typeface="Calibri"/>
                <a:cs typeface="Calibri"/>
              </a:rPr>
              <a:t>hence </a:t>
            </a:r>
            <a:r>
              <a:rPr sz="1800" spc="-10" dirty="0">
                <a:latin typeface="Calibri"/>
                <a:cs typeface="Calibri"/>
              </a:rPr>
              <a:t>consume more </a:t>
            </a:r>
            <a:r>
              <a:rPr sz="1800" spc="-5" dirty="0">
                <a:latin typeface="Calibri"/>
                <a:cs typeface="Calibri"/>
              </a:rPr>
              <a:t>in  </a:t>
            </a:r>
            <a:r>
              <a:rPr sz="1800" dirty="0">
                <a:latin typeface="Calibri"/>
                <a:cs typeface="Calibri"/>
              </a:rPr>
              <a:t>the</a:t>
            </a:r>
            <a:r>
              <a:rPr sz="1800" spc="5" dirty="0">
                <a:latin typeface="Calibri"/>
                <a:cs typeface="Calibri"/>
              </a:rPr>
              <a:t> </a:t>
            </a:r>
            <a:r>
              <a:rPr sz="1800" spc="-5" dirty="0">
                <a:latin typeface="Calibri"/>
                <a:cs typeface="Calibri"/>
              </a:rPr>
              <a:t>future.</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20166"/>
            <a:ext cx="7889240" cy="4338320"/>
          </a:xfrm>
          <a:prstGeom prst="rect">
            <a:avLst/>
          </a:prstGeom>
        </p:spPr>
        <p:txBody>
          <a:bodyPr vert="horz" wrap="square" lIns="0" tIns="12700" rIns="0" bIns="0" rtlCol="0">
            <a:spAutoFit/>
          </a:bodyPr>
          <a:lstStyle/>
          <a:p>
            <a:pPr marL="2138045" marR="100965" indent="-1845945">
              <a:lnSpc>
                <a:spcPct val="100000"/>
              </a:lnSpc>
              <a:spcBef>
                <a:spcPts val="100"/>
              </a:spcBef>
            </a:pPr>
            <a:r>
              <a:rPr sz="3200" b="1" spc="-10" dirty="0">
                <a:solidFill>
                  <a:srgbClr val="00B050"/>
                </a:solidFill>
                <a:latin typeface="Calibri"/>
                <a:cs typeface="Calibri"/>
              </a:rPr>
              <a:t>Fisher’s </a:t>
            </a:r>
            <a:r>
              <a:rPr sz="3200" b="1" spc="-15" dirty="0">
                <a:solidFill>
                  <a:srgbClr val="00B050"/>
                </a:solidFill>
                <a:latin typeface="Calibri"/>
                <a:cs typeface="Calibri"/>
              </a:rPr>
              <a:t>Separation </a:t>
            </a:r>
            <a:r>
              <a:rPr sz="3200" b="1" spc="-10" dirty="0">
                <a:solidFill>
                  <a:srgbClr val="00B050"/>
                </a:solidFill>
                <a:latin typeface="Calibri"/>
                <a:cs typeface="Calibri"/>
              </a:rPr>
              <a:t>Theorem </a:t>
            </a:r>
            <a:r>
              <a:rPr sz="3200" b="1" dirty="0">
                <a:solidFill>
                  <a:srgbClr val="00B050"/>
                </a:solidFill>
                <a:latin typeface="Calibri"/>
                <a:cs typeface="Calibri"/>
              </a:rPr>
              <a:t>– </a:t>
            </a:r>
            <a:r>
              <a:rPr sz="3200" b="1" spc="-10" dirty="0">
                <a:solidFill>
                  <a:srgbClr val="00B050"/>
                </a:solidFill>
                <a:latin typeface="Calibri"/>
                <a:cs typeface="Calibri"/>
              </a:rPr>
              <a:t>introducing </a:t>
            </a:r>
            <a:r>
              <a:rPr sz="3200" b="1" dirty="0">
                <a:solidFill>
                  <a:srgbClr val="00B050"/>
                </a:solidFill>
                <a:latin typeface="Calibri"/>
                <a:cs typeface="Calibri"/>
              </a:rPr>
              <a:t>an  </a:t>
            </a:r>
            <a:r>
              <a:rPr sz="3200" b="1" spc="-15" dirty="0">
                <a:solidFill>
                  <a:srgbClr val="00B050"/>
                </a:solidFill>
                <a:latin typeface="Calibri"/>
                <a:cs typeface="Calibri"/>
              </a:rPr>
              <a:t>efficient </a:t>
            </a:r>
            <a:r>
              <a:rPr sz="3200" b="1" spc="-10" dirty="0">
                <a:solidFill>
                  <a:srgbClr val="00B050"/>
                </a:solidFill>
                <a:latin typeface="Calibri"/>
                <a:cs typeface="Calibri"/>
              </a:rPr>
              <a:t>capital</a:t>
            </a:r>
            <a:r>
              <a:rPr sz="3200" b="1" spc="30" dirty="0">
                <a:solidFill>
                  <a:srgbClr val="00B050"/>
                </a:solidFill>
                <a:latin typeface="Calibri"/>
                <a:cs typeface="Calibri"/>
              </a:rPr>
              <a:t> </a:t>
            </a:r>
            <a:r>
              <a:rPr sz="3200" b="1" spc="-25" dirty="0">
                <a:solidFill>
                  <a:srgbClr val="00B050"/>
                </a:solidFill>
                <a:latin typeface="Calibri"/>
                <a:cs typeface="Calibri"/>
              </a:rPr>
              <a:t>market</a:t>
            </a:r>
            <a:endParaRPr sz="3200" b="1">
              <a:solidFill>
                <a:srgbClr val="00B050"/>
              </a:solidFill>
              <a:latin typeface="Calibri"/>
              <a:cs typeface="Calibri"/>
            </a:endParaRPr>
          </a:p>
          <a:p>
            <a:pPr marL="355600" marR="448309" indent="-342900">
              <a:lnSpc>
                <a:spcPct val="100000"/>
              </a:lnSpc>
              <a:spcBef>
                <a:spcPts val="2460"/>
              </a:spcBef>
              <a:buFont typeface="Arial"/>
              <a:buChar char="•"/>
              <a:tabLst>
                <a:tab pos="354965" algn="l"/>
                <a:tab pos="355600" algn="l"/>
              </a:tabLst>
            </a:pPr>
            <a:r>
              <a:rPr sz="3200" spc="-5" dirty="0">
                <a:latin typeface="Calibri"/>
                <a:cs typeface="Calibri"/>
              </a:rPr>
              <a:t>Conclusion: </a:t>
            </a:r>
            <a:r>
              <a:rPr sz="3200" dirty="0">
                <a:latin typeface="Calibri"/>
                <a:cs typeface="Calibri"/>
              </a:rPr>
              <a:t>A </a:t>
            </a:r>
            <a:r>
              <a:rPr sz="3200" spc="-5" dirty="0">
                <a:latin typeface="Calibri"/>
                <a:cs typeface="Calibri"/>
              </a:rPr>
              <a:t>single </a:t>
            </a:r>
            <a:r>
              <a:rPr sz="3200" spc="-15" dirty="0">
                <a:latin typeface="Calibri"/>
                <a:cs typeface="Calibri"/>
              </a:rPr>
              <a:t>investment </a:t>
            </a:r>
            <a:r>
              <a:rPr sz="3200" spc="-5" dirty="0">
                <a:latin typeface="Calibri"/>
                <a:cs typeface="Calibri"/>
              </a:rPr>
              <a:t>criterion is  </a:t>
            </a:r>
            <a:r>
              <a:rPr sz="3200" dirty="0">
                <a:latin typeface="Calibri"/>
                <a:cs typeface="Calibri"/>
              </a:rPr>
              <a:t>enough </a:t>
            </a:r>
            <a:r>
              <a:rPr sz="3200" spc="-30" dirty="0">
                <a:latin typeface="Calibri"/>
                <a:cs typeface="Calibri"/>
              </a:rPr>
              <a:t>for </a:t>
            </a:r>
            <a:r>
              <a:rPr sz="3200" spc="-5" dirty="0">
                <a:latin typeface="Calibri"/>
                <a:cs typeface="Calibri"/>
              </a:rPr>
              <a:t>management </a:t>
            </a:r>
            <a:r>
              <a:rPr sz="3200" dirty="0">
                <a:latin typeface="Calibri"/>
                <a:cs typeface="Calibri"/>
              </a:rPr>
              <a:t>if </a:t>
            </a:r>
            <a:r>
              <a:rPr sz="3200" spc="-5" dirty="0">
                <a:latin typeface="Calibri"/>
                <a:cs typeface="Calibri"/>
              </a:rPr>
              <a:t>shareholder  wealth </a:t>
            </a:r>
            <a:r>
              <a:rPr sz="3200" spc="-10" dirty="0">
                <a:latin typeface="Calibri"/>
                <a:cs typeface="Calibri"/>
              </a:rPr>
              <a:t>maximization </a:t>
            </a:r>
            <a:r>
              <a:rPr sz="3200" dirty="0">
                <a:latin typeface="Calibri"/>
                <a:cs typeface="Calibri"/>
              </a:rPr>
              <a:t>is the </a:t>
            </a:r>
            <a:r>
              <a:rPr sz="3200" spc="-5" dirty="0">
                <a:latin typeface="Calibri"/>
                <a:cs typeface="Calibri"/>
              </a:rPr>
              <a:t>goal.</a:t>
            </a:r>
            <a:r>
              <a:rPr sz="3200" spc="35" dirty="0">
                <a:latin typeface="Calibri"/>
                <a:cs typeface="Calibri"/>
              </a:rPr>
              <a:t> </a:t>
            </a:r>
            <a:r>
              <a:rPr sz="3200" spc="-5" dirty="0">
                <a:latin typeface="Calibri"/>
                <a:cs typeface="Calibri"/>
              </a:rPr>
              <a:t>NPV</a:t>
            </a:r>
            <a:endParaRPr sz="3200">
              <a:latin typeface="Calibri"/>
              <a:cs typeface="Calibri"/>
            </a:endParaRPr>
          </a:p>
          <a:p>
            <a:pPr marL="355600" marR="5080" indent="-342900" algn="just">
              <a:lnSpc>
                <a:spcPct val="100000"/>
              </a:lnSpc>
              <a:spcBef>
                <a:spcPts val="770"/>
              </a:spcBef>
              <a:buFont typeface="Arial"/>
              <a:buChar char="•"/>
              <a:tabLst>
                <a:tab pos="355600" algn="l"/>
              </a:tabLst>
            </a:pPr>
            <a:r>
              <a:rPr sz="3200" spc="-5" dirty="0">
                <a:latin typeface="Calibri"/>
                <a:cs typeface="Calibri"/>
              </a:rPr>
              <a:t>All </a:t>
            </a:r>
            <a:r>
              <a:rPr sz="3200" spc="-25" dirty="0">
                <a:latin typeface="Calibri"/>
                <a:cs typeface="Calibri"/>
              </a:rPr>
              <a:t>investors </a:t>
            </a:r>
            <a:r>
              <a:rPr sz="3200" spc="-5" dirty="0">
                <a:latin typeface="Calibri"/>
                <a:cs typeface="Calibri"/>
              </a:rPr>
              <a:t>(hence </a:t>
            </a:r>
            <a:r>
              <a:rPr sz="3200" dirty="0">
                <a:latin typeface="Calibri"/>
                <a:cs typeface="Calibri"/>
              </a:rPr>
              <a:t>the </a:t>
            </a:r>
            <a:r>
              <a:rPr sz="3200" spc="-5" dirty="0">
                <a:latin typeface="Calibri"/>
                <a:cs typeface="Calibri"/>
              </a:rPr>
              <a:t>society) </a:t>
            </a:r>
            <a:r>
              <a:rPr sz="3200" dirty="0">
                <a:latin typeface="Calibri"/>
                <a:cs typeface="Calibri"/>
              </a:rPr>
              <a:t>will </a:t>
            </a:r>
            <a:r>
              <a:rPr sz="3200" spc="-5" dirty="0">
                <a:latin typeface="Calibri"/>
                <a:cs typeface="Calibri"/>
              </a:rPr>
              <a:t>be </a:t>
            </a:r>
            <a:r>
              <a:rPr sz="3200" spc="-20" dirty="0">
                <a:latin typeface="Calibri"/>
                <a:cs typeface="Calibri"/>
              </a:rPr>
              <a:t>better  </a:t>
            </a:r>
            <a:r>
              <a:rPr sz="3200" spc="-15" dirty="0">
                <a:latin typeface="Calibri"/>
                <a:cs typeface="Calibri"/>
              </a:rPr>
              <a:t>off </a:t>
            </a:r>
            <a:r>
              <a:rPr sz="3200" dirty="0">
                <a:latin typeface="Calibri"/>
                <a:cs typeface="Calibri"/>
              </a:rPr>
              <a:t>if </a:t>
            </a:r>
            <a:r>
              <a:rPr sz="3200" spc="-5" dirty="0">
                <a:latin typeface="Calibri"/>
                <a:cs typeface="Calibri"/>
              </a:rPr>
              <a:t>they </a:t>
            </a:r>
            <a:r>
              <a:rPr sz="3200" dirty="0">
                <a:latin typeface="Calibri"/>
                <a:cs typeface="Calibri"/>
              </a:rPr>
              <a:t>also </a:t>
            </a:r>
            <a:r>
              <a:rPr sz="3200" spc="-10" dirty="0">
                <a:latin typeface="Calibri"/>
                <a:cs typeface="Calibri"/>
              </a:rPr>
              <a:t>can </a:t>
            </a:r>
            <a:r>
              <a:rPr sz="3200" spc="-15" dirty="0">
                <a:latin typeface="Calibri"/>
                <a:cs typeface="Calibri"/>
              </a:rPr>
              <a:t>trade </a:t>
            </a:r>
            <a:r>
              <a:rPr sz="3200" dirty="0">
                <a:latin typeface="Calibri"/>
                <a:cs typeface="Calibri"/>
              </a:rPr>
              <a:t>their </a:t>
            </a:r>
            <a:r>
              <a:rPr sz="3200" spc="-20" dirty="0">
                <a:latin typeface="Calibri"/>
                <a:cs typeface="Calibri"/>
              </a:rPr>
              <a:t>preferences </a:t>
            </a:r>
            <a:r>
              <a:rPr sz="3200" spc="-5" dirty="0">
                <a:latin typeface="Calibri"/>
                <a:cs typeface="Calibri"/>
              </a:rPr>
              <a:t>on  </a:t>
            </a:r>
            <a:r>
              <a:rPr sz="3200" spc="-10" dirty="0">
                <a:latin typeface="Calibri"/>
                <a:cs typeface="Calibri"/>
              </a:rPr>
              <a:t>capital</a:t>
            </a:r>
            <a:r>
              <a:rPr sz="3200" spc="5" dirty="0">
                <a:latin typeface="Calibri"/>
                <a:cs typeface="Calibri"/>
              </a:rPr>
              <a:t> </a:t>
            </a:r>
            <a:r>
              <a:rPr sz="3200" spc="-15" dirty="0">
                <a:latin typeface="Calibri"/>
                <a:cs typeface="Calibri"/>
              </a:rPr>
              <a:t>markets.</a:t>
            </a:r>
            <a:endParaRPr sz="32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8938" y="461899"/>
            <a:ext cx="6723380" cy="505908"/>
          </a:xfrm>
          <a:prstGeom prst="rect">
            <a:avLst/>
          </a:prstGeom>
        </p:spPr>
        <p:txBody>
          <a:bodyPr vert="horz" wrap="square" lIns="0" tIns="13335" rIns="0" bIns="0" rtlCol="0">
            <a:spAutoFit/>
          </a:bodyPr>
          <a:lstStyle/>
          <a:p>
            <a:pPr marL="12700">
              <a:lnSpc>
                <a:spcPct val="100000"/>
              </a:lnSpc>
              <a:spcBef>
                <a:spcPts val="105"/>
              </a:spcBef>
            </a:pPr>
            <a:r>
              <a:rPr sz="3200" dirty="0"/>
              <a:t>The </a:t>
            </a:r>
            <a:r>
              <a:rPr sz="3200" spc="-20" dirty="0"/>
              <a:t>Breakdown </a:t>
            </a:r>
            <a:r>
              <a:rPr sz="3200" dirty="0"/>
              <a:t>of</a:t>
            </a:r>
            <a:r>
              <a:rPr sz="3200" spc="-45" dirty="0"/>
              <a:t> </a:t>
            </a:r>
            <a:r>
              <a:rPr sz="3200" spc="-15" dirty="0"/>
              <a:t>Separation</a:t>
            </a:r>
            <a:endParaRPr sz="3200"/>
          </a:p>
        </p:txBody>
      </p:sp>
      <p:sp>
        <p:nvSpPr>
          <p:cNvPr id="3" name="object 3"/>
          <p:cNvSpPr txBox="1"/>
          <p:nvPr/>
        </p:nvSpPr>
        <p:spPr>
          <a:xfrm>
            <a:off x="535940" y="1537157"/>
            <a:ext cx="7452359" cy="447103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700" spc="-20" dirty="0">
                <a:latin typeface="Calibri"/>
                <a:cs typeface="Calibri"/>
              </a:rPr>
              <a:t>Transaction</a:t>
            </a:r>
            <a:r>
              <a:rPr sz="2700" spc="-40" dirty="0">
                <a:latin typeface="Calibri"/>
                <a:cs typeface="Calibri"/>
              </a:rPr>
              <a:t> </a:t>
            </a:r>
            <a:r>
              <a:rPr sz="2700" spc="-15" dirty="0">
                <a:latin typeface="Calibri"/>
                <a:cs typeface="Calibri"/>
              </a:rPr>
              <a:t>costs</a:t>
            </a:r>
            <a:endParaRPr sz="2700">
              <a:latin typeface="Calibri"/>
              <a:cs typeface="Calibri"/>
            </a:endParaRPr>
          </a:p>
          <a:p>
            <a:pPr marL="355600" indent="-342900">
              <a:lnSpc>
                <a:spcPct val="100000"/>
              </a:lnSpc>
              <a:spcBef>
                <a:spcPts val="5"/>
              </a:spcBef>
              <a:buFont typeface="Arial"/>
              <a:buChar char="•"/>
              <a:tabLst>
                <a:tab pos="354965" algn="l"/>
                <a:tab pos="355600" algn="l"/>
              </a:tabLst>
            </a:pPr>
            <a:r>
              <a:rPr sz="2700" spc="-5" dirty="0">
                <a:latin typeface="Calibri"/>
                <a:cs typeface="Calibri"/>
              </a:rPr>
              <a:t>Financial intermediaries </a:t>
            </a:r>
            <a:r>
              <a:rPr sz="2700" dirty="0">
                <a:latin typeface="Calibri"/>
                <a:cs typeface="Calibri"/>
              </a:rPr>
              <a:t>and</a:t>
            </a:r>
            <a:r>
              <a:rPr sz="2700" spc="-60" dirty="0">
                <a:latin typeface="Calibri"/>
                <a:cs typeface="Calibri"/>
              </a:rPr>
              <a:t> </a:t>
            </a:r>
            <a:r>
              <a:rPr sz="2700" spc="-10" dirty="0">
                <a:latin typeface="Calibri"/>
                <a:cs typeface="Calibri"/>
              </a:rPr>
              <a:t>marketplaces</a:t>
            </a:r>
            <a:endParaRPr sz="2700">
              <a:latin typeface="Calibri"/>
              <a:cs typeface="Calibri"/>
            </a:endParaRPr>
          </a:p>
          <a:p>
            <a:pPr marL="355600" indent="-342900">
              <a:lnSpc>
                <a:spcPct val="100000"/>
              </a:lnSpc>
              <a:buFont typeface="Wingdings"/>
              <a:buChar char=""/>
              <a:tabLst>
                <a:tab pos="355600" algn="l"/>
              </a:tabLst>
            </a:pPr>
            <a:r>
              <a:rPr sz="2700" spc="-10" dirty="0">
                <a:latin typeface="Calibri"/>
                <a:cs typeface="Calibri"/>
              </a:rPr>
              <a:t>Borrowing </a:t>
            </a:r>
            <a:r>
              <a:rPr sz="2700" spc="-30" dirty="0">
                <a:latin typeface="Calibri"/>
                <a:cs typeface="Calibri"/>
              </a:rPr>
              <a:t>rate </a:t>
            </a:r>
            <a:r>
              <a:rPr sz="2700" dirty="0">
                <a:latin typeface="Calibri"/>
                <a:cs typeface="Calibri"/>
              </a:rPr>
              <a:t>&gt; Lending</a:t>
            </a:r>
            <a:r>
              <a:rPr sz="2700" spc="-5" dirty="0">
                <a:latin typeface="Calibri"/>
                <a:cs typeface="Calibri"/>
              </a:rPr>
              <a:t> </a:t>
            </a:r>
            <a:r>
              <a:rPr sz="2700" spc="-35" dirty="0">
                <a:latin typeface="Calibri"/>
                <a:cs typeface="Calibri"/>
              </a:rPr>
              <a:t>rate</a:t>
            </a:r>
            <a:endParaRPr sz="2700">
              <a:latin typeface="Calibri"/>
              <a:cs typeface="Calibri"/>
            </a:endParaRPr>
          </a:p>
          <a:p>
            <a:pPr marL="355600" marR="5080" indent="-342900">
              <a:lnSpc>
                <a:spcPct val="80000"/>
              </a:lnSpc>
              <a:spcBef>
                <a:spcPts val="645"/>
              </a:spcBef>
              <a:buFont typeface="Wingdings"/>
              <a:buChar char=""/>
              <a:tabLst>
                <a:tab pos="355600" algn="l"/>
              </a:tabLst>
            </a:pPr>
            <a:r>
              <a:rPr sz="2700" spc="-5" dirty="0">
                <a:latin typeface="Calibri"/>
                <a:cs typeface="Calibri"/>
              </a:rPr>
              <a:t>The management might </a:t>
            </a:r>
            <a:r>
              <a:rPr sz="2700" spc="-20" dirty="0">
                <a:latin typeface="Calibri"/>
                <a:cs typeface="Calibri"/>
              </a:rPr>
              <a:t>have </a:t>
            </a:r>
            <a:r>
              <a:rPr sz="2700" dirty="0">
                <a:latin typeface="Calibri"/>
                <a:cs typeface="Calibri"/>
              </a:rPr>
              <a:t>its </a:t>
            </a:r>
            <a:r>
              <a:rPr sz="2700" spc="-5" dirty="0">
                <a:latin typeface="Calibri"/>
                <a:cs typeface="Calibri"/>
              </a:rPr>
              <a:t>own agenda </a:t>
            </a:r>
            <a:r>
              <a:rPr sz="2700" dirty="0">
                <a:latin typeface="Calibri"/>
                <a:cs typeface="Calibri"/>
              </a:rPr>
              <a:t>–</a:t>
            </a:r>
            <a:r>
              <a:rPr sz="2700" spc="-140" dirty="0">
                <a:latin typeface="Calibri"/>
                <a:cs typeface="Calibri"/>
              </a:rPr>
              <a:t> </a:t>
            </a:r>
            <a:r>
              <a:rPr sz="2700" spc="-5" dirty="0">
                <a:latin typeface="Calibri"/>
                <a:cs typeface="Calibri"/>
              </a:rPr>
              <a:t>The  Agency </a:t>
            </a:r>
            <a:r>
              <a:rPr sz="2700" spc="-10" dirty="0">
                <a:latin typeface="Calibri"/>
                <a:cs typeface="Calibri"/>
              </a:rPr>
              <a:t>Problem</a:t>
            </a:r>
            <a:endParaRPr sz="2700">
              <a:latin typeface="Calibri"/>
              <a:cs typeface="Calibri"/>
            </a:endParaRPr>
          </a:p>
          <a:p>
            <a:pPr>
              <a:lnSpc>
                <a:spcPct val="100000"/>
              </a:lnSpc>
              <a:spcBef>
                <a:spcPts val="10"/>
              </a:spcBef>
            </a:pPr>
            <a:endParaRPr sz="2650">
              <a:latin typeface="Calibri"/>
              <a:cs typeface="Calibri"/>
            </a:endParaRPr>
          </a:p>
          <a:p>
            <a:pPr marL="12700" marR="1064895">
              <a:lnSpc>
                <a:spcPct val="100000"/>
              </a:lnSpc>
              <a:buFont typeface="Arial"/>
              <a:buChar char="•"/>
              <a:tabLst>
                <a:tab pos="354965" algn="l"/>
                <a:tab pos="355600" algn="l"/>
              </a:tabLst>
            </a:pPr>
            <a:r>
              <a:rPr sz="2700" spc="-50" dirty="0">
                <a:latin typeface="Calibri"/>
                <a:cs typeface="Calibri"/>
              </a:rPr>
              <a:t>We </a:t>
            </a:r>
            <a:r>
              <a:rPr sz="2700" spc="-5" dirty="0">
                <a:latin typeface="Calibri"/>
                <a:cs typeface="Calibri"/>
              </a:rPr>
              <a:t>need </a:t>
            </a:r>
            <a:r>
              <a:rPr sz="2700" dirty="0">
                <a:latin typeface="Calibri"/>
                <a:cs typeface="Calibri"/>
              </a:rPr>
              <a:t>models </a:t>
            </a:r>
            <a:r>
              <a:rPr sz="2700" spc="-5" dirty="0">
                <a:latin typeface="Calibri"/>
                <a:cs typeface="Calibri"/>
              </a:rPr>
              <a:t>considering </a:t>
            </a:r>
            <a:r>
              <a:rPr sz="2700" spc="-10" dirty="0">
                <a:latin typeface="Calibri"/>
                <a:cs typeface="Calibri"/>
              </a:rPr>
              <a:t>imperfections  </a:t>
            </a:r>
            <a:r>
              <a:rPr sz="2700" dirty="0">
                <a:latin typeface="Calibri"/>
                <a:cs typeface="Calibri"/>
              </a:rPr>
              <a:t>o	</a:t>
            </a:r>
            <a:r>
              <a:rPr sz="2700" spc="-65" dirty="0">
                <a:latin typeface="Calibri"/>
                <a:cs typeface="Calibri"/>
              </a:rPr>
              <a:t>Taxes</a:t>
            </a:r>
            <a:endParaRPr sz="2700">
              <a:latin typeface="Calibri"/>
              <a:cs typeface="Calibri"/>
            </a:endParaRPr>
          </a:p>
          <a:p>
            <a:pPr marL="355600" indent="-342900">
              <a:lnSpc>
                <a:spcPct val="100000"/>
              </a:lnSpc>
              <a:buChar char="o"/>
              <a:tabLst>
                <a:tab pos="354965" algn="l"/>
                <a:tab pos="355600" algn="l"/>
              </a:tabLst>
            </a:pPr>
            <a:r>
              <a:rPr sz="2700" dirty="0">
                <a:latin typeface="Calibri"/>
                <a:cs typeface="Calibri"/>
              </a:rPr>
              <a:t>Lack </a:t>
            </a:r>
            <a:r>
              <a:rPr sz="2700" spc="-5" dirty="0">
                <a:latin typeface="Calibri"/>
                <a:cs typeface="Calibri"/>
              </a:rPr>
              <a:t>of</a:t>
            </a:r>
            <a:r>
              <a:rPr sz="2700" spc="-15" dirty="0">
                <a:latin typeface="Calibri"/>
                <a:cs typeface="Calibri"/>
              </a:rPr>
              <a:t> </a:t>
            </a:r>
            <a:r>
              <a:rPr sz="2700" spc="-10" dirty="0">
                <a:latin typeface="Calibri"/>
                <a:cs typeface="Calibri"/>
              </a:rPr>
              <a:t>information</a:t>
            </a:r>
            <a:endParaRPr sz="2700">
              <a:latin typeface="Calibri"/>
              <a:cs typeface="Calibri"/>
            </a:endParaRPr>
          </a:p>
          <a:p>
            <a:pPr marL="355600" indent="-342900">
              <a:lnSpc>
                <a:spcPct val="100000"/>
              </a:lnSpc>
              <a:buChar char="o"/>
              <a:tabLst>
                <a:tab pos="354965" algn="l"/>
                <a:tab pos="355600" algn="l"/>
              </a:tabLst>
            </a:pPr>
            <a:r>
              <a:rPr sz="2700" spc="-5" dirty="0">
                <a:latin typeface="Calibri"/>
                <a:cs typeface="Calibri"/>
              </a:rPr>
              <a:t>Unevenly </a:t>
            </a:r>
            <a:r>
              <a:rPr sz="2700" spc="-10" dirty="0">
                <a:latin typeface="Calibri"/>
                <a:cs typeface="Calibri"/>
              </a:rPr>
              <a:t>distributed information</a:t>
            </a:r>
            <a:r>
              <a:rPr sz="2700" spc="-15" dirty="0">
                <a:latin typeface="Calibri"/>
                <a:cs typeface="Calibri"/>
              </a:rPr>
              <a:t> </a:t>
            </a:r>
            <a:r>
              <a:rPr sz="2700" spc="-10" dirty="0">
                <a:latin typeface="Calibri"/>
                <a:cs typeface="Calibri"/>
              </a:rPr>
              <a:t>(asymmetric)</a:t>
            </a:r>
            <a:endParaRPr sz="2700">
              <a:latin typeface="Calibri"/>
              <a:cs typeface="Calibri"/>
            </a:endParaRPr>
          </a:p>
          <a:p>
            <a:pPr marL="355600" indent="-342900">
              <a:lnSpc>
                <a:spcPct val="100000"/>
              </a:lnSpc>
              <a:buChar char="o"/>
              <a:tabLst>
                <a:tab pos="354965" algn="l"/>
                <a:tab pos="355600" algn="l"/>
              </a:tabLst>
            </a:pPr>
            <a:r>
              <a:rPr sz="2700" spc="-5" dirty="0">
                <a:latin typeface="Calibri"/>
                <a:cs typeface="Calibri"/>
              </a:rPr>
              <a:t>Other</a:t>
            </a:r>
            <a:endParaRPr sz="27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8938" y="461899"/>
            <a:ext cx="6723380" cy="444352"/>
          </a:xfrm>
          <a:prstGeom prst="rect">
            <a:avLst/>
          </a:prstGeom>
        </p:spPr>
        <p:txBody>
          <a:bodyPr vert="horz" wrap="square" lIns="0" tIns="13335" rIns="0" bIns="0" rtlCol="0">
            <a:spAutoFit/>
          </a:bodyPr>
          <a:lstStyle/>
          <a:p>
            <a:pPr marL="12700">
              <a:lnSpc>
                <a:spcPct val="100000"/>
              </a:lnSpc>
              <a:spcBef>
                <a:spcPts val="105"/>
              </a:spcBef>
            </a:pPr>
            <a:r>
              <a:rPr sz="2800" dirty="0"/>
              <a:t>The </a:t>
            </a:r>
            <a:r>
              <a:rPr sz="2800" spc="-20" dirty="0"/>
              <a:t>Breakdown </a:t>
            </a:r>
            <a:r>
              <a:rPr sz="2800" dirty="0"/>
              <a:t>of</a:t>
            </a:r>
            <a:r>
              <a:rPr sz="2800" spc="-45" dirty="0"/>
              <a:t> </a:t>
            </a:r>
            <a:r>
              <a:rPr sz="2800" spc="-15" dirty="0"/>
              <a:t>Separation</a:t>
            </a:r>
            <a:endParaRPr sz="2800"/>
          </a:p>
        </p:txBody>
      </p:sp>
      <p:sp>
        <p:nvSpPr>
          <p:cNvPr id="3" name="object 3"/>
          <p:cNvSpPr/>
          <p:nvPr/>
        </p:nvSpPr>
        <p:spPr>
          <a:xfrm>
            <a:off x="1796795" y="1917192"/>
            <a:ext cx="76200" cy="4177665"/>
          </a:xfrm>
          <a:custGeom>
            <a:avLst/>
            <a:gdLst/>
            <a:ahLst/>
            <a:cxnLst/>
            <a:rect l="l" t="t" r="r" b="b"/>
            <a:pathLst>
              <a:path w="76200" h="4177665">
                <a:moveTo>
                  <a:pt x="44450" y="63500"/>
                </a:moveTo>
                <a:lnTo>
                  <a:pt x="31750" y="63500"/>
                </a:lnTo>
                <a:lnTo>
                  <a:pt x="31750" y="4177284"/>
                </a:lnTo>
                <a:lnTo>
                  <a:pt x="44450" y="4177284"/>
                </a:lnTo>
                <a:lnTo>
                  <a:pt x="44450" y="63500"/>
                </a:lnTo>
                <a:close/>
              </a:path>
              <a:path w="76200" h="4177665">
                <a:moveTo>
                  <a:pt x="38100" y="0"/>
                </a:moveTo>
                <a:lnTo>
                  <a:pt x="0" y="76200"/>
                </a:lnTo>
                <a:lnTo>
                  <a:pt x="31750" y="76200"/>
                </a:lnTo>
                <a:lnTo>
                  <a:pt x="31750" y="63500"/>
                </a:lnTo>
                <a:lnTo>
                  <a:pt x="69850" y="63500"/>
                </a:lnTo>
                <a:lnTo>
                  <a:pt x="38100" y="0"/>
                </a:lnTo>
                <a:close/>
              </a:path>
              <a:path w="76200" h="417766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4" name="object 4"/>
          <p:cNvSpPr/>
          <p:nvPr/>
        </p:nvSpPr>
        <p:spPr>
          <a:xfrm>
            <a:off x="1834895" y="6056376"/>
            <a:ext cx="6482080" cy="76200"/>
          </a:xfrm>
          <a:custGeom>
            <a:avLst/>
            <a:gdLst/>
            <a:ahLst/>
            <a:cxnLst/>
            <a:rect l="l" t="t" r="r" b="b"/>
            <a:pathLst>
              <a:path w="6482080" h="76200">
                <a:moveTo>
                  <a:pt x="6405372" y="0"/>
                </a:moveTo>
                <a:lnTo>
                  <a:pt x="6405372" y="76200"/>
                </a:lnTo>
                <a:lnTo>
                  <a:pt x="6468872" y="44450"/>
                </a:lnTo>
                <a:lnTo>
                  <a:pt x="6418072" y="44450"/>
                </a:lnTo>
                <a:lnTo>
                  <a:pt x="6418072" y="31750"/>
                </a:lnTo>
                <a:lnTo>
                  <a:pt x="6468872" y="31750"/>
                </a:lnTo>
                <a:lnTo>
                  <a:pt x="6405372" y="0"/>
                </a:lnTo>
                <a:close/>
              </a:path>
              <a:path w="6482080" h="76200">
                <a:moveTo>
                  <a:pt x="6405372" y="31750"/>
                </a:moveTo>
                <a:lnTo>
                  <a:pt x="0" y="31750"/>
                </a:lnTo>
                <a:lnTo>
                  <a:pt x="0" y="44450"/>
                </a:lnTo>
                <a:lnTo>
                  <a:pt x="6405372" y="44450"/>
                </a:lnTo>
                <a:lnTo>
                  <a:pt x="6405372" y="31750"/>
                </a:lnTo>
                <a:close/>
              </a:path>
              <a:path w="6482080" h="76200">
                <a:moveTo>
                  <a:pt x="6468872" y="31750"/>
                </a:moveTo>
                <a:lnTo>
                  <a:pt x="6418072" y="31750"/>
                </a:lnTo>
                <a:lnTo>
                  <a:pt x="6418072" y="44450"/>
                </a:lnTo>
                <a:lnTo>
                  <a:pt x="6468872" y="44450"/>
                </a:lnTo>
                <a:lnTo>
                  <a:pt x="6481572" y="38100"/>
                </a:lnTo>
                <a:lnTo>
                  <a:pt x="6468872" y="31750"/>
                </a:lnTo>
                <a:close/>
              </a:path>
            </a:pathLst>
          </a:custGeom>
          <a:solidFill>
            <a:srgbClr val="000000"/>
          </a:solidFill>
        </p:spPr>
        <p:txBody>
          <a:bodyPr wrap="square" lIns="0" tIns="0" rIns="0" bIns="0" rtlCol="0"/>
          <a:lstStyle/>
          <a:p>
            <a:endParaRPr/>
          </a:p>
        </p:txBody>
      </p:sp>
      <p:sp>
        <p:nvSpPr>
          <p:cNvPr id="5" name="object 5"/>
          <p:cNvSpPr txBox="1"/>
          <p:nvPr/>
        </p:nvSpPr>
        <p:spPr>
          <a:xfrm>
            <a:off x="8371585" y="5905296"/>
            <a:ext cx="40894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C</a:t>
            </a:r>
            <a:r>
              <a:rPr sz="2400" spc="-7" baseline="-20833" dirty="0">
                <a:latin typeface="Arial"/>
                <a:cs typeface="Arial"/>
              </a:rPr>
              <a:t>0</a:t>
            </a:r>
            <a:endParaRPr sz="2400" baseline="-20833">
              <a:latin typeface="Arial"/>
              <a:cs typeface="Arial"/>
            </a:endParaRPr>
          </a:p>
        </p:txBody>
      </p:sp>
      <p:sp>
        <p:nvSpPr>
          <p:cNvPr id="6" name="object 6"/>
          <p:cNvSpPr/>
          <p:nvPr/>
        </p:nvSpPr>
        <p:spPr>
          <a:xfrm>
            <a:off x="1979676" y="1917192"/>
            <a:ext cx="3168650" cy="2016760"/>
          </a:xfrm>
          <a:custGeom>
            <a:avLst/>
            <a:gdLst/>
            <a:ahLst/>
            <a:cxnLst/>
            <a:rect l="l" t="t" r="r" b="b"/>
            <a:pathLst>
              <a:path w="3168650" h="2016760">
                <a:moveTo>
                  <a:pt x="0" y="0"/>
                </a:moveTo>
                <a:lnTo>
                  <a:pt x="5793" y="48415"/>
                </a:lnTo>
                <a:lnTo>
                  <a:pt x="11657" y="96799"/>
                </a:lnTo>
                <a:lnTo>
                  <a:pt x="17661" y="145118"/>
                </a:lnTo>
                <a:lnTo>
                  <a:pt x="23877" y="193340"/>
                </a:lnTo>
                <a:lnTo>
                  <a:pt x="30375" y="241433"/>
                </a:lnTo>
                <a:lnTo>
                  <a:pt x="37226" y="289363"/>
                </a:lnTo>
                <a:lnTo>
                  <a:pt x="44500" y="337099"/>
                </a:lnTo>
                <a:lnTo>
                  <a:pt x="52268" y="384608"/>
                </a:lnTo>
                <a:lnTo>
                  <a:pt x="60601" y="431857"/>
                </a:lnTo>
                <a:lnTo>
                  <a:pt x="69570" y="478813"/>
                </a:lnTo>
                <a:lnTo>
                  <a:pt x="79245" y="525445"/>
                </a:lnTo>
                <a:lnTo>
                  <a:pt x="89697" y="571720"/>
                </a:lnTo>
                <a:lnTo>
                  <a:pt x="100996" y="617604"/>
                </a:lnTo>
                <a:lnTo>
                  <a:pt x="113213" y="663066"/>
                </a:lnTo>
                <a:lnTo>
                  <a:pt x="126420" y="708073"/>
                </a:lnTo>
                <a:lnTo>
                  <a:pt x="140686" y="752592"/>
                </a:lnTo>
                <a:lnTo>
                  <a:pt x="156083" y="796591"/>
                </a:lnTo>
                <a:lnTo>
                  <a:pt x="172680" y="840037"/>
                </a:lnTo>
                <a:lnTo>
                  <a:pt x="190549" y="882899"/>
                </a:lnTo>
                <a:lnTo>
                  <a:pt x="209761" y="925142"/>
                </a:lnTo>
                <a:lnTo>
                  <a:pt x="230385" y="966735"/>
                </a:lnTo>
                <a:lnTo>
                  <a:pt x="252494" y="1007645"/>
                </a:lnTo>
                <a:lnTo>
                  <a:pt x="276156" y="1047839"/>
                </a:lnTo>
                <a:lnTo>
                  <a:pt x="301444" y="1087286"/>
                </a:lnTo>
                <a:lnTo>
                  <a:pt x="328428" y="1125952"/>
                </a:lnTo>
                <a:lnTo>
                  <a:pt x="357178" y="1163805"/>
                </a:lnTo>
                <a:lnTo>
                  <a:pt x="387766" y="1200812"/>
                </a:lnTo>
                <a:lnTo>
                  <a:pt x="420261" y="1236941"/>
                </a:lnTo>
                <a:lnTo>
                  <a:pt x="454735" y="1272159"/>
                </a:lnTo>
                <a:lnTo>
                  <a:pt x="491258" y="1306434"/>
                </a:lnTo>
                <a:lnTo>
                  <a:pt x="529901" y="1339733"/>
                </a:lnTo>
                <a:lnTo>
                  <a:pt x="570735" y="1372023"/>
                </a:lnTo>
                <a:lnTo>
                  <a:pt x="613830" y="1403273"/>
                </a:lnTo>
                <a:lnTo>
                  <a:pt x="659257" y="1433449"/>
                </a:lnTo>
                <a:lnTo>
                  <a:pt x="724685" y="1471389"/>
                </a:lnTo>
                <a:lnTo>
                  <a:pt x="760611" y="1489754"/>
                </a:lnTo>
                <a:lnTo>
                  <a:pt x="798553" y="1507723"/>
                </a:lnTo>
                <a:lnTo>
                  <a:pt x="838420" y="1525302"/>
                </a:lnTo>
                <a:lnTo>
                  <a:pt x="880118" y="1542496"/>
                </a:lnTo>
                <a:lnTo>
                  <a:pt x="923554" y="1559311"/>
                </a:lnTo>
                <a:lnTo>
                  <a:pt x="968634" y="1575753"/>
                </a:lnTo>
                <a:lnTo>
                  <a:pt x="1015267" y="1591827"/>
                </a:lnTo>
                <a:lnTo>
                  <a:pt x="1063358" y="1607540"/>
                </a:lnTo>
                <a:lnTo>
                  <a:pt x="1112815" y="1622896"/>
                </a:lnTo>
                <a:lnTo>
                  <a:pt x="1163545" y="1637902"/>
                </a:lnTo>
                <a:lnTo>
                  <a:pt x="1215455" y="1652563"/>
                </a:lnTo>
                <a:lnTo>
                  <a:pt x="1268451" y="1666885"/>
                </a:lnTo>
                <a:lnTo>
                  <a:pt x="1322441" y="1680874"/>
                </a:lnTo>
                <a:lnTo>
                  <a:pt x="1377332" y="1694536"/>
                </a:lnTo>
                <a:lnTo>
                  <a:pt x="1433031" y="1707875"/>
                </a:lnTo>
                <a:lnTo>
                  <a:pt x="1489443" y="1720898"/>
                </a:lnTo>
                <a:lnTo>
                  <a:pt x="1546478" y="1733611"/>
                </a:lnTo>
                <a:lnTo>
                  <a:pt x="1604041" y="1746019"/>
                </a:lnTo>
                <a:lnTo>
                  <a:pt x="1662039" y="1758128"/>
                </a:lnTo>
                <a:lnTo>
                  <a:pt x="1720380" y="1769943"/>
                </a:lnTo>
                <a:lnTo>
                  <a:pt x="1778970" y="1781471"/>
                </a:lnTo>
                <a:lnTo>
                  <a:pt x="1837717" y="1792717"/>
                </a:lnTo>
                <a:lnTo>
                  <a:pt x="1896527" y="1803686"/>
                </a:lnTo>
                <a:lnTo>
                  <a:pt x="1955307" y="1814385"/>
                </a:lnTo>
                <a:lnTo>
                  <a:pt x="2013965" y="1824819"/>
                </a:lnTo>
                <a:lnTo>
                  <a:pt x="2072407" y="1834994"/>
                </a:lnTo>
                <a:lnTo>
                  <a:pt x="2130540" y="1844915"/>
                </a:lnTo>
                <a:lnTo>
                  <a:pt x="2188271" y="1854588"/>
                </a:lnTo>
                <a:lnTo>
                  <a:pt x="2245507" y="1864020"/>
                </a:lnTo>
                <a:lnTo>
                  <a:pt x="2302156" y="1873215"/>
                </a:lnTo>
                <a:lnTo>
                  <a:pt x="2358123" y="1882179"/>
                </a:lnTo>
                <a:lnTo>
                  <a:pt x="2413317" y="1890918"/>
                </a:lnTo>
                <a:lnTo>
                  <a:pt x="2467643" y="1899438"/>
                </a:lnTo>
                <a:lnTo>
                  <a:pt x="2521010" y="1907745"/>
                </a:lnTo>
                <a:lnTo>
                  <a:pt x="2573323" y="1915843"/>
                </a:lnTo>
                <a:lnTo>
                  <a:pt x="2624491" y="1923739"/>
                </a:lnTo>
                <a:lnTo>
                  <a:pt x="2674419" y="1931439"/>
                </a:lnTo>
                <a:lnTo>
                  <a:pt x="2723015" y="1938948"/>
                </a:lnTo>
                <a:lnTo>
                  <a:pt x="2770186" y="1946272"/>
                </a:lnTo>
                <a:lnTo>
                  <a:pt x="2815839" y="1953417"/>
                </a:lnTo>
                <a:lnTo>
                  <a:pt x="2859880" y="1960388"/>
                </a:lnTo>
                <a:lnTo>
                  <a:pt x="2902217" y="1967191"/>
                </a:lnTo>
                <a:lnTo>
                  <a:pt x="2942757" y="1973832"/>
                </a:lnTo>
                <a:lnTo>
                  <a:pt x="2981406" y="1980316"/>
                </a:lnTo>
                <a:lnTo>
                  <a:pt x="3052662" y="1992837"/>
                </a:lnTo>
                <a:lnTo>
                  <a:pt x="3115240" y="2004800"/>
                </a:lnTo>
                <a:lnTo>
                  <a:pt x="3143042" y="2010587"/>
                </a:lnTo>
                <a:lnTo>
                  <a:pt x="3168396" y="2016252"/>
                </a:lnTo>
              </a:path>
            </a:pathLst>
          </a:custGeom>
          <a:ln w="9144">
            <a:solidFill>
              <a:srgbClr val="000000"/>
            </a:solidFill>
          </a:ln>
        </p:spPr>
        <p:txBody>
          <a:bodyPr wrap="square" lIns="0" tIns="0" rIns="0" bIns="0" rtlCol="0"/>
          <a:lstStyle/>
          <a:p>
            <a:endParaRPr/>
          </a:p>
        </p:txBody>
      </p:sp>
      <p:sp>
        <p:nvSpPr>
          <p:cNvPr id="7" name="object 7"/>
          <p:cNvSpPr/>
          <p:nvPr/>
        </p:nvSpPr>
        <p:spPr>
          <a:xfrm>
            <a:off x="1908048" y="4439411"/>
            <a:ext cx="2519680" cy="0"/>
          </a:xfrm>
          <a:custGeom>
            <a:avLst/>
            <a:gdLst/>
            <a:ahLst/>
            <a:cxnLst/>
            <a:rect l="l" t="t" r="r" b="b"/>
            <a:pathLst>
              <a:path w="2519679">
                <a:moveTo>
                  <a:pt x="2519172" y="0"/>
                </a:moveTo>
                <a:lnTo>
                  <a:pt x="0" y="0"/>
                </a:lnTo>
              </a:path>
            </a:pathLst>
          </a:custGeom>
          <a:ln w="9144">
            <a:solidFill>
              <a:srgbClr val="000000"/>
            </a:solidFill>
            <a:prstDash val="sysDash"/>
          </a:ln>
        </p:spPr>
        <p:txBody>
          <a:bodyPr wrap="square" lIns="0" tIns="0" rIns="0" bIns="0" rtlCol="0"/>
          <a:lstStyle/>
          <a:p>
            <a:endParaRPr/>
          </a:p>
        </p:txBody>
      </p:sp>
      <p:sp>
        <p:nvSpPr>
          <p:cNvPr id="8" name="object 8"/>
          <p:cNvSpPr/>
          <p:nvPr/>
        </p:nvSpPr>
        <p:spPr>
          <a:xfrm>
            <a:off x="4572000" y="4439411"/>
            <a:ext cx="0" cy="1655445"/>
          </a:xfrm>
          <a:custGeom>
            <a:avLst/>
            <a:gdLst/>
            <a:ahLst/>
            <a:cxnLst/>
            <a:rect l="l" t="t" r="r" b="b"/>
            <a:pathLst>
              <a:path h="1655445">
                <a:moveTo>
                  <a:pt x="0" y="0"/>
                </a:moveTo>
                <a:lnTo>
                  <a:pt x="0" y="1655064"/>
                </a:lnTo>
              </a:path>
            </a:pathLst>
          </a:custGeom>
          <a:ln w="9144">
            <a:solidFill>
              <a:srgbClr val="000000"/>
            </a:solidFill>
            <a:prstDash val="sysDash"/>
          </a:ln>
        </p:spPr>
        <p:txBody>
          <a:bodyPr wrap="square" lIns="0" tIns="0" rIns="0" bIns="0" rtlCol="0"/>
          <a:lstStyle/>
          <a:p>
            <a:endParaRPr/>
          </a:p>
        </p:txBody>
      </p:sp>
      <p:sp>
        <p:nvSpPr>
          <p:cNvPr id="9" name="object 9"/>
          <p:cNvSpPr txBox="1"/>
          <p:nvPr/>
        </p:nvSpPr>
        <p:spPr>
          <a:xfrm>
            <a:off x="4219447" y="4608067"/>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a:t>
            </a:r>
            <a:endParaRPr sz="2400">
              <a:latin typeface="Arial"/>
              <a:cs typeface="Arial"/>
            </a:endParaRPr>
          </a:p>
        </p:txBody>
      </p:sp>
      <p:sp>
        <p:nvSpPr>
          <p:cNvPr id="10" name="object 10"/>
          <p:cNvSpPr txBox="1"/>
          <p:nvPr/>
        </p:nvSpPr>
        <p:spPr>
          <a:xfrm>
            <a:off x="3327272" y="3815588"/>
            <a:ext cx="2292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B</a:t>
            </a:r>
            <a:endParaRPr sz="2400">
              <a:latin typeface="Arial"/>
              <a:cs typeface="Arial"/>
            </a:endParaRPr>
          </a:p>
        </p:txBody>
      </p:sp>
      <p:sp>
        <p:nvSpPr>
          <p:cNvPr id="11" name="object 11"/>
          <p:cNvSpPr/>
          <p:nvPr/>
        </p:nvSpPr>
        <p:spPr>
          <a:xfrm>
            <a:off x="1763267" y="2997707"/>
            <a:ext cx="4322445" cy="1800225"/>
          </a:xfrm>
          <a:custGeom>
            <a:avLst/>
            <a:gdLst/>
            <a:ahLst/>
            <a:cxnLst/>
            <a:rect l="l" t="t" r="r" b="b"/>
            <a:pathLst>
              <a:path w="4322445" h="1800225">
                <a:moveTo>
                  <a:pt x="0" y="0"/>
                </a:moveTo>
                <a:lnTo>
                  <a:pt x="4322064" y="1799843"/>
                </a:lnTo>
              </a:path>
            </a:pathLst>
          </a:custGeom>
          <a:ln w="9144">
            <a:solidFill>
              <a:srgbClr val="000000"/>
            </a:solidFill>
          </a:ln>
        </p:spPr>
        <p:txBody>
          <a:bodyPr wrap="square" lIns="0" tIns="0" rIns="0" bIns="0" rtlCol="0"/>
          <a:lstStyle/>
          <a:p>
            <a:endParaRPr/>
          </a:p>
        </p:txBody>
      </p:sp>
      <p:sp>
        <p:nvSpPr>
          <p:cNvPr id="12" name="object 12"/>
          <p:cNvSpPr/>
          <p:nvPr/>
        </p:nvSpPr>
        <p:spPr>
          <a:xfrm>
            <a:off x="1835657" y="3286505"/>
            <a:ext cx="3961129" cy="2809240"/>
          </a:xfrm>
          <a:custGeom>
            <a:avLst/>
            <a:gdLst/>
            <a:ahLst/>
            <a:cxnLst/>
            <a:rect l="l" t="t" r="r" b="b"/>
            <a:pathLst>
              <a:path w="3961129" h="2809240">
                <a:moveTo>
                  <a:pt x="0" y="0"/>
                </a:moveTo>
                <a:lnTo>
                  <a:pt x="50755" y="9717"/>
                </a:lnTo>
                <a:lnTo>
                  <a:pt x="101501" y="19450"/>
                </a:lnTo>
                <a:lnTo>
                  <a:pt x="152230" y="29212"/>
                </a:lnTo>
                <a:lnTo>
                  <a:pt x="202932" y="39018"/>
                </a:lnTo>
                <a:lnTo>
                  <a:pt x="253598" y="48883"/>
                </a:lnTo>
                <a:lnTo>
                  <a:pt x="304220" y="58822"/>
                </a:lnTo>
                <a:lnTo>
                  <a:pt x="354788" y="68849"/>
                </a:lnTo>
                <a:lnTo>
                  <a:pt x="405294" y="78979"/>
                </a:lnTo>
                <a:lnTo>
                  <a:pt x="455729" y="89226"/>
                </a:lnTo>
                <a:lnTo>
                  <a:pt x="506083" y="99606"/>
                </a:lnTo>
                <a:lnTo>
                  <a:pt x="556349" y="110133"/>
                </a:lnTo>
                <a:lnTo>
                  <a:pt x="606516" y="120822"/>
                </a:lnTo>
                <a:lnTo>
                  <a:pt x="656577" y="131687"/>
                </a:lnTo>
                <a:lnTo>
                  <a:pt x="706522" y="142744"/>
                </a:lnTo>
                <a:lnTo>
                  <a:pt x="756342" y="154006"/>
                </a:lnTo>
                <a:lnTo>
                  <a:pt x="806029" y="165489"/>
                </a:lnTo>
                <a:lnTo>
                  <a:pt x="855573" y="177208"/>
                </a:lnTo>
                <a:lnTo>
                  <a:pt x="904965" y="189176"/>
                </a:lnTo>
                <a:lnTo>
                  <a:pt x="954198" y="201410"/>
                </a:lnTo>
                <a:lnTo>
                  <a:pt x="1003261" y="213922"/>
                </a:lnTo>
                <a:lnTo>
                  <a:pt x="1052146" y="226729"/>
                </a:lnTo>
                <a:lnTo>
                  <a:pt x="1100844" y="239845"/>
                </a:lnTo>
                <a:lnTo>
                  <a:pt x="1149346" y="253285"/>
                </a:lnTo>
                <a:lnTo>
                  <a:pt x="1197643" y="267063"/>
                </a:lnTo>
                <a:lnTo>
                  <a:pt x="1245727" y="281193"/>
                </a:lnTo>
                <a:lnTo>
                  <a:pt x="1293587" y="295692"/>
                </a:lnTo>
                <a:lnTo>
                  <a:pt x="1341217" y="310573"/>
                </a:lnTo>
                <a:lnTo>
                  <a:pt x="1388605" y="325851"/>
                </a:lnTo>
                <a:lnTo>
                  <a:pt x="1435745" y="341541"/>
                </a:lnTo>
                <a:lnTo>
                  <a:pt x="1482626" y="357658"/>
                </a:lnTo>
                <a:lnTo>
                  <a:pt x="1529240" y="374216"/>
                </a:lnTo>
                <a:lnTo>
                  <a:pt x="1575578" y="391230"/>
                </a:lnTo>
                <a:lnTo>
                  <a:pt x="1621631" y="408714"/>
                </a:lnTo>
                <a:lnTo>
                  <a:pt x="1667389" y="426685"/>
                </a:lnTo>
                <a:lnTo>
                  <a:pt x="1712846" y="445155"/>
                </a:lnTo>
                <a:lnTo>
                  <a:pt x="1757990" y="464140"/>
                </a:lnTo>
                <a:lnTo>
                  <a:pt x="1802814" y="483654"/>
                </a:lnTo>
                <a:lnTo>
                  <a:pt x="1847308" y="503713"/>
                </a:lnTo>
                <a:lnTo>
                  <a:pt x="1891464" y="524331"/>
                </a:lnTo>
                <a:lnTo>
                  <a:pt x="1935272" y="545522"/>
                </a:lnTo>
                <a:lnTo>
                  <a:pt x="1978724" y="567302"/>
                </a:lnTo>
                <a:lnTo>
                  <a:pt x="2021811" y="589685"/>
                </a:lnTo>
                <a:lnTo>
                  <a:pt x="2064524" y="612686"/>
                </a:lnTo>
                <a:lnTo>
                  <a:pt x="2106854" y="636319"/>
                </a:lnTo>
                <a:lnTo>
                  <a:pt x="2148793" y="660600"/>
                </a:lnTo>
                <a:lnTo>
                  <a:pt x="2190330" y="685542"/>
                </a:lnTo>
                <a:lnTo>
                  <a:pt x="2231458" y="711161"/>
                </a:lnTo>
                <a:lnTo>
                  <a:pt x="2272167" y="737472"/>
                </a:lnTo>
                <a:lnTo>
                  <a:pt x="2312448" y="764488"/>
                </a:lnTo>
                <a:lnTo>
                  <a:pt x="2352294" y="792226"/>
                </a:lnTo>
                <a:lnTo>
                  <a:pt x="2390406" y="820067"/>
                </a:lnTo>
                <a:lnTo>
                  <a:pt x="2428545" y="849488"/>
                </a:lnTo>
                <a:lnTo>
                  <a:pt x="2466694" y="880420"/>
                </a:lnTo>
                <a:lnTo>
                  <a:pt x="2504832" y="912793"/>
                </a:lnTo>
                <a:lnTo>
                  <a:pt x="2542942" y="946538"/>
                </a:lnTo>
                <a:lnTo>
                  <a:pt x="2581005" y="981587"/>
                </a:lnTo>
                <a:lnTo>
                  <a:pt x="2619002" y="1017869"/>
                </a:lnTo>
                <a:lnTo>
                  <a:pt x="2656916" y="1055317"/>
                </a:lnTo>
                <a:lnTo>
                  <a:pt x="2694727" y="1093862"/>
                </a:lnTo>
                <a:lnTo>
                  <a:pt x="2732417" y="1133433"/>
                </a:lnTo>
                <a:lnTo>
                  <a:pt x="2769967" y="1173962"/>
                </a:lnTo>
                <a:lnTo>
                  <a:pt x="2807359" y="1215381"/>
                </a:lnTo>
                <a:lnTo>
                  <a:pt x="2844575" y="1257620"/>
                </a:lnTo>
                <a:lnTo>
                  <a:pt x="2881596" y="1300610"/>
                </a:lnTo>
                <a:lnTo>
                  <a:pt x="2918403" y="1344281"/>
                </a:lnTo>
                <a:lnTo>
                  <a:pt x="2954978" y="1388566"/>
                </a:lnTo>
                <a:lnTo>
                  <a:pt x="2991303" y="1433395"/>
                </a:lnTo>
                <a:lnTo>
                  <a:pt x="3027358" y="1478699"/>
                </a:lnTo>
                <a:lnTo>
                  <a:pt x="3063126" y="1524408"/>
                </a:lnTo>
                <a:lnTo>
                  <a:pt x="3098587" y="1570455"/>
                </a:lnTo>
                <a:lnTo>
                  <a:pt x="3133724" y="1616769"/>
                </a:lnTo>
                <a:lnTo>
                  <a:pt x="3168517" y="1663282"/>
                </a:lnTo>
                <a:lnTo>
                  <a:pt x="3202949" y="1709925"/>
                </a:lnTo>
                <a:lnTo>
                  <a:pt x="3237000" y="1756628"/>
                </a:lnTo>
                <a:lnTo>
                  <a:pt x="3270653" y="1803324"/>
                </a:lnTo>
                <a:lnTo>
                  <a:pt x="3303889" y="1849942"/>
                </a:lnTo>
                <a:lnTo>
                  <a:pt x="3336688" y="1896414"/>
                </a:lnTo>
                <a:lnTo>
                  <a:pt x="3369034" y="1942670"/>
                </a:lnTo>
                <a:lnTo>
                  <a:pt x="3400906" y="1988642"/>
                </a:lnTo>
                <a:lnTo>
                  <a:pt x="3432287" y="2034260"/>
                </a:lnTo>
                <a:lnTo>
                  <a:pt x="3463158" y="2079456"/>
                </a:lnTo>
                <a:lnTo>
                  <a:pt x="3493501" y="2124161"/>
                </a:lnTo>
                <a:lnTo>
                  <a:pt x="3523297" y="2168305"/>
                </a:lnTo>
                <a:lnTo>
                  <a:pt x="3552527" y="2211819"/>
                </a:lnTo>
                <a:lnTo>
                  <a:pt x="3581174" y="2254635"/>
                </a:lnTo>
                <a:lnTo>
                  <a:pt x="3609218" y="2296683"/>
                </a:lnTo>
                <a:lnTo>
                  <a:pt x="3636641" y="2337895"/>
                </a:lnTo>
                <a:lnTo>
                  <a:pt x="3663424" y="2378201"/>
                </a:lnTo>
                <a:lnTo>
                  <a:pt x="3689550" y="2417532"/>
                </a:lnTo>
                <a:lnTo>
                  <a:pt x="3714999" y="2455820"/>
                </a:lnTo>
                <a:lnTo>
                  <a:pt x="3739753" y="2492994"/>
                </a:lnTo>
                <a:lnTo>
                  <a:pt x="3763793" y="2528987"/>
                </a:lnTo>
                <a:lnTo>
                  <a:pt x="3787101" y="2563730"/>
                </a:lnTo>
                <a:lnTo>
                  <a:pt x="3809659" y="2597152"/>
                </a:lnTo>
                <a:lnTo>
                  <a:pt x="3831447" y="2629185"/>
                </a:lnTo>
                <a:lnTo>
                  <a:pt x="3872643" y="2688809"/>
                </a:lnTo>
                <a:lnTo>
                  <a:pt x="3910540" y="2742049"/>
                </a:lnTo>
                <a:lnTo>
                  <a:pt x="3944989" y="2788353"/>
                </a:lnTo>
                <a:lnTo>
                  <a:pt x="3960876" y="2808732"/>
                </a:lnTo>
              </a:path>
            </a:pathLst>
          </a:custGeom>
          <a:ln w="28956">
            <a:solidFill>
              <a:srgbClr val="000000"/>
            </a:solidFill>
          </a:ln>
        </p:spPr>
        <p:txBody>
          <a:bodyPr wrap="square" lIns="0" tIns="0" rIns="0" bIns="0" rtlCol="0"/>
          <a:lstStyle/>
          <a:p>
            <a:endParaRPr/>
          </a:p>
        </p:txBody>
      </p:sp>
      <p:sp>
        <p:nvSpPr>
          <p:cNvPr id="13" name="object 13"/>
          <p:cNvSpPr txBox="1"/>
          <p:nvPr/>
        </p:nvSpPr>
        <p:spPr>
          <a:xfrm>
            <a:off x="7892542" y="6297574"/>
            <a:ext cx="13843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0</a:t>
            </a:r>
            <a:endParaRPr sz="1600">
              <a:latin typeface="Arial"/>
              <a:cs typeface="Arial"/>
            </a:endParaRPr>
          </a:p>
        </p:txBody>
      </p:sp>
      <p:sp>
        <p:nvSpPr>
          <p:cNvPr id="14" name="object 14"/>
          <p:cNvSpPr txBox="1"/>
          <p:nvPr/>
        </p:nvSpPr>
        <p:spPr>
          <a:xfrm>
            <a:off x="7604506" y="6120790"/>
            <a:ext cx="54546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W</a:t>
            </a:r>
            <a:r>
              <a:rPr sz="2400" spc="130" dirty="0">
                <a:latin typeface="Arial"/>
                <a:cs typeface="Arial"/>
              </a:rPr>
              <a:t> </a:t>
            </a:r>
            <a:r>
              <a:rPr sz="2400" dirty="0">
                <a:latin typeface="Arial"/>
                <a:cs typeface="Arial"/>
              </a:rPr>
              <a:t>*</a:t>
            </a:r>
            <a:endParaRPr sz="2400">
              <a:latin typeface="Arial"/>
              <a:cs typeface="Arial"/>
            </a:endParaRPr>
          </a:p>
        </p:txBody>
      </p:sp>
      <p:sp>
        <p:nvSpPr>
          <p:cNvPr id="15" name="object 15"/>
          <p:cNvSpPr txBox="1"/>
          <p:nvPr/>
        </p:nvSpPr>
        <p:spPr>
          <a:xfrm>
            <a:off x="4506848" y="4249039"/>
            <a:ext cx="1638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16" name="object 16"/>
          <p:cNvSpPr txBox="1"/>
          <p:nvPr/>
        </p:nvSpPr>
        <p:spPr>
          <a:xfrm>
            <a:off x="1169517" y="2375408"/>
            <a:ext cx="59563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Arial"/>
                <a:cs typeface="Arial"/>
              </a:rPr>
              <a:t>W</a:t>
            </a:r>
            <a:r>
              <a:rPr sz="2400" spc="-7" baseline="-20833" dirty="0">
                <a:latin typeface="Arial"/>
                <a:cs typeface="Arial"/>
              </a:rPr>
              <a:t>1</a:t>
            </a:r>
            <a:r>
              <a:rPr sz="2400" spc="-5" dirty="0">
                <a:latin typeface="Arial"/>
                <a:cs typeface="Arial"/>
              </a:rPr>
              <a:t>*</a:t>
            </a:r>
            <a:endParaRPr sz="2400">
              <a:latin typeface="Arial"/>
              <a:cs typeface="Arial"/>
            </a:endParaRPr>
          </a:p>
        </p:txBody>
      </p:sp>
      <p:sp>
        <p:nvSpPr>
          <p:cNvPr id="17" name="object 17"/>
          <p:cNvSpPr/>
          <p:nvPr/>
        </p:nvSpPr>
        <p:spPr>
          <a:xfrm>
            <a:off x="5015229" y="3705352"/>
            <a:ext cx="2148840" cy="2284730"/>
          </a:xfrm>
          <a:custGeom>
            <a:avLst/>
            <a:gdLst/>
            <a:ahLst/>
            <a:cxnLst/>
            <a:rect l="l" t="t" r="r" b="b"/>
            <a:pathLst>
              <a:path w="2148840" h="2284729">
                <a:moveTo>
                  <a:pt x="0" y="0"/>
                </a:moveTo>
                <a:lnTo>
                  <a:pt x="402" y="52537"/>
                </a:lnTo>
                <a:lnTo>
                  <a:pt x="865" y="105042"/>
                </a:lnTo>
                <a:lnTo>
                  <a:pt x="1446" y="157481"/>
                </a:lnTo>
                <a:lnTo>
                  <a:pt x="2205" y="209821"/>
                </a:lnTo>
                <a:lnTo>
                  <a:pt x="3202" y="262029"/>
                </a:lnTo>
                <a:lnTo>
                  <a:pt x="4494" y="314073"/>
                </a:lnTo>
                <a:lnTo>
                  <a:pt x="6142" y="365918"/>
                </a:lnTo>
                <a:lnTo>
                  <a:pt x="8203" y="417533"/>
                </a:lnTo>
                <a:lnTo>
                  <a:pt x="10738" y="468884"/>
                </a:lnTo>
                <a:lnTo>
                  <a:pt x="13806" y="519938"/>
                </a:lnTo>
                <a:lnTo>
                  <a:pt x="17464" y="570662"/>
                </a:lnTo>
                <a:lnTo>
                  <a:pt x="21774" y="621024"/>
                </a:lnTo>
                <a:lnTo>
                  <a:pt x="26793" y="670990"/>
                </a:lnTo>
                <a:lnTo>
                  <a:pt x="32580" y="720527"/>
                </a:lnTo>
                <a:lnTo>
                  <a:pt x="39195" y="769603"/>
                </a:lnTo>
                <a:lnTo>
                  <a:pt x="46697" y="818185"/>
                </a:lnTo>
                <a:lnTo>
                  <a:pt x="55145" y="866238"/>
                </a:lnTo>
                <a:lnTo>
                  <a:pt x="64598" y="913731"/>
                </a:lnTo>
                <a:lnTo>
                  <a:pt x="75115" y="960631"/>
                </a:lnTo>
                <a:lnTo>
                  <a:pt x="86755" y="1006904"/>
                </a:lnTo>
                <a:lnTo>
                  <a:pt x="99578" y="1052518"/>
                </a:lnTo>
                <a:lnTo>
                  <a:pt x="113641" y="1097439"/>
                </a:lnTo>
                <a:lnTo>
                  <a:pt x="129005" y="1141635"/>
                </a:lnTo>
                <a:lnTo>
                  <a:pt x="145728" y="1185073"/>
                </a:lnTo>
                <a:lnTo>
                  <a:pt x="163870" y="1227719"/>
                </a:lnTo>
                <a:lnTo>
                  <a:pt x="183489" y="1269541"/>
                </a:lnTo>
                <a:lnTo>
                  <a:pt x="204645" y="1310506"/>
                </a:lnTo>
                <a:lnTo>
                  <a:pt x="227396" y="1350581"/>
                </a:lnTo>
                <a:lnTo>
                  <a:pt x="251802" y="1389732"/>
                </a:lnTo>
                <a:lnTo>
                  <a:pt x="277922" y="1427927"/>
                </a:lnTo>
                <a:lnTo>
                  <a:pt x="305815" y="1465133"/>
                </a:lnTo>
                <a:lnTo>
                  <a:pt x="335540" y="1501317"/>
                </a:lnTo>
                <a:lnTo>
                  <a:pt x="367157" y="1536446"/>
                </a:lnTo>
                <a:lnTo>
                  <a:pt x="396205" y="1565444"/>
                </a:lnTo>
                <a:lnTo>
                  <a:pt x="428123" y="1593900"/>
                </a:lnTo>
                <a:lnTo>
                  <a:pt x="462750" y="1621816"/>
                </a:lnTo>
                <a:lnTo>
                  <a:pt x="499923" y="1649195"/>
                </a:lnTo>
                <a:lnTo>
                  <a:pt x="539482" y="1676037"/>
                </a:lnTo>
                <a:lnTo>
                  <a:pt x="581264" y="1702346"/>
                </a:lnTo>
                <a:lnTo>
                  <a:pt x="625107" y="1728124"/>
                </a:lnTo>
                <a:lnTo>
                  <a:pt x="670851" y="1753371"/>
                </a:lnTo>
                <a:lnTo>
                  <a:pt x="718332" y="1778091"/>
                </a:lnTo>
                <a:lnTo>
                  <a:pt x="767390" y="1802284"/>
                </a:lnTo>
                <a:lnTo>
                  <a:pt x="817863" y="1825954"/>
                </a:lnTo>
                <a:lnTo>
                  <a:pt x="869588" y="1849103"/>
                </a:lnTo>
                <a:lnTo>
                  <a:pt x="922405" y="1871731"/>
                </a:lnTo>
                <a:lnTo>
                  <a:pt x="976152" y="1893842"/>
                </a:lnTo>
                <a:lnTo>
                  <a:pt x="1030666" y="1915437"/>
                </a:lnTo>
                <a:lnTo>
                  <a:pt x="1085786" y="1936518"/>
                </a:lnTo>
                <a:lnTo>
                  <a:pt x="1141350" y="1957087"/>
                </a:lnTo>
                <a:lnTo>
                  <a:pt x="1197197" y="1977147"/>
                </a:lnTo>
                <a:lnTo>
                  <a:pt x="1253165" y="1996699"/>
                </a:lnTo>
                <a:lnTo>
                  <a:pt x="1309092" y="2015745"/>
                </a:lnTo>
                <a:lnTo>
                  <a:pt x="1364816" y="2034288"/>
                </a:lnTo>
                <a:lnTo>
                  <a:pt x="1420176" y="2052328"/>
                </a:lnTo>
                <a:lnTo>
                  <a:pt x="1475010" y="2069869"/>
                </a:lnTo>
                <a:lnTo>
                  <a:pt x="1529157" y="2086912"/>
                </a:lnTo>
                <a:lnTo>
                  <a:pt x="1582453" y="2103460"/>
                </a:lnTo>
                <a:lnTo>
                  <a:pt x="1634739" y="2119514"/>
                </a:lnTo>
                <a:lnTo>
                  <a:pt x="1685851" y="2135076"/>
                </a:lnTo>
                <a:lnTo>
                  <a:pt x="1735629" y="2150148"/>
                </a:lnTo>
                <a:lnTo>
                  <a:pt x="1783910" y="2164733"/>
                </a:lnTo>
                <a:lnTo>
                  <a:pt x="1830534" y="2178832"/>
                </a:lnTo>
                <a:lnTo>
                  <a:pt x="1875337" y="2192447"/>
                </a:lnTo>
                <a:lnTo>
                  <a:pt x="1918158" y="2205581"/>
                </a:lnTo>
                <a:lnTo>
                  <a:pt x="1958837" y="2218234"/>
                </a:lnTo>
                <a:lnTo>
                  <a:pt x="1997210" y="2230411"/>
                </a:lnTo>
                <a:lnTo>
                  <a:pt x="2066394" y="2253338"/>
                </a:lnTo>
                <a:lnTo>
                  <a:pt x="2124418" y="2274378"/>
                </a:lnTo>
                <a:lnTo>
                  <a:pt x="2148840" y="2284196"/>
                </a:lnTo>
              </a:path>
            </a:pathLst>
          </a:custGeom>
          <a:ln w="9525">
            <a:solidFill>
              <a:srgbClr val="000000"/>
            </a:solidFill>
          </a:ln>
        </p:spPr>
        <p:txBody>
          <a:bodyPr wrap="square" lIns="0" tIns="0" rIns="0" bIns="0" rtlCol="0"/>
          <a:lstStyle/>
          <a:p>
            <a:endParaRPr/>
          </a:p>
        </p:txBody>
      </p:sp>
      <p:sp>
        <p:nvSpPr>
          <p:cNvPr id="18" name="object 18"/>
          <p:cNvSpPr txBox="1"/>
          <p:nvPr/>
        </p:nvSpPr>
        <p:spPr>
          <a:xfrm>
            <a:off x="5215001" y="5041519"/>
            <a:ext cx="2698115" cy="678815"/>
          </a:xfrm>
          <a:prstGeom prst="rect">
            <a:avLst/>
          </a:prstGeom>
        </p:spPr>
        <p:txBody>
          <a:bodyPr vert="horz" wrap="square" lIns="0" tIns="12700" rIns="0" bIns="0" rtlCol="0">
            <a:spAutoFit/>
          </a:bodyPr>
          <a:lstStyle/>
          <a:p>
            <a:pPr marL="25400">
              <a:lnSpc>
                <a:spcPct val="100000"/>
              </a:lnSpc>
              <a:spcBef>
                <a:spcPts val="100"/>
              </a:spcBef>
            </a:pPr>
            <a:r>
              <a:rPr sz="1800" dirty="0">
                <a:latin typeface="Arial"/>
                <a:cs typeface="Arial"/>
              </a:rPr>
              <a:t>●</a:t>
            </a:r>
            <a:endParaRPr sz="1800">
              <a:latin typeface="Arial"/>
              <a:cs typeface="Arial"/>
            </a:endParaRPr>
          </a:p>
          <a:p>
            <a:pPr marL="1249045">
              <a:lnSpc>
                <a:spcPct val="100000"/>
              </a:lnSpc>
              <a:spcBef>
                <a:spcPts val="100"/>
              </a:spcBef>
            </a:pPr>
            <a:r>
              <a:rPr sz="2400" spc="-5" dirty="0">
                <a:latin typeface="Arial"/>
                <a:cs typeface="Arial"/>
              </a:rPr>
              <a:t>Individual</a:t>
            </a:r>
            <a:r>
              <a:rPr sz="2400" spc="-7" baseline="-20833" dirty="0">
                <a:latin typeface="Arial"/>
                <a:cs typeface="Arial"/>
              </a:rPr>
              <a:t>2</a:t>
            </a:r>
            <a:endParaRPr sz="2400" baseline="-20833">
              <a:latin typeface="Arial"/>
              <a:cs typeface="Arial"/>
            </a:endParaRPr>
          </a:p>
        </p:txBody>
      </p:sp>
      <p:sp>
        <p:nvSpPr>
          <p:cNvPr id="19" name="object 19"/>
          <p:cNvSpPr txBox="1"/>
          <p:nvPr/>
        </p:nvSpPr>
        <p:spPr>
          <a:xfrm>
            <a:off x="597814" y="3188334"/>
            <a:ext cx="5080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CML</a:t>
            </a:r>
            <a:endParaRPr sz="1800">
              <a:latin typeface="Arial"/>
              <a:cs typeface="Arial"/>
            </a:endParaRPr>
          </a:p>
        </p:txBody>
      </p:sp>
      <p:sp>
        <p:nvSpPr>
          <p:cNvPr id="20" name="object 20"/>
          <p:cNvSpPr/>
          <p:nvPr/>
        </p:nvSpPr>
        <p:spPr>
          <a:xfrm>
            <a:off x="2302764" y="1167383"/>
            <a:ext cx="4352544" cy="830580"/>
          </a:xfrm>
          <a:prstGeom prst="rect">
            <a:avLst/>
          </a:prstGeom>
          <a:blipFill>
            <a:blip r:embed="rId2" cstate="print"/>
            <a:stretch>
              <a:fillRect/>
            </a:stretch>
          </a:blipFill>
        </p:spPr>
        <p:txBody>
          <a:bodyPr wrap="square" lIns="0" tIns="0" rIns="0" bIns="0" rtlCol="0"/>
          <a:lstStyle/>
          <a:p>
            <a:endParaRPr/>
          </a:p>
        </p:txBody>
      </p:sp>
      <p:sp>
        <p:nvSpPr>
          <p:cNvPr id="21" name="object 21"/>
          <p:cNvSpPr txBox="1"/>
          <p:nvPr/>
        </p:nvSpPr>
        <p:spPr>
          <a:xfrm>
            <a:off x="2356357" y="1192529"/>
            <a:ext cx="4204335" cy="757555"/>
          </a:xfrm>
          <a:prstGeom prst="rect">
            <a:avLst/>
          </a:prstGeom>
        </p:spPr>
        <p:txBody>
          <a:bodyPr vert="horz" wrap="square" lIns="0" tIns="12700" rIns="0" bIns="0" rtlCol="0">
            <a:spAutoFit/>
          </a:bodyPr>
          <a:lstStyle/>
          <a:p>
            <a:pPr marL="38100">
              <a:lnSpc>
                <a:spcPct val="100000"/>
              </a:lnSpc>
              <a:spcBef>
                <a:spcPts val="100"/>
              </a:spcBef>
            </a:pPr>
            <a:r>
              <a:rPr sz="2400" dirty="0">
                <a:latin typeface="Arial"/>
                <a:cs typeface="Arial"/>
              </a:rPr>
              <a:t>In</a:t>
            </a:r>
            <a:r>
              <a:rPr sz="2400" spc="-5" dirty="0">
                <a:latin typeface="Arial"/>
                <a:cs typeface="Arial"/>
              </a:rPr>
              <a:t> equilibrium:</a:t>
            </a:r>
            <a:endParaRPr sz="2400">
              <a:latin typeface="Arial"/>
              <a:cs typeface="Arial"/>
            </a:endParaRPr>
          </a:p>
          <a:p>
            <a:pPr marL="38100">
              <a:lnSpc>
                <a:spcPct val="100000"/>
              </a:lnSpc>
            </a:pPr>
            <a:r>
              <a:rPr sz="2400" spc="-5" dirty="0">
                <a:latin typeface="Arial"/>
                <a:cs typeface="Arial"/>
              </a:rPr>
              <a:t>MRS</a:t>
            </a:r>
            <a:r>
              <a:rPr sz="2400" spc="-7" baseline="-20833" dirty="0">
                <a:latin typeface="Arial"/>
                <a:cs typeface="Arial"/>
              </a:rPr>
              <a:t>i </a:t>
            </a:r>
            <a:r>
              <a:rPr sz="2400" dirty="0">
                <a:latin typeface="Arial"/>
                <a:cs typeface="Arial"/>
              </a:rPr>
              <a:t>= </a:t>
            </a:r>
            <a:r>
              <a:rPr sz="2400" spc="-5" dirty="0">
                <a:latin typeface="Arial"/>
                <a:cs typeface="Arial"/>
              </a:rPr>
              <a:t>MRS</a:t>
            </a:r>
            <a:r>
              <a:rPr sz="2400" spc="-7" baseline="-20833" dirty="0">
                <a:latin typeface="Arial"/>
                <a:cs typeface="Arial"/>
              </a:rPr>
              <a:t>2 </a:t>
            </a:r>
            <a:r>
              <a:rPr sz="2400" dirty="0">
                <a:latin typeface="Arial"/>
                <a:cs typeface="Arial"/>
              </a:rPr>
              <a:t>= - (1+ r) =</a:t>
            </a:r>
            <a:r>
              <a:rPr sz="2400" spc="345" dirty="0">
                <a:latin typeface="Arial"/>
                <a:cs typeface="Arial"/>
              </a:rPr>
              <a:t> </a:t>
            </a:r>
            <a:r>
              <a:rPr sz="2400" spc="-20" dirty="0">
                <a:latin typeface="Arial"/>
                <a:cs typeface="Arial"/>
              </a:rPr>
              <a:t>MRT</a:t>
            </a:r>
            <a:endParaRPr sz="2400">
              <a:latin typeface="Arial"/>
              <a:cs typeface="Arial"/>
            </a:endParaRPr>
          </a:p>
        </p:txBody>
      </p:sp>
      <p:sp>
        <p:nvSpPr>
          <p:cNvPr id="22" name="object 22"/>
          <p:cNvSpPr/>
          <p:nvPr/>
        </p:nvSpPr>
        <p:spPr>
          <a:xfrm>
            <a:off x="3203448" y="2854451"/>
            <a:ext cx="3131820" cy="3456940"/>
          </a:xfrm>
          <a:custGeom>
            <a:avLst/>
            <a:gdLst/>
            <a:ahLst/>
            <a:cxnLst/>
            <a:rect l="l" t="t" r="r" b="b"/>
            <a:pathLst>
              <a:path w="3131820" h="3456940">
                <a:moveTo>
                  <a:pt x="0" y="0"/>
                </a:moveTo>
                <a:lnTo>
                  <a:pt x="3131819" y="3456432"/>
                </a:lnTo>
              </a:path>
            </a:pathLst>
          </a:custGeom>
          <a:ln w="9144">
            <a:solidFill>
              <a:srgbClr val="000000"/>
            </a:solidFill>
          </a:ln>
        </p:spPr>
        <p:txBody>
          <a:bodyPr wrap="square" lIns="0" tIns="0" rIns="0" bIns="0" rtlCol="0"/>
          <a:lstStyle/>
          <a:p>
            <a:endParaRPr/>
          </a:p>
        </p:txBody>
      </p:sp>
      <p:sp>
        <p:nvSpPr>
          <p:cNvPr id="23" name="object 23"/>
          <p:cNvSpPr/>
          <p:nvPr/>
        </p:nvSpPr>
        <p:spPr>
          <a:xfrm>
            <a:off x="3634740" y="3861815"/>
            <a:ext cx="18415" cy="2232660"/>
          </a:xfrm>
          <a:custGeom>
            <a:avLst/>
            <a:gdLst/>
            <a:ahLst/>
            <a:cxnLst/>
            <a:rect l="l" t="t" r="r" b="b"/>
            <a:pathLst>
              <a:path w="18414" h="2232660">
                <a:moveTo>
                  <a:pt x="18287" y="0"/>
                </a:moveTo>
                <a:lnTo>
                  <a:pt x="0" y="2232659"/>
                </a:lnTo>
              </a:path>
            </a:pathLst>
          </a:custGeom>
          <a:ln w="9144">
            <a:solidFill>
              <a:srgbClr val="000000"/>
            </a:solidFill>
            <a:prstDash val="sysDash"/>
          </a:ln>
        </p:spPr>
        <p:txBody>
          <a:bodyPr wrap="square" lIns="0" tIns="0" rIns="0" bIns="0" rtlCol="0"/>
          <a:lstStyle/>
          <a:p>
            <a:endParaRPr/>
          </a:p>
        </p:txBody>
      </p:sp>
      <p:sp>
        <p:nvSpPr>
          <p:cNvPr id="24" name="object 24"/>
          <p:cNvSpPr txBox="1"/>
          <p:nvPr/>
        </p:nvSpPr>
        <p:spPr>
          <a:xfrm>
            <a:off x="1312417" y="3527882"/>
            <a:ext cx="2448560" cy="391795"/>
          </a:xfrm>
          <a:prstGeom prst="rect">
            <a:avLst/>
          </a:prstGeom>
        </p:spPr>
        <p:txBody>
          <a:bodyPr vert="horz" wrap="square" lIns="0" tIns="12700" rIns="0" bIns="0" rtlCol="0">
            <a:spAutoFit/>
          </a:bodyPr>
          <a:lstStyle/>
          <a:p>
            <a:pPr marL="38100">
              <a:lnSpc>
                <a:spcPct val="100000"/>
              </a:lnSpc>
              <a:spcBef>
                <a:spcPts val="100"/>
              </a:spcBef>
              <a:tabLst>
                <a:tab pos="521970" algn="l"/>
                <a:tab pos="2271395" algn="l"/>
              </a:tabLst>
            </a:pPr>
            <a:r>
              <a:rPr sz="2400" spc="55" dirty="0">
                <a:latin typeface="Arial"/>
                <a:cs typeface="Arial"/>
              </a:rPr>
              <a:t>P</a:t>
            </a:r>
            <a:r>
              <a:rPr sz="2700" spc="82" baseline="35493" dirty="0">
                <a:latin typeface="Arial"/>
                <a:cs typeface="Arial"/>
              </a:rPr>
              <a:t>1	</a:t>
            </a:r>
            <a:r>
              <a:rPr sz="1800" u="dash" spc="55" dirty="0">
                <a:uFill>
                  <a:solidFill>
                    <a:srgbClr val="000000"/>
                  </a:solidFill>
                </a:uFill>
                <a:latin typeface="Arial"/>
                <a:cs typeface="Arial"/>
              </a:rPr>
              <a:t> 	</a:t>
            </a:r>
            <a:r>
              <a:rPr sz="1800" u="dash" dirty="0">
                <a:uFill>
                  <a:solidFill>
                    <a:srgbClr val="000000"/>
                  </a:solidFill>
                </a:uFill>
                <a:latin typeface="Arial"/>
                <a:cs typeface="Arial"/>
              </a:rPr>
              <a:t>●</a:t>
            </a:r>
            <a:endParaRPr sz="1800">
              <a:latin typeface="Arial"/>
              <a:cs typeface="Arial"/>
            </a:endParaRPr>
          </a:p>
        </p:txBody>
      </p:sp>
      <p:sp>
        <p:nvSpPr>
          <p:cNvPr id="25" name="object 25"/>
          <p:cNvSpPr txBox="1"/>
          <p:nvPr/>
        </p:nvSpPr>
        <p:spPr>
          <a:xfrm>
            <a:off x="1555496" y="3731132"/>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1</a:t>
            </a:r>
            <a:endParaRPr sz="1800">
              <a:latin typeface="Arial"/>
              <a:cs typeface="Arial"/>
            </a:endParaRPr>
          </a:p>
        </p:txBody>
      </p:sp>
      <p:sp>
        <p:nvSpPr>
          <p:cNvPr id="26" name="object 26"/>
          <p:cNvSpPr txBox="1"/>
          <p:nvPr/>
        </p:nvSpPr>
        <p:spPr>
          <a:xfrm>
            <a:off x="1312417" y="4101465"/>
            <a:ext cx="421005" cy="391160"/>
          </a:xfrm>
          <a:prstGeom prst="rect">
            <a:avLst/>
          </a:prstGeom>
        </p:spPr>
        <p:txBody>
          <a:bodyPr vert="horz" wrap="square" lIns="0" tIns="12700" rIns="0" bIns="0" rtlCol="0">
            <a:spAutoFit/>
          </a:bodyPr>
          <a:lstStyle/>
          <a:p>
            <a:pPr marL="38100">
              <a:lnSpc>
                <a:spcPct val="100000"/>
              </a:lnSpc>
              <a:spcBef>
                <a:spcPts val="100"/>
              </a:spcBef>
            </a:pPr>
            <a:r>
              <a:rPr sz="3600" spc="75" baseline="-26620" dirty="0">
                <a:latin typeface="Arial"/>
                <a:cs typeface="Arial"/>
              </a:rPr>
              <a:t>P</a:t>
            </a:r>
            <a:r>
              <a:rPr sz="1800" spc="50" dirty="0">
                <a:latin typeface="Arial"/>
                <a:cs typeface="Arial"/>
              </a:rPr>
              <a:t>2</a:t>
            </a:r>
            <a:endParaRPr sz="1800">
              <a:latin typeface="Arial"/>
              <a:cs typeface="Arial"/>
            </a:endParaRPr>
          </a:p>
        </p:txBody>
      </p:sp>
      <p:sp>
        <p:nvSpPr>
          <p:cNvPr id="27" name="object 27"/>
          <p:cNvSpPr txBox="1"/>
          <p:nvPr/>
        </p:nvSpPr>
        <p:spPr>
          <a:xfrm>
            <a:off x="1555496" y="4451984"/>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1</a:t>
            </a:r>
            <a:endParaRPr sz="1800">
              <a:latin typeface="Arial"/>
              <a:cs typeface="Arial"/>
            </a:endParaRPr>
          </a:p>
        </p:txBody>
      </p:sp>
      <p:sp>
        <p:nvSpPr>
          <p:cNvPr id="28" name="object 28"/>
          <p:cNvSpPr txBox="1"/>
          <p:nvPr/>
        </p:nvSpPr>
        <p:spPr>
          <a:xfrm>
            <a:off x="3714750" y="6324091"/>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0</a:t>
            </a:r>
            <a:endParaRPr sz="1800">
              <a:latin typeface="Arial"/>
              <a:cs typeface="Arial"/>
            </a:endParaRPr>
          </a:p>
        </p:txBody>
      </p:sp>
      <p:sp>
        <p:nvSpPr>
          <p:cNvPr id="29" name="object 29"/>
          <p:cNvSpPr txBox="1"/>
          <p:nvPr/>
        </p:nvSpPr>
        <p:spPr>
          <a:xfrm>
            <a:off x="3482721" y="5973267"/>
            <a:ext cx="1288415" cy="391795"/>
          </a:xfrm>
          <a:prstGeom prst="rect">
            <a:avLst/>
          </a:prstGeom>
        </p:spPr>
        <p:txBody>
          <a:bodyPr vert="horz" wrap="square" lIns="0" tIns="12700" rIns="0" bIns="0" rtlCol="0">
            <a:spAutoFit/>
          </a:bodyPr>
          <a:lstStyle/>
          <a:p>
            <a:pPr marL="50800">
              <a:lnSpc>
                <a:spcPct val="100000"/>
              </a:lnSpc>
              <a:spcBef>
                <a:spcPts val="100"/>
              </a:spcBef>
              <a:tabLst>
                <a:tab pos="893444" algn="l"/>
              </a:tabLst>
            </a:pPr>
            <a:r>
              <a:rPr sz="3600" spc="-60" baseline="-26620" dirty="0">
                <a:latin typeface="Arial"/>
                <a:cs typeface="Arial"/>
              </a:rPr>
              <a:t>P</a:t>
            </a:r>
            <a:r>
              <a:rPr sz="1800" spc="-40" dirty="0">
                <a:latin typeface="Arial"/>
                <a:cs typeface="Arial"/>
              </a:rPr>
              <a:t>1	</a:t>
            </a:r>
            <a:r>
              <a:rPr sz="3600" spc="67" baseline="-26620" dirty="0">
                <a:latin typeface="Arial"/>
                <a:cs typeface="Arial"/>
              </a:rPr>
              <a:t>P</a:t>
            </a:r>
            <a:r>
              <a:rPr sz="1800" spc="45" dirty="0">
                <a:latin typeface="Arial"/>
                <a:cs typeface="Arial"/>
              </a:rPr>
              <a:t>2</a:t>
            </a:r>
            <a:endParaRPr sz="1800">
              <a:latin typeface="Arial"/>
              <a:cs typeface="Arial"/>
            </a:endParaRPr>
          </a:p>
        </p:txBody>
      </p:sp>
      <p:sp>
        <p:nvSpPr>
          <p:cNvPr id="30" name="object 30"/>
          <p:cNvSpPr txBox="1"/>
          <p:nvPr/>
        </p:nvSpPr>
        <p:spPr>
          <a:xfrm>
            <a:off x="4580001" y="6324091"/>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0</a:t>
            </a:r>
            <a:endParaRPr sz="1800">
              <a:latin typeface="Arial"/>
              <a:cs typeface="Arial"/>
            </a:endParaRPr>
          </a:p>
        </p:txBody>
      </p:sp>
      <p:sp>
        <p:nvSpPr>
          <p:cNvPr id="31" name="object 31"/>
          <p:cNvSpPr txBox="1"/>
          <p:nvPr/>
        </p:nvSpPr>
        <p:spPr>
          <a:xfrm>
            <a:off x="6091554" y="4609592"/>
            <a:ext cx="1296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Lending</a:t>
            </a:r>
            <a:r>
              <a:rPr sz="1800" spc="-65" dirty="0">
                <a:latin typeface="Arial"/>
                <a:cs typeface="Arial"/>
              </a:rPr>
              <a:t> </a:t>
            </a:r>
            <a:r>
              <a:rPr sz="1800" dirty="0">
                <a:latin typeface="Arial"/>
                <a:cs typeface="Arial"/>
              </a:rPr>
              <a:t>rate</a:t>
            </a:r>
            <a:endParaRPr sz="1800">
              <a:latin typeface="Arial"/>
              <a:cs typeface="Arial"/>
            </a:endParaRPr>
          </a:p>
        </p:txBody>
      </p:sp>
      <p:sp>
        <p:nvSpPr>
          <p:cNvPr id="32" name="object 32"/>
          <p:cNvSpPr txBox="1"/>
          <p:nvPr/>
        </p:nvSpPr>
        <p:spPr>
          <a:xfrm>
            <a:off x="2706370" y="2593085"/>
            <a:ext cx="151193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Borrowing </a:t>
            </a:r>
            <a:r>
              <a:rPr sz="1800" dirty="0">
                <a:latin typeface="Arial"/>
                <a:cs typeface="Arial"/>
              </a:rPr>
              <a:t>rate</a:t>
            </a:r>
            <a:endParaRPr sz="1800">
              <a:latin typeface="Arial"/>
              <a:cs typeface="Arial"/>
            </a:endParaRPr>
          </a:p>
        </p:txBody>
      </p:sp>
      <p:sp>
        <p:nvSpPr>
          <p:cNvPr id="33" name="object 33"/>
          <p:cNvSpPr txBox="1"/>
          <p:nvPr/>
        </p:nvSpPr>
        <p:spPr>
          <a:xfrm>
            <a:off x="4500117" y="2167254"/>
            <a:ext cx="4315460" cy="17322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No equilibrium when </a:t>
            </a:r>
            <a:r>
              <a:rPr sz="1600" spc="-10" dirty="0">
                <a:latin typeface="Calibri"/>
                <a:cs typeface="Calibri"/>
              </a:rPr>
              <a:t>transaction </a:t>
            </a:r>
            <a:r>
              <a:rPr sz="1600" spc="-15" dirty="0">
                <a:latin typeface="Calibri"/>
                <a:cs typeface="Calibri"/>
              </a:rPr>
              <a:t>cost </a:t>
            </a:r>
            <a:r>
              <a:rPr sz="1600" spc="-5" dirty="0">
                <a:latin typeface="Calibri"/>
                <a:cs typeface="Calibri"/>
              </a:rPr>
              <a:t>increase.  </a:t>
            </a:r>
            <a:r>
              <a:rPr sz="1600" spc="-15" dirty="0">
                <a:latin typeface="Calibri"/>
                <a:cs typeface="Calibri"/>
              </a:rPr>
              <a:t>Investor </a:t>
            </a:r>
            <a:r>
              <a:rPr sz="1600" spc="-5" dirty="0">
                <a:latin typeface="Calibri"/>
                <a:cs typeface="Calibri"/>
              </a:rPr>
              <a:t>2 will </a:t>
            </a:r>
            <a:r>
              <a:rPr sz="1600" spc="-15" dirty="0">
                <a:latin typeface="Calibri"/>
                <a:cs typeface="Calibri"/>
              </a:rPr>
              <a:t>borrow </a:t>
            </a:r>
            <a:r>
              <a:rPr sz="1600" spc="-10" dirty="0">
                <a:latin typeface="Calibri"/>
                <a:cs typeface="Calibri"/>
              </a:rPr>
              <a:t>to </a:t>
            </a:r>
            <a:r>
              <a:rPr sz="1600" spc="-5" dirty="0">
                <a:latin typeface="Calibri"/>
                <a:cs typeface="Calibri"/>
              </a:rPr>
              <a:t>a higher </a:t>
            </a:r>
            <a:r>
              <a:rPr sz="1600" spc="-15" dirty="0">
                <a:latin typeface="Calibri"/>
                <a:cs typeface="Calibri"/>
              </a:rPr>
              <a:t>interest </a:t>
            </a:r>
            <a:r>
              <a:rPr sz="1600" spc="-20" dirty="0">
                <a:latin typeface="Calibri"/>
                <a:cs typeface="Calibri"/>
              </a:rPr>
              <a:t>rate </a:t>
            </a:r>
            <a:r>
              <a:rPr sz="1600" spc="-5" dirty="0">
                <a:latin typeface="Calibri"/>
                <a:cs typeface="Calibri"/>
              </a:rPr>
              <a:t>than  the leding </a:t>
            </a:r>
            <a:r>
              <a:rPr sz="1600" spc="-20" dirty="0">
                <a:latin typeface="Calibri"/>
                <a:cs typeface="Calibri"/>
              </a:rPr>
              <a:t>rate </a:t>
            </a:r>
            <a:r>
              <a:rPr sz="1600" spc="-10" dirty="0">
                <a:latin typeface="Calibri"/>
                <a:cs typeface="Calibri"/>
              </a:rPr>
              <a:t>facing </a:t>
            </a:r>
            <a:r>
              <a:rPr sz="1600" spc="-15" dirty="0">
                <a:latin typeface="Calibri"/>
                <a:cs typeface="Calibri"/>
              </a:rPr>
              <a:t>investor </a:t>
            </a:r>
            <a:r>
              <a:rPr sz="1600" spc="-5" dirty="0">
                <a:latin typeface="Calibri"/>
                <a:cs typeface="Calibri"/>
              </a:rPr>
              <a:t>1. </a:t>
            </a:r>
            <a:r>
              <a:rPr sz="1600" spc="-15" dirty="0">
                <a:latin typeface="Calibri"/>
                <a:cs typeface="Calibri"/>
              </a:rPr>
              <a:t>Investor </a:t>
            </a:r>
            <a:r>
              <a:rPr sz="1600" spc="-5" dirty="0">
                <a:latin typeface="Calibri"/>
                <a:cs typeface="Calibri"/>
              </a:rPr>
              <a:t>1 and  </a:t>
            </a:r>
            <a:r>
              <a:rPr sz="1600" spc="-15" dirty="0">
                <a:latin typeface="Calibri"/>
                <a:cs typeface="Calibri"/>
              </a:rPr>
              <a:t>investor </a:t>
            </a:r>
            <a:r>
              <a:rPr sz="1600" spc="-5" dirty="0">
                <a:latin typeface="Calibri"/>
                <a:cs typeface="Calibri"/>
              </a:rPr>
              <a:t>2 will </a:t>
            </a:r>
            <a:r>
              <a:rPr sz="1600" spc="-20" dirty="0">
                <a:latin typeface="Calibri"/>
                <a:cs typeface="Calibri"/>
              </a:rPr>
              <a:t>therefore prefer </a:t>
            </a:r>
            <a:r>
              <a:rPr sz="1600" spc="-15" dirty="0">
                <a:latin typeface="Calibri"/>
                <a:cs typeface="Calibri"/>
              </a:rPr>
              <a:t>different </a:t>
            </a:r>
            <a:r>
              <a:rPr sz="1600" spc="-10" dirty="0">
                <a:latin typeface="Calibri"/>
                <a:cs typeface="Calibri"/>
              </a:rPr>
              <a:t>production.  </a:t>
            </a:r>
            <a:r>
              <a:rPr sz="1600" spc="-15" dirty="0">
                <a:latin typeface="Calibri"/>
                <a:cs typeface="Calibri"/>
              </a:rPr>
              <a:t>Investor </a:t>
            </a:r>
            <a:r>
              <a:rPr sz="1600" spc="-5" dirty="0">
                <a:latin typeface="Calibri"/>
                <a:cs typeface="Calibri"/>
              </a:rPr>
              <a:t>2 will </a:t>
            </a:r>
            <a:r>
              <a:rPr sz="1600" spc="-10" dirty="0">
                <a:latin typeface="Calibri"/>
                <a:cs typeface="Calibri"/>
              </a:rPr>
              <a:t>accept </a:t>
            </a:r>
            <a:r>
              <a:rPr sz="1600" dirty="0">
                <a:latin typeface="Calibri"/>
                <a:cs typeface="Calibri"/>
              </a:rPr>
              <a:t>all </a:t>
            </a:r>
            <a:r>
              <a:rPr sz="1600" spc="-10" dirty="0">
                <a:latin typeface="Calibri"/>
                <a:cs typeface="Calibri"/>
              </a:rPr>
              <a:t>project </a:t>
            </a:r>
            <a:r>
              <a:rPr sz="1600" spc="-5" dirty="0">
                <a:latin typeface="Calibri"/>
                <a:cs typeface="Calibri"/>
              </a:rPr>
              <a:t>with </a:t>
            </a:r>
            <a:r>
              <a:rPr sz="1600" spc="-10" dirty="0">
                <a:latin typeface="Calibri"/>
                <a:cs typeface="Calibri"/>
              </a:rPr>
              <a:t>project </a:t>
            </a:r>
            <a:r>
              <a:rPr sz="1600" spc="-15" dirty="0">
                <a:latin typeface="Calibri"/>
                <a:cs typeface="Calibri"/>
              </a:rPr>
              <a:t>returns  </a:t>
            </a:r>
            <a:r>
              <a:rPr sz="1600" spc="-5" dirty="0">
                <a:latin typeface="Calibri"/>
                <a:cs typeface="Calibri"/>
              </a:rPr>
              <a:t>equal the </a:t>
            </a:r>
            <a:r>
              <a:rPr sz="1600" spc="-10" dirty="0">
                <a:latin typeface="Calibri"/>
                <a:cs typeface="Calibri"/>
              </a:rPr>
              <a:t>borrowing </a:t>
            </a:r>
            <a:r>
              <a:rPr sz="1600" spc="-15" dirty="0">
                <a:latin typeface="Calibri"/>
                <a:cs typeface="Calibri"/>
              </a:rPr>
              <a:t>rate. </a:t>
            </a:r>
            <a:r>
              <a:rPr sz="1600" spc="-10" dirty="0">
                <a:latin typeface="Calibri"/>
                <a:cs typeface="Calibri"/>
              </a:rPr>
              <a:t>Investor </a:t>
            </a:r>
            <a:r>
              <a:rPr sz="1600" spc="-5" dirty="0">
                <a:latin typeface="Calibri"/>
                <a:cs typeface="Calibri"/>
              </a:rPr>
              <a:t>1 will </a:t>
            </a:r>
            <a:r>
              <a:rPr sz="1600" spc="-10" dirty="0">
                <a:latin typeface="Calibri"/>
                <a:cs typeface="Calibri"/>
              </a:rPr>
              <a:t>accept at  </a:t>
            </a:r>
            <a:r>
              <a:rPr sz="1600" spc="-5" dirty="0">
                <a:latin typeface="Calibri"/>
                <a:cs typeface="Calibri"/>
              </a:rPr>
              <a:t>lending</a:t>
            </a:r>
            <a:r>
              <a:rPr sz="1600" spc="-30" dirty="0">
                <a:latin typeface="Calibri"/>
                <a:cs typeface="Calibri"/>
              </a:rPr>
              <a:t> </a:t>
            </a:r>
            <a:r>
              <a:rPr sz="1600" spc="-15" dirty="0">
                <a:latin typeface="Calibri"/>
                <a:cs typeface="Calibri"/>
              </a:rPr>
              <a:t>rate.</a:t>
            </a:r>
            <a:endParaRPr sz="16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2386" y="461899"/>
            <a:ext cx="7938770" cy="444352"/>
          </a:xfrm>
          <a:prstGeom prst="rect">
            <a:avLst/>
          </a:prstGeom>
        </p:spPr>
        <p:txBody>
          <a:bodyPr vert="horz" wrap="square" lIns="0" tIns="13335" rIns="0" bIns="0" rtlCol="0">
            <a:spAutoFit/>
          </a:bodyPr>
          <a:lstStyle/>
          <a:p>
            <a:pPr marL="12700">
              <a:lnSpc>
                <a:spcPct val="100000"/>
              </a:lnSpc>
              <a:spcBef>
                <a:spcPts val="105"/>
              </a:spcBef>
            </a:pPr>
            <a:r>
              <a:rPr sz="2800" spc="-5" dirty="0"/>
              <a:t>The Fisher </a:t>
            </a:r>
            <a:r>
              <a:rPr sz="2800" spc="-10" dirty="0"/>
              <a:t>separation </a:t>
            </a:r>
            <a:r>
              <a:rPr sz="2800" dirty="0"/>
              <a:t>- an</a:t>
            </a:r>
            <a:r>
              <a:rPr sz="2800" spc="-15" dirty="0"/>
              <a:t> </a:t>
            </a:r>
            <a:r>
              <a:rPr sz="2800" spc="-20" dirty="0"/>
              <a:t>example</a:t>
            </a:r>
            <a:endParaRPr sz="2800"/>
          </a:p>
        </p:txBody>
      </p:sp>
      <p:sp>
        <p:nvSpPr>
          <p:cNvPr id="3" name="object 3"/>
          <p:cNvSpPr txBox="1"/>
          <p:nvPr/>
        </p:nvSpPr>
        <p:spPr>
          <a:xfrm>
            <a:off x="535941" y="1607261"/>
            <a:ext cx="7465060" cy="2563495"/>
          </a:xfrm>
          <a:prstGeom prst="rect">
            <a:avLst/>
          </a:prstGeom>
        </p:spPr>
        <p:txBody>
          <a:bodyPr vert="horz" wrap="square" lIns="0" tIns="13335" rIns="0" bIns="0" rtlCol="0">
            <a:spAutoFit/>
          </a:bodyPr>
          <a:lstStyle/>
          <a:p>
            <a:pPr marL="355600" marR="531495" indent="-342900">
              <a:lnSpc>
                <a:spcPct val="100000"/>
              </a:lnSpc>
              <a:spcBef>
                <a:spcPts val="105"/>
              </a:spcBef>
              <a:buFont typeface="Arial"/>
              <a:buChar char="•"/>
              <a:tabLst>
                <a:tab pos="354965" algn="l"/>
                <a:tab pos="355600" algn="l"/>
              </a:tabLst>
            </a:pPr>
            <a:r>
              <a:rPr sz="3200" spc="-10" dirty="0">
                <a:latin typeface="Calibri"/>
                <a:cs typeface="Calibri"/>
              </a:rPr>
              <a:t>Following </a:t>
            </a:r>
            <a:r>
              <a:rPr sz="3200" spc="-15" dirty="0">
                <a:latin typeface="Calibri"/>
                <a:cs typeface="Calibri"/>
              </a:rPr>
              <a:t>example from </a:t>
            </a:r>
            <a:r>
              <a:rPr sz="3200" spc="-5" dirty="0">
                <a:latin typeface="Calibri"/>
                <a:cs typeface="Calibri"/>
              </a:rPr>
              <a:t>Copeland </a:t>
            </a:r>
            <a:r>
              <a:rPr sz="3200" spc="-35" dirty="0">
                <a:latin typeface="Calibri"/>
                <a:cs typeface="Calibri"/>
              </a:rPr>
              <a:t>Weston  </a:t>
            </a:r>
            <a:r>
              <a:rPr sz="3200" spc="-5" dirty="0">
                <a:latin typeface="Calibri"/>
                <a:cs typeface="Calibri"/>
              </a:rPr>
              <a:t>(1988).</a:t>
            </a:r>
            <a:endParaRPr sz="3200">
              <a:latin typeface="Calibri"/>
              <a:cs typeface="Calibri"/>
            </a:endParaRPr>
          </a:p>
          <a:p>
            <a:pPr marL="355600" marR="5080" indent="-342900">
              <a:lnSpc>
                <a:spcPct val="100000"/>
              </a:lnSpc>
              <a:spcBef>
                <a:spcPts val="770"/>
              </a:spcBef>
              <a:buFont typeface="Arial"/>
              <a:buChar char="•"/>
              <a:tabLst>
                <a:tab pos="354965" algn="l"/>
                <a:tab pos="355600" algn="l"/>
              </a:tabLst>
            </a:pPr>
            <a:r>
              <a:rPr sz="3200" spc="-5" dirty="0">
                <a:latin typeface="Calibri"/>
                <a:cs typeface="Calibri"/>
              </a:rPr>
              <a:t>Suppose </a:t>
            </a:r>
            <a:r>
              <a:rPr sz="3200" spc="-10" dirty="0">
                <a:latin typeface="Calibri"/>
                <a:cs typeface="Calibri"/>
              </a:rPr>
              <a:t>your production </a:t>
            </a:r>
            <a:r>
              <a:rPr sz="3200" spc="-5" dirty="0">
                <a:latin typeface="Calibri"/>
                <a:cs typeface="Calibri"/>
              </a:rPr>
              <a:t>opportunity set </a:t>
            </a:r>
            <a:r>
              <a:rPr sz="3200" spc="-10" dirty="0">
                <a:latin typeface="Calibri"/>
                <a:cs typeface="Calibri"/>
              </a:rPr>
              <a:t>in </a:t>
            </a:r>
            <a:r>
              <a:rPr sz="3200" dirty="0">
                <a:latin typeface="Calibri"/>
                <a:cs typeface="Calibri"/>
              </a:rPr>
              <a:t>a  </a:t>
            </a:r>
            <a:r>
              <a:rPr sz="3200" spc="-10" dirty="0">
                <a:latin typeface="Calibri"/>
                <a:cs typeface="Calibri"/>
              </a:rPr>
              <a:t>world </a:t>
            </a:r>
            <a:r>
              <a:rPr sz="3200" spc="-5" dirty="0">
                <a:latin typeface="Calibri"/>
                <a:cs typeface="Calibri"/>
              </a:rPr>
              <a:t>of </a:t>
            </a:r>
            <a:r>
              <a:rPr sz="3200" spc="-15" dirty="0">
                <a:latin typeface="Calibri"/>
                <a:cs typeface="Calibri"/>
              </a:rPr>
              <a:t>perfect </a:t>
            </a:r>
            <a:r>
              <a:rPr sz="3200" spc="-10" dirty="0">
                <a:latin typeface="Calibri"/>
                <a:cs typeface="Calibri"/>
              </a:rPr>
              <a:t>certainty consists </a:t>
            </a:r>
            <a:r>
              <a:rPr sz="3200" spc="-5" dirty="0">
                <a:latin typeface="Calibri"/>
                <a:cs typeface="Calibri"/>
              </a:rPr>
              <a:t>of </a:t>
            </a:r>
            <a:r>
              <a:rPr sz="3200" dirty="0">
                <a:latin typeface="Calibri"/>
                <a:cs typeface="Calibri"/>
              </a:rPr>
              <a:t>the  </a:t>
            </a:r>
            <a:r>
              <a:rPr sz="3200" spc="-15" dirty="0">
                <a:latin typeface="Calibri"/>
                <a:cs typeface="Calibri"/>
              </a:rPr>
              <a:t>following</a:t>
            </a:r>
            <a:r>
              <a:rPr sz="3200" spc="15" dirty="0">
                <a:latin typeface="Calibri"/>
                <a:cs typeface="Calibri"/>
              </a:rPr>
              <a:t> </a:t>
            </a:r>
            <a:r>
              <a:rPr sz="3200" spc="-5" dirty="0">
                <a:latin typeface="Calibri"/>
                <a:cs typeface="Calibri"/>
              </a:rPr>
              <a:t>possibilities:</a:t>
            </a:r>
            <a:endParaRPr sz="3200">
              <a:latin typeface="Calibri"/>
              <a:cs typeface="Calibri"/>
            </a:endParaRPr>
          </a:p>
        </p:txBody>
      </p:sp>
      <p:graphicFrame>
        <p:nvGraphicFramePr>
          <p:cNvPr id="4" name="object 4"/>
          <p:cNvGraphicFramePr>
            <a:graphicFrameLocks noGrp="1"/>
          </p:cNvGraphicFramePr>
          <p:nvPr/>
        </p:nvGraphicFramePr>
        <p:xfrm>
          <a:off x="1253286" y="4286758"/>
          <a:ext cx="6094728" cy="1854186"/>
        </p:xfrm>
        <a:graphic>
          <a:graphicData uri="http://schemas.openxmlformats.org/drawingml/2006/table">
            <a:tbl>
              <a:tblPr firstRow="1" bandRow="1">
                <a:tableStyleId>{2D5ABB26-0587-4C30-8999-92F81FD0307C}</a:tableStyleId>
              </a:tblPr>
              <a:tblGrid>
                <a:gridCol w="1511935"/>
                <a:gridCol w="2551429"/>
                <a:gridCol w="2031364"/>
              </a:tblGrid>
              <a:tr h="370840">
                <a:tc>
                  <a:txBody>
                    <a:bodyPr/>
                    <a:lstStyle/>
                    <a:p>
                      <a:pPr marL="91440">
                        <a:lnSpc>
                          <a:spcPct val="100000"/>
                        </a:lnSpc>
                        <a:spcBef>
                          <a:spcPts val="245"/>
                        </a:spcBef>
                      </a:pPr>
                      <a:r>
                        <a:rPr sz="1800" b="1" spc="-10" dirty="0">
                          <a:solidFill>
                            <a:srgbClr val="FFFFFF"/>
                          </a:solidFill>
                          <a:latin typeface="Calibri"/>
                          <a:cs typeface="Calibri"/>
                        </a:rPr>
                        <a:t>Project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45"/>
                        </a:spcBef>
                      </a:pPr>
                      <a:r>
                        <a:rPr sz="1800" b="1" spc="-10" dirty="0">
                          <a:solidFill>
                            <a:srgbClr val="FFFFFF"/>
                          </a:solidFill>
                          <a:latin typeface="Calibri"/>
                          <a:cs typeface="Calibri"/>
                        </a:rPr>
                        <a:t>Investment Outlay</a:t>
                      </a:r>
                      <a:r>
                        <a:rPr sz="1800" b="1" spc="-6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45"/>
                        </a:spcBef>
                      </a:pPr>
                      <a:r>
                        <a:rPr sz="1800" b="1" spc="-15" dirty="0">
                          <a:solidFill>
                            <a:srgbClr val="FFFFFF"/>
                          </a:solidFill>
                          <a:latin typeface="Calibri"/>
                          <a:cs typeface="Calibri"/>
                        </a:rPr>
                        <a:t>Rate </a:t>
                      </a:r>
                      <a:r>
                        <a:rPr sz="1800" b="1" dirty="0">
                          <a:solidFill>
                            <a:srgbClr val="FFFFFF"/>
                          </a:solidFill>
                          <a:latin typeface="Calibri"/>
                          <a:cs typeface="Calibri"/>
                        </a:rPr>
                        <a:t>of </a:t>
                      </a:r>
                      <a:r>
                        <a:rPr sz="1800" b="1" spc="-10" dirty="0">
                          <a:solidFill>
                            <a:srgbClr val="FFFFFF"/>
                          </a:solidFill>
                          <a:latin typeface="Calibri"/>
                          <a:cs typeface="Calibri"/>
                        </a:rPr>
                        <a:t>Return</a:t>
                      </a:r>
                      <a:r>
                        <a:rPr sz="1800" b="1" spc="-30"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370839">
                <a:tc>
                  <a:txBody>
                    <a:bodyPr/>
                    <a:lstStyle/>
                    <a:p>
                      <a:pPr marL="91440">
                        <a:lnSpc>
                          <a:spcPct val="100000"/>
                        </a:lnSpc>
                        <a:spcBef>
                          <a:spcPts val="245"/>
                        </a:spcBef>
                      </a:pPr>
                      <a:r>
                        <a:rPr sz="1800" dirty="0">
                          <a:latin typeface="Calibri"/>
                          <a:cs typeface="Calibri"/>
                        </a:rPr>
                        <a:t>A</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45"/>
                        </a:spcBef>
                      </a:pPr>
                      <a:r>
                        <a:rPr sz="1800" spc="-5" dirty="0">
                          <a:latin typeface="Calibri"/>
                          <a:cs typeface="Calibri"/>
                        </a:rPr>
                        <a:t>1,000,000</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dirty="0">
                          <a:latin typeface="Calibri"/>
                          <a:cs typeface="Calibri"/>
                        </a:rPr>
                        <a:t>8</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70840">
                <a:tc>
                  <a:txBody>
                    <a:bodyPr/>
                    <a:lstStyle/>
                    <a:p>
                      <a:pPr marL="91440">
                        <a:lnSpc>
                          <a:spcPct val="100000"/>
                        </a:lnSpc>
                        <a:spcBef>
                          <a:spcPts val="250"/>
                        </a:spcBef>
                      </a:pPr>
                      <a:r>
                        <a:rPr sz="1800" dirty="0">
                          <a:latin typeface="Calibri"/>
                          <a:cs typeface="Calibri"/>
                        </a:rPr>
                        <a:t>B</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50"/>
                        </a:spcBef>
                      </a:pPr>
                      <a:r>
                        <a:rPr sz="1800" spc="-5" dirty="0">
                          <a:latin typeface="Calibri"/>
                          <a:cs typeface="Calibri"/>
                        </a:rPr>
                        <a:t>1,000,000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50"/>
                        </a:spcBef>
                      </a:pPr>
                      <a:r>
                        <a:rPr sz="1800" spc="-5" dirty="0">
                          <a:latin typeface="Calibri"/>
                          <a:cs typeface="Calibri"/>
                        </a:rPr>
                        <a:t>20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370827">
                <a:tc>
                  <a:txBody>
                    <a:bodyPr/>
                    <a:lstStyle/>
                    <a:p>
                      <a:pPr marL="91440">
                        <a:lnSpc>
                          <a:spcPct val="100000"/>
                        </a:lnSpc>
                        <a:spcBef>
                          <a:spcPts val="250"/>
                        </a:spcBef>
                      </a:pPr>
                      <a:r>
                        <a:rPr sz="1800" dirty="0">
                          <a:latin typeface="Calibri"/>
                          <a:cs typeface="Calibri"/>
                        </a:rPr>
                        <a:t>C</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250"/>
                        </a:spcBef>
                      </a:pPr>
                      <a:r>
                        <a:rPr sz="1800" spc="-5" dirty="0">
                          <a:latin typeface="Calibri"/>
                          <a:cs typeface="Calibri"/>
                        </a:rPr>
                        <a:t>2,000,000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50"/>
                        </a:spcBef>
                      </a:pPr>
                      <a:r>
                        <a:rPr sz="1800" dirty="0">
                          <a:latin typeface="Calibri"/>
                          <a:cs typeface="Calibri"/>
                        </a:rPr>
                        <a:t>4</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370840">
                <a:tc>
                  <a:txBody>
                    <a:bodyPr/>
                    <a:lstStyle/>
                    <a:p>
                      <a:pPr marL="91440">
                        <a:lnSpc>
                          <a:spcPct val="100000"/>
                        </a:lnSpc>
                        <a:spcBef>
                          <a:spcPts val="250"/>
                        </a:spcBef>
                      </a:pPr>
                      <a:r>
                        <a:rPr sz="1800" dirty="0">
                          <a:latin typeface="Calibri"/>
                          <a:cs typeface="Calibri"/>
                        </a:rPr>
                        <a:t>D</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250"/>
                        </a:spcBef>
                      </a:pPr>
                      <a:r>
                        <a:rPr sz="1800" spc="-5" dirty="0">
                          <a:latin typeface="Calibri"/>
                          <a:cs typeface="Calibri"/>
                        </a:rPr>
                        <a:t>3,000,000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50"/>
                        </a:spcBef>
                      </a:pPr>
                      <a:r>
                        <a:rPr sz="1800" spc="-5" dirty="0">
                          <a:latin typeface="Calibri"/>
                          <a:cs typeface="Calibri"/>
                        </a:rPr>
                        <a:t>30</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1899"/>
            <a:ext cx="8004809" cy="1041952"/>
          </a:xfrm>
          <a:prstGeom prst="rect">
            <a:avLst/>
          </a:prstGeom>
        </p:spPr>
        <p:txBody>
          <a:bodyPr vert="horz" wrap="square" lIns="0" tIns="13335" rIns="0" bIns="0" rtlCol="0">
            <a:spAutoFit/>
          </a:bodyPr>
          <a:lstStyle/>
          <a:p>
            <a:pPr marL="78740">
              <a:lnSpc>
                <a:spcPct val="100000"/>
              </a:lnSpc>
              <a:spcBef>
                <a:spcPts val="105"/>
              </a:spcBef>
            </a:pPr>
            <a:r>
              <a:rPr sz="3200" spc="-5" dirty="0"/>
              <a:t>The Fisher </a:t>
            </a:r>
            <a:r>
              <a:rPr sz="3200" spc="-10" dirty="0"/>
              <a:t>separation </a:t>
            </a:r>
            <a:r>
              <a:rPr sz="3200" dirty="0"/>
              <a:t>- an</a:t>
            </a:r>
            <a:r>
              <a:rPr sz="3200" spc="-15" dirty="0"/>
              <a:t> </a:t>
            </a:r>
            <a:r>
              <a:rPr sz="3200" spc="-20" dirty="0"/>
              <a:t>example</a:t>
            </a:r>
            <a:endParaRPr sz="3200"/>
          </a:p>
          <a:p>
            <a:pPr marL="12700">
              <a:lnSpc>
                <a:spcPct val="100000"/>
              </a:lnSpc>
              <a:spcBef>
                <a:spcPts val="90"/>
              </a:spcBef>
            </a:pPr>
            <a:r>
              <a:rPr sz="1700" spc="-10" dirty="0"/>
              <a:t>First create </a:t>
            </a:r>
            <a:r>
              <a:rPr sz="1700" dirty="0"/>
              <a:t>a </a:t>
            </a:r>
            <a:r>
              <a:rPr sz="1700" spc="-5" dirty="0"/>
              <a:t>table </a:t>
            </a:r>
            <a:r>
              <a:rPr sz="1700" dirty="0"/>
              <a:t>with </a:t>
            </a:r>
            <a:r>
              <a:rPr sz="1700" spc="-5" dirty="0"/>
              <a:t>investment path </a:t>
            </a:r>
            <a:r>
              <a:rPr sz="1700" dirty="0"/>
              <a:t>and </a:t>
            </a:r>
            <a:r>
              <a:rPr sz="1700" spc="-10" dirty="0"/>
              <a:t>aggregate invested</a:t>
            </a:r>
            <a:r>
              <a:rPr sz="1700" spc="-145" dirty="0"/>
              <a:t> </a:t>
            </a:r>
            <a:r>
              <a:rPr sz="1700" spc="-10" dirty="0"/>
              <a:t>amount</a:t>
            </a:r>
            <a:endParaRPr sz="1700"/>
          </a:p>
        </p:txBody>
      </p:sp>
      <p:sp>
        <p:nvSpPr>
          <p:cNvPr id="3" name="object 3"/>
          <p:cNvSpPr txBox="1">
            <a:spLocks noGrp="1"/>
          </p:cNvSpPr>
          <p:nvPr>
            <p:ph idx="1"/>
          </p:nvPr>
        </p:nvSpPr>
        <p:spPr>
          <a:xfrm>
            <a:off x="457200" y="1609416"/>
            <a:ext cx="7239000" cy="3552896"/>
          </a:xfrm>
          <a:prstGeom prst="rect">
            <a:avLst/>
          </a:prstGeom>
        </p:spPr>
        <p:txBody>
          <a:bodyPr vert="horz" wrap="square" lIns="0" tIns="64135" rIns="0" bIns="0" rtlCol="0">
            <a:spAutoFit/>
          </a:bodyPr>
          <a:lstStyle/>
          <a:p>
            <a:pPr marL="50800">
              <a:lnSpc>
                <a:spcPct val="100000"/>
              </a:lnSpc>
              <a:spcBef>
                <a:spcPts val="505"/>
              </a:spcBef>
            </a:pPr>
            <a:r>
              <a:rPr sz="2000" spc="-5" dirty="0"/>
              <a:t>The set</a:t>
            </a:r>
            <a:r>
              <a:rPr sz="2000" spc="-15" dirty="0"/>
              <a:t> </a:t>
            </a:r>
            <a:r>
              <a:rPr sz="2000" dirty="0"/>
              <a:t>up:</a:t>
            </a:r>
          </a:p>
          <a:p>
            <a:pPr marL="50800" marR="180340">
              <a:lnSpc>
                <a:spcPct val="100000"/>
              </a:lnSpc>
              <a:spcBef>
                <a:spcPts val="409"/>
              </a:spcBef>
            </a:pPr>
            <a:r>
              <a:rPr sz="2000" dirty="0"/>
              <a:t>An </a:t>
            </a:r>
            <a:r>
              <a:rPr sz="2000" spc="-5" dirty="0"/>
              <a:t>arbitrary </a:t>
            </a:r>
            <a:r>
              <a:rPr sz="2000" dirty="0"/>
              <a:t>number </a:t>
            </a:r>
            <a:r>
              <a:rPr sz="2000" spc="-5" dirty="0"/>
              <a:t>of agents are endowed </a:t>
            </a:r>
            <a:r>
              <a:rPr sz="2000" dirty="0"/>
              <a:t>with </a:t>
            </a:r>
            <a:r>
              <a:rPr sz="2000" spc="-5" dirty="0"/>
              <a:t>some </a:t>
            </a:r>
            <a:r>
              <a:rPr sz="2000" dirty="0"/>
              <a:t>initial </a:t>
            </a:r>
            <a:r>
              <a:rPr sz="2000" spc="-5" dirty="0"/>
              <a:t>resources </a:t>
            </a:r>
            <a:r>
              <a:rPr sz="2000" spc="5" dirty="0"/>
              <a:t>(N</a:t>
            </a:r>
            <a:r>
              <a:rPr sz="2000" spc="7" baseline="-20202" dirty="0"/>
              <a:t>0</a:t>
            </a:r>
            <a:r>
              <a:rPr sz="2000" spc="5" dirty="0"/>
              <a:t>=$7 </a:t>
            </a:r>
            <a:r>
              <a:rPr sz="2000" dirty="0"/>
              <a:t>mill) </a:t>
            </a:r>
            <a:r>
              <a:rPr sz="2000" spc="-5" dirty="0"/>
              <a:t>of </a:t>
            </a:r>
            <a:r>
              <a:rPr sz="2000" dirty="0"/>
              <a:t>a  </a:t>
            </a:r>
            <a:r>
              <a:rPr sz="2000" spc="-5" dirty="0"/>
              <a:t>good </a:t>
            </a:r>
            <a:r>
              <a:rPr sz="2000" dirty="0"/>
              <a:t>(C</a:t>
            </a:r>
            <a:r>
              <a:rPr sz="2000" baseline="-20202" dirty="0"/>
              <a:t>0</a:t>
            </a:r>
            <a:r>
              <a:rPr sz="2000" dirty="0"/>
              <a:t>). </a:t>
            </a:r>
            <a:r>
              <a:rPr sz="2000" spc="-5" dirty="0"/>
              <a:t>This good </a:t>
            </a:r>
            <a:r>
              <a:rPr sz="2000" spc="-15" dirty="0"/>
              <a:t>may </a:t>
            </a:r>
            <a:r>
              <a:rPr sz="2000" dirty="0"/>
              <a:t>either be </a:t>
            </a:r>
            <a:r>
              <a:rPr sz="2000" spc="-5" dirty="0"/>
              <a:t>consumed </a:t>
            </a:r>
            <a:r>
              <a:rPr sz="2000" spc="-10" dirty="0"/>
              <a:t>today </a:t>
            </a:r>
            <a:r>
              <a:rPr sz="2000" spc="5" dirty="0"/>
              <a:t>(P</a:t>
            </a:r>
            <a:r>
              <a:rPr sz="2000" spc="7" baseline="-20202" dirty="0"/>
              <a:t>0</a:t>
            </a:r>
            <a:r>
              <a:rPr sz="2000" spc="5" dirty="0"/>
              <a:t>) </a:t>
            </a:r>
            <a:r>
              <a:rPr sz="2000" spc="-5" dirty="0"/>
              <a:t>or </a:t>
            </a:r>
            <a:r>
              <a:rPr sz="2000" dirty="0"/>
              <a:t>be </a:t>
            </a:r>
            <a:r>
              <a:rPr sz="2000" spc="-10" dirty="0"/>
              <a:t>invested </a:t>
            </a:r>
            <a:r>
              <a:rPr sz="2000" spc="-15" dirty="0"/>
              <a:t>today </a:t>
            </a:r>
            <a:r>
              <a:rPr sz="2000" spc="5" dirty="0"/>
              <a:t>(I</a:t>
            </a:r>
            <a:r>
              <a:rPr sz="2000" spc="7" baseline="-20202" dirty="0"/>
              <a:t>0</a:t>
            </a:r>
            <a:r>
              <a:rPr sz="2000" spc="5" dirty="0"/>
              <a:t>) </a:t>
            </a:r>
            <a:r>
              <a:rPr sz="2000" dirty="0"/>
              <a:t>and  </a:t>
            </a:r>
            <a:r>
              <a:rPr sz="2000" spc="-10" dirty="0"/>
              <a:t>transformed </a:t>
            </a:r>
            <a:r>
              <a:rPr sz="2000" spc="-5" dirty="0"/>
              <a:t>into consumption </a:t>
            </a:r>
            <a:r>
              <a:rPr sz="2000" spc="-10" dirty="0"/>
              <a:t>tomorrow</a:t>
            </a:r>
            <a:r>
              <a:rPr sz="2000" spc="-105" dirty="0"/>
              <a:t> </a:t>
            </a:r>
            <a:r>
              <a:rPr sz="2000" dirty="0"/>
              <a:t>(P</a:t>
            </a:r>
            <a:r>
              <a:rPr sz="2000" baseline="-20202" dirty="0"/>
              <a:t>1</a:t>
            </a:r>
            <a:r>
              <a:rPr sz="2000" dirty="0"/>
              <a:t>).</a:t>
            </a:r>
            <a:endParaRPr sz="2000"/>
          </a:p>
          <a:p>
            <a:pPr marL="50800" marR="43180">
              <a:lnSpc>
                <a:spcPct val="100000"/>
              </a:lnSpc>
              <a:spcBef>
                <a:spcPts val="405"/>
              </a:spcBef>
            </a:pPr>
            <a:r>
              <a:rPr sz="2000" dirty="0"/>
              <a:t>3) </a:t>
            </a:r>
            <a:r>
              <a:rPr sz="2000" spc="-5" dirty="0"/>
              <a:t>The agents </a:t>
            </a:r>
            <a:r>
              <a:rPr sz="2000" dirty="0"/>
              <a:t>in the </a:t>
            </a:r>
            <a:r>
              <a:rPr sz="2000" spc="-10" dirty="0"/>
              <a:t>economy </a:t>
            </a:r>
            <a:r>
              <a:rPr sz="2000" spc="-15" dirty="0"/>
              <a:t>may </a:t>
            </a:r>
            <a:r>
              <a:rPr sz="2000" dirty="0"/>
              <a:t>choose </a:t>
            </a:r>
            <a:r>
              <a:rPr sz="2000" spc="-5" dirty="0"/>
              <a:t>to </a:t>
            </a:r>
            <a:r>
              <a:rPr sz="2000" dirty="0"/>
              <a:t>buy </a:t>
            </a:r>
            <a:r>
              <a:rPr sz="2000" spc="-10" dirty="0"/>
              <a:t>stocks </a:t>
            </a:r>
            <a:r>
              <a:rPr sz="2000" dirty="0"/>
              <a:t>in a </a:t>
            </a:r>
            <a:r>
              <a:rPr sz="2000" spc="-5" dirty="0"/>
              <a:t>firm that </a:t>
            </a:r>
            <a:r>
              <a:rPr sz="2000" dirty="0"/>
              <a:t>has </a:t>
            </a:r>
            <a:r>
              <a:rPr sz="2000" spc="-10" dirty="0"/>
              <a:t>four </a:t>
            </a:r>
            <a:r>
              <a:rPr sz="2000" spc="-5" dirty="0"/>
              <a:t>investment  projects </a:t>
            </a:r>
            <a:r>
              <a:rPr sz="2000" spc="-10" dirty="0"/>
              <a:t>at </a:t>
            </a:r>
            <a:r>
              <a:rPr sz="2000" dirty="0"/>
              <a:t>its </a:t>
            </a:r>
            <a:r>
              <a:rPr sz="2000" spc="-5" dirty="0"/>
              <a:t>disposal. The </a:t>
            </a:r>
            <a:r>
              <a:rPr sz="2000" spc="-10" dirty="0"/>
              <a:t>outlays </a:t>
            </a:r>
            <a:r>
              <a:rPr sz="2000" dirty="0"/>
              <a:t>and </a:t>
            </a:r>
            <a:r>
              <a:rPr sz="2000" spc="-5" dirty="0"/>
              <a:t>returns on </a:t>
            </a:r>
            <a:r>
              <a:rPr sz="2000" dirty="0"/>
              <a:t>these </a:t>
            </a:r>
            <a:r>
              <a:rPr sz="2000" spc="-5" dirty="0"/>
              <a:t>projects are </a:t>
            </a:r>
            <a:r>
              <a:rPr sz="2000" spc="-10" dirty="0"/>
              <a:t>displayed </a:t>
            </a:r>
            <a:r>
              <a:rPr sz="2000" dirty="0"/>
              <a:t>in </a:t>
            </a:r>
            <a:r>
              <a:rPr sz="2000" spc="-5" dirty="0"/>
              <a:t>figure  above. </a:t>
            </a:r>
            <a:r>
              <a:rPr sz="2000" dirty="0"/>
              <a:t>A </a:t>
            </a:r>
            <a:r>
              <a:rPr sz="2000" spc="-5" dirty="0"/>
              <a:t>manager </a:t>
            </a:r>
            <a:r>
              <a:rPr sz="2000" dirty="0"/>
              <a:t>is </a:t>
            </a:r>
            <a:r>
              <a:rPr sz="2000" spc="-5" dirty="0"/>
              <a:t>hired by </a:t>
            </a:r>
            <a:r>
              <a:rPr sz="2000" dirty="0"/>
              <a:t>the </a:t>
            </a:r>
            <a:r>
              <a:rPr sz="2000" spc="-5" dirty="0"/>
              <a:t>agents to </a:t>
            </a:r>
            <a:r>
              <a:rPr sz="2000" dirty="0"/>
              <a:t>run the </a:t>
            </a:r>
            <a:r>
              <a:rPr sz="2000" spc="-5" dirty="0"/>
              <a:t>firm. </a:t>
            </a:r>
            <a:r>
              <a:rPr sz="2000" spc="-10" dirty="0"/>
              <a:t>From </a:t>
            </a:r>
            <a:r>
              <a:rPr sz="2000" dirty="0"/>
              <a:t>the </a:t>
            </a:r>
            <a:r>
              <a:rPr sz="2000" spc="-5" dirty="0"/>
              <a:t>numbers, </a:t>
            </a:r>
            <a:r>
              <a:rPr sz="2000" dirty="0"/>
              <a:t>it is clear </a:t>
            </a:r>
            <a:r>
              <a:rPr sz="2000" spc="-5" dirty="0"/>
              <a:t>that  there </a:t>
            </a:r>
            <a:r>
              <a:rPr sz="2000" dirty="0"/>
              <a:t>is a </a:t>
            </a:r>
            <a:r>
              <a:rPr sz="2000" spc="-5" dirty="0"/>
              <a:t>decreasing return to scale on </a:t>
            </a:r>
            <a:r>
              <a:rPr sz="2000" spc="-10" dirty="0"/>
              <a:t>investments</a:t>
            </a:r>
            <a:r>
              <a:rPr sz="2000" spc="-10"/>
              <a:t>. </a:t>
            </a:r>
            <a:endParaRPr sz="2000"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580" y="461899"/>
            <a:ext cx="5940425" cy="444352"/>
          </a:xfrm>
          <a:prstGeom prst="rect">
            <a:avLst/>
          </a:prstGeom>
        </p:spPr>
        <p:txBody>
          <a:bodyPr vert="horz" wrap="square" lIns="0" tIns="13335" rIns="0" bIns="0" rtlCol="0">
            <a:spAutoFit/>
          </a:bodyPr>
          <a:lstStyle/>
          <a:p>
            <a:pPr marL="12700">
              <a:lnSpc>
                <a:spcPct val="100000"/>
              </a:lnSpc>
              <a:spcBef>
                <a:spcPts val="105"/>
              </a:spcBef>
            </a:pPr>
            <a:r>
              <a:rPr sz="2800" spc="-5" dirty="0"/>
              <a:t>Comments </a:t>
            </a:r>
            <a:r>
              <a:rPr sz="2800" spc="-25" dirty="0"/>
              <a:t>to </a:t>
            </a:r>
            <a:r>
              <a:rPr sz="2800" dirty="0"/>
              <a:t>the</a:t>
            </a:r>
            <a:r>
              <a:rPr sz="2800" spc="-60" dirty="0"/>
              <a:t> </a:t>
            </a:r>
            <a:r>
              <a:rPr sz="2800" spc="-5" dirty="0"/>
              <a:t>solution</a:t>
            </a:r>
            <a:endParaRPr sz="2800"/>
          </a:p>
        </p:txBody>
      </p:sp>
      <p:sp>
        <p:nvSpPr>
          <p:cNvPr id="3" name="object 3"/>
          <p:cNvSpPr txBox="1"/>
          <p:nvPr/>
        </p:nvSpPr>
        <p:spPr>
          <a:xfrm>
            <a:off x="485140" y="1371601"/>
            <a:ext cx="7439660" cy="5221942"/>
          </a:xfrm>
          <a:prstGeom prst="rect">
            <a:avLst/>
          </a:prstGeom>
        </p:spPr>
        <p:txBody>
          <a:bodyPr vert="horz" wrap="square" lIns="0" tIns="12700" rIns="0" bIns="0" rtlCol="0">
            <a:spAutoFit/>
          </a:bodyPr>
          <a:lstStyle/>
          <a:p>
            <a:pPr marL="63500" algn="just">
              <a:lnSpc>
                <a:spcPct val="100000"/>
              </a:lnSpc>
              <a:spcBef>
                <a:spcPts val="100"/>
              </a:spcBef>
            </a:pPr>
            <a:r>
              <a:rPr spc="-5" dirty="0">
                <a:solidFill>
                  <a:srgbClr val="00B050"/>
                </a:solidFill>
                <a:latin typeface="Calibri"/>
                <a:cs typeface="Calibri"/>
              </a:rPr>
              <a:t>The no </a:t>
            </a:r>
            <a:r>
              <a:rPr spc="-10" dirty="0">
                <a:solidFill>
                  <a:srgbClr val="00B050"/>
                </a:solidFill>
                <a:latin typeface="Calibri"/>
                <a:cs typeface="Calibri"/>
              </a:rPr>
              <a:t>market</a:t>
            </a:r>
            <a:r>
              <a:rPr spc="-20" dirty="0">
                <a:solidFill>
                  <a:srgbClr val="00B050"/>
                </a:solidFill>
                <a:latin typeface="Calibri"/>
                <a:cs typeface="Calibri"/>
              </a:rPr>
              <a:t> </a:t>
            </a:r>
            <a:r>
              <a:rPr spc="-5" dirty="0">
                <a:solidFill>
                  <a:srgbClr val="00B050"/>
                </a:solidFill>
                <a:latin typeface="Calibri"/>
                <a:cs typeface="Calibri"/>
              </a:rPr>
              <a:t>case:</a:t>
            </a:r>
            <a:endParaRPr>
              <a:solidFill>
                <a:srgbClr val="00B050"/>
              </a:solidFill>
              <a:latin typeface="Calibri"/>
              <a:cs typeface="Calibri"/>
            </a:endParaRPr>
          </a:p>
          <a:p>
            <a:pPr marL="63500" algn="just">
              <a:lnSpc>
                <a:spcPct val="100000"/>
              </a:lnSpc>
              <a:spcBef>
                <a:spcPts val="5"/>
              </a:spcBef>
            </a:pPr>
            <a:r>
              <a:rPr spc="-10" dirty="0">
                <a:latin typeface="Calibri"/>
                <a:cs typeface="Calibri"/>
              </a:rPr>
              <a:t>MRS</a:t>
            </a:r>
            <a:r>
              <a:rPr spc="-15" baseline="-19444" dirty="0">
                <a:latin typeface="Calibri"/>
                <a:cs typeface="Calibri"/>
              </a:rPr>
              <a:t>i </a:t>
            </a:r>
            <a:r>
              <a:rPr dirty="0">
                <a:latin typeface="Calibri"/>
                <a:cs typeface="Calibri"/>
              </a:rPr>
              <a:t>, </a:t>
            </a:r>
            <a:r>
              <a:rPr spc="-45" dirty="0">
                <a:latin typeface="Calibri"/>
                <a:cs typeface="Calibri"/>
              </a:rPr>
              <a:t>or, </a:t>
            </a:r>
            <a:r>
              <a:rPr spc="-10" dirty="0">
                <a:latin typeface="Calibri"/>
                <a:cs typeface="Calibri"/>
              </a:rPr>
              <a:t>MRS</a:t>
            </a:r>
            <a:r>
              <a:rPr spc="-15" baseline="-19444" dirty="0">
                <a:latin typeface="Calibri"/>
                <a:cs typeface="Calibri"/>
              </a:rPr>
              <a:t>j </a:t>
            </a:r>
            <a:r>
              <a:rPr dirty="0">
                <a:latin typeface="Calibri"/>
                <a:cs typeface="Calibri"/>
              </a:rPr>
              <a:t>=</a:t>
            </a:r>
            <a:r>
              <a:rPr spc="-150" dirty="0">
                <a:latin typeface="Calibri"/>
                <a:cs typeface="Calibri"/>
              </a:rPr>
              <a:t> </a:t>
            </a:r>
            <a:r>
              <a:rPr spc="-40" dirty="0">
                <a:latin typeface="Calibri"/>
                <a:cs typeface="Calibri"/>
              </a:rPr>
              <a:t>MRT.</a:t>
            </a:r>
            <a:endParaRPr>
              <a:latin typeface="Calibri"/>
              <a:cs typeface="Calibri"/>
            </a:endParaRPr>
          </a:p>
          <a:p>
            <a:pPr marL="63500" marR="55880" algn="just">
              <a:lnSpc>
                <a:spcPts val="1440"/>
              </a:lnSpc>
              <a:spcBef>
                <a:spcPts val="345"/>
              </a:spcBef>
            </a:pPr>
            <a:r>
              <a:rPr spc="-10" dirty="0">
                <a:latin typeface="Calibri"/>
                <a:cs typeface="Calibri"/>
              </a:rPr>
              <a:t>Each investor </a:t>
            </a:r>
            <a:r>
              <a:rPr dirty="0">
                <a:latin typeface="Calibri"/>
                <a:cs typeface="Calibri"/>
              </a:rPr>
              <a:t>ask the </a:t>
            </a:r>
            <a:r>
              <a:rPr spc="-5" dirty="0">
                <a:latin typeface="Calibri"/>
                <a:cs typeface="Calibri"/>
              </a:rPr>
              <a:t>agent </a:t>
            </a:r>
            <a:r>
              <a:rPr spc="-10" dirty="0">
                <a:latin typeface="Calibri"/>
                <a:cs typeface="Calibri"/>
              </a:rPr>
              <a:t>to invest </a:t>
            </a:r>
            <a:r>
              <a:rPr dirty="0">
                <a:latin typeface="Calibri"/>
                <a:cs typeface="Calibri"/>
              </a:rPr>
              <a:t>up </a:t>
            </a:r>
            <a:r>
              <a:rPr spc="-10" dirty="0">
                <a:latin typeface="Calibri"/>
                <a:cs typeface="Calibri"/>
              </a:rPr>
              <a:t>to </a:t>
            </a:r>
            <a:r>
              <a:rPr dirty="0">
                <a:latin typeface="Calibri"/>
                <a:cs typeface="Calibri"/>
              </a:rPr>
              <a:t>the </a:t>
            </a:r>
            <a:r>
              <a:rPr spc="-5" dirty="0">
                <a:latin typeface="Calibri"/>
                <a:cs typeface="Calibri"/>
              </a:rPr>
              <a:t>point </a:t>
            </a:r>
            <a:r>
              <a:rPr spc="-10" dirty="0">
                <a:latin typeface="Calibri"/>
                <a:cs typeface="Calibri"/>
              </a:rPr>
              <a:t>where </a:t>
            </a:r>
            <a:r>
              <a:rPr spc="-5" dirty="0">
                <a:latin typeface="Calibri"/>
                <a:cs typeface="Calibri"/>
              </a:rPr>
              <a:t>subjective </a:t>
            </a:r>
            <a:r>
              <a:rPr spc="-20" dirty="0">
                <a:latin typeface="Calibri"/>
                <a:cs typeface="Calibri"/>
              </a:rPr>
              <a:t>rate </a:t>
            </a:r>
            <a:r>
              <a:rPr spc="-5" dirty="0">
                <a:latin typeface="Calibri"/>
                <a:cs typeface="Calibri"/>
              </a:rPr>
              <a:t>of </a:t>
            </a:r>
            <a:r>
              <a:rPr spc="-10" dirty="0">
                <a:latin typeface="Calibri"/>
                <a:cs typeface="Calibri"/>
              </a:rPr>
              <a:t>return </a:t>
            </a:r>
            <a:r>
              <a:rPr spc="-5" dirty="0">
                <a:latin typeface="Calibri"/>
                <a:cs typeface="Calibri"/>
              </a:rPr>
              <a:t>equals </a:t>
            </a:r>
            <a:r>
              <a:rPr dirty="0">
                <a:latin typeface="Calibri"/>
                <a:cs typeface="Calibri"/>
              </a:rPr>
              <a:t>the </a:t>
            </a:r>
            <a:r>
              <a:rPr spc="-10" dirty="0">
                <a:latin typeface="Calibri"/>
                <a:cs typeface="Calibri"/>
              </a:rPr>
              <a:t>project  </a:t>
            </a:r>
            <a:r>
              <a:rPr spc="-5" dirty="0">
                <a:latin typeface="Calibri"/>
                <a:cs typeface="Calibri"/>
              </a:rPr>
              <a:t>return. </a:t>
            </a:r>
            <a:r>
              <a:rPr spc="-15" dirty="0">
                <a:latin typeface="Calibri"/>
                <a:cs typeface="Calibri"/>
              </a:rPr>
              <a:t>For </a:t>
            </a:r>
            <a:r>
              <a:rPr dirty="0">
                <a:latin typeface="Calibri"/>
                <a:cs typeface="Calibri"/>
              </a:rPr>
              <a:t>an </a:t>
            </a:r>
            <a:r>
              <a:rPr spc="-5" dirty="0">
                <a:latin typeface="Calibri"/>
                <a:cs typeface="Calibri"/>
              </a:rPr>
              <a:t>impatient </a:t>
            </a:r>
            <a:r>
              <a:rPr spc="-20" dirty="0">
                <a:latin typeface="Calibri"/>
                <a:cs typeface="Calibri"/>
              </a:rPr>
              <a:t>consumer, </a:t>
            </a:r>
            <a:r>
              <a:rPr spc="-10" dirty="0">
                <a:latin typeface="Calibri"/>
                <a:cs typeface="Calibri"/>
              </a:rPr>
              <a:t>preferring </a:t>
            </a:r>
            <a:r>
              <a:rPr spc="-5" dirty="0">
                <a:latin typeface="Calibri"/>
                <a:cs typeface="Calibri"/>
              </a:rPr>
              <a:t>present consumption with </a:t>
            </a:r>
            <a:r>
              <a:rPr dirty="0">
                <a:latin typeface="Calibri"/>
                <a:cs typeface="Calibri"/>
              </a:rPr>
              <a:t>an </a:t>
            </a:r>
            <a:r>
              <a:rPr spc="-10" dirty="0">
                <a:latin typeface="Calibri"/>
                <a:cs typeface="Calibri"/>
              </a:rPr>
              <a:t>MRS say </a:t>
            </a:r>
            <a:r>
              <a:rPr spc="-5" dirty="0">
                <a:latin typeface="Calibri"/>
                <a:cs typeface="Calibri"/>
              </a:rPr>
              <a:t>22%, would only  </a:t>
            </a:r>
            <a:r>
              <a:rPr spc="-15" dirty="0">
                <a:latin typeface="Calibri"/>
                <a:cs typeface="Calibri"/>
              </a:rPr>
              <a:t>like </a:t>
            </a:r>
            <a:r>
              <a:rPr spc="-10" dirty="0">
                <a:latin typeface="Calibri"/>
                <a:cs typeface="Calibri"/>
              </a:rPr>
              <a:t>to </a:t>
            </a:r>
            <a:r>
              <a:rPr spc="-5" dirty="0">
                <a:latin typeface="Calibri"/>
                <a:cs typeface="Calibri"/>
              </a:rPr>
              <a:t>accept </a:t>
            </a:r>
            <a:r>
              <a:rPr spc="-10" dirty="0">
                <a:latin typeface="Calibri"/>
                <a:cs typeface="Calibri"/>
              </a:rPr>
              <a:t>project </a:t>
            </a:r>
            <a:r>
              <a:rPr dirty="0">
                <a:latin typeface="Calibri"/>
                <a:cs typeface="Calibri"/>
              </a:rPr>
              <a:t>D </a:t>
            </a:r>
            <a:r>
              <a:rPr spc="-5" dirty="0">
                <a:latin typeface="Calibri"/>
                <a:cs typeface="Calibri"/>
              </a:rPr>
              <a:t>(= 30%) </a:t>
            </a:r>
            <a:r>
              <a:rPr dirty="0">
                <a:latin typeface="Calibri"/>
                <a:cs typeface="Calibri"/>
              </a:rPr>
              <a:t>and </a:t>
            </a:r>
            <a:r>
              <a:rPr spc="-10" dirty="0">
                <a:latin typeface="Calibri"/>
                <a:cs typeface="Calibri"/>
              </a:rPr>
              <a:t>invest </a:t>
            </a:r>
            <a:r>
              <a:rPr spc="-5" dirty="0">
                <a:latin typeface="Calibri"/>
                <a:cs typeface="Calibri"/>
              </a:rPr>
              <a:t>$3,000,000. This </a:t>
            </a:r>
            <a:r>
              <a:rPr spc="-10" dirty="0">
                <a:latin typeface="Calibri"/>
                <a:cs typeface="Calibri"/>
              </a:rPr>
              <a:t>investor </a:t>
            </a:r>
            <a:r>
              <a:rPr dirty="0">
                <a:latin typeface="Calibri"/>
                <a:cs typeface="Calibri"/>
              </a:rPr>
              <a:t>will </a:t>
            </a:r>
            <a:r>
              <a:rPr spc="-5" dirty="0">
                <a:latin typeface="Calibri"/>
                <a:cs typeface="Calibri"/>
              </a:rPr>
              <a:t>consume </a:t>
            </a:r>
            <a:r>
              <a:rPr dirty="0">
                <a:latin typeface="Calibri"/>
                <a:cs typeface="Calibri"/>
              </a:rPr>
              <a:t>$ </a:t>
            </a:r>
            <a:r>
              <a:rPr spc="-5" dirty="0">
                <a:latin typeface="Calibri"/>
                <a:cs typeface="Calibri"/>
              </a:rPr>
              <a:t>4,000,000 </a:t>
            </a:r>
            <a:r>
              <a:rPr spc="-10" dirty="0">
                <a:latin typeface="Calibri"/>
                <a:cs typeface="Calibri"/>
              </a:rPr>
              <a:t>at </a:t>
            </a:r>
            <a:r>
              <a:rPr dirty="0">
                <a:latin typeface="Calibri"/>
                <a:cs typeface="Calibri"/>
              </a:rPr>
              <a:t>period  0 and </a:t>
            </a:r>
            <a:r>
              <a:rPr spc="-5" dirty="0">
                <a:latin typeface="Calibri"/>
                <a:cs typeface="Calibri"/>
              </a:rPr>
              <a:t>$3,900,000 </a:t>
            </a:r>
            <a:r>
              <a:rPr spc="-10" dirty="0">
                <a:latin typeface="Calibri"/>
                <a:cs typeface="Calibri"/>
              </a:rPr>
              <a:t>at </a:t>
            </a:r>
            <a:r>
              <a:rPr dirty="0">
                <a:latin typeface="Calibri"/>
                <a:cs typeface="Calibri"/>
              </a:rPr>
              <a:t>period </a:t>
            </a:r>
            <a:r>
              <a:rPr spc="-5" dirty="0">
                <a:latin typeface="Calibri"/>
                <a:cs typeface="Calibri"/>
              </a:rPr>
              <a:t>1. </a:t>
            </a:r>
            <a:r>
              <a:rPr dirty="0">
                <a:latin typeface="Calibri"/>
                <a:cs typeface="Calibri"/>
              </a:rPr>
              <a:t>A </a:t>
            </a:r>
            <a:r>
              <a:rPr spc="-5" dirty="0">
                <a:latin typeface="Calibri"/>
                <a:cs typeface="Calibri"/>
              </a:rPr>
              <a:t>patient </a:t>
            </a:r>
            <a:r>
              <a:rPr spc="-10" dirty="0">
                <a:latin typeface="Calibri"/>
                <a:cs typeface="Calibri"/>
              </a:rPr>
              <a:t>investor </a:t>
            </a:r>
            <a:r>
              <a:rPr spc="-5" dirty="0">
                <a:latin typeface="Calibri"/>
                <a:cs typeface="Calibri"/>
              </a:rPr>
              <a:t>with </a:t>
            </a:r>
            <a:r>
              <a:rPr spc="-10" dirty="0">
                <a:latin typeface="Calibri"/>
                <a:cs typeface="Calibri"/>
              </a:rPr>
              <a:t>MRS </a:t>
            </a:r>
            <a:r>
              <a:rPr dirty="0">
                <a:latin typeface="Calibri"/>
                <a:cs typeface="Calibri"/>
              </a:rPr>
              <a:t>= </a:t>
            </a:r>
            <a:r>
              <a:rPr spc="-10" dirty="0">
                <a:latin typeface="Calibri"/>
                <a:cs typeface="Calibri"/>
              </a:rPr>
              <a:t>to </a:t>
            </a:r>
            <a:r>
              <a:rPr dirty="0">
                <a:latin typeface="Calibri"/>
                <a:cs typeface="Calibri"/>
              </a:rPr>
              <a:t>8 % will </a:t>
            </a:r>
            <a:r>
              <a:rPr spc="-5" dirty="0">
                <a:latin typeface="Calibri"/>
                <a:cs typeface="Calibri"/>
              </a:rPr>
              <a:t>accept </a:t>
            </a:r>
            <a:r>
              <a:rPr spc="-10" dirty="0">
                <a:latin typeface="Calibri"/>
                <a:cs typeface="Calibri"/>
              </a:rPr>
              <a:t>project </a:t>
            </a:r>
            <a:r>
              <a:rPr spc="-20" dirty="0">
                <a:latin typeface="Calibri"/>
                <a:cs typeface="Calibri"/>
              </a:rPr>
              <a:t>D,B, </a:t>
            </a:r>
            <a:r>
              <a:rPr dirty="0">
                <a:latin typeface="Calibri"/>
                <a:cs typeface="Calibri"/>
              </a:rPr>
              <a:t>and A, and  </a:t>
            </a:r>
            <a:r>
              <a:rPr spc="-10" dirty="0">
                <a:latin typeface="Calibri"/>
                <a:cs typeface="Calibri"/>
              </a:rPr>
              <a:t>invest </a:t>
            </a:r>
            <a:r>
              <a:rPr spc="-5" dirty="0">
                <a:latin typeface="Calibri"/>
                <a:cs typeface="Calibri"/>
              </a:rPr>
              <a:t>up </a:t>
            </a:r>
            <a:r>
              <a:rPr spc="-10" dirty="0">
                <a:latin typeface="Calibri"/>
                <a:cs typeface="Calibri"/>
              </a:rPr>
              <a:t>to </a:t>
            </a:r>
            <a:r>
              <a:rPr spc="-5" dirty="0">
                <a:latin typeface="Calibri"/>
                <a:cs typeface="Calibri"/>
              </a:rPr>
              <a:t>$5,000,000. This </a:t>
            </a:r>
            <a:r>
              <a:rPr dirty="0">
                <a:latin typeface="Calibri"/>
                <a:cs typeface="Calibri"/>
              </a:rPr>
              <a:t>individual </a:t>
            </a:r>
            <a:r>
              <a:rPr spc="-5" dirty="0">
                <a:latin typeface="Calibri"/>
                <a:cs typeface="Calibri"/>
              </a:rPr>
              <a:t>consumes $2,000,000 </a:t>
            </a:r>
            <a:r>
              <a:rPr spc="-10" dirty="0">
                <a:latin typeface="Calibri"/>
                <a:cs typeface="Calibri"/>
              </a:rPr>
              <a:t>at </a:t>
            </a:r>
            <a:r>
              <a:rPr dirty="0">
                <a:latin typeface="Calibri"/>
                <a:cs typeface="Calibri"/>
              </a:rPr>
              <a:t>time 0 and </a:t>
            </a:r>
            <a:r>
              <a:rPr spc="-5" dirty="0">
                <a:latin typeface="Calibri"/>
                <a:cs typeface="Calibri"/>
              </a:rPr>
              <a:t>$6,180,000 </a:t>
            </a:r>
            <a:r>
              <a:rPr spc="-10" dirty="0">
                <a:latin typeface="Calibri"/>
                <a:cs typeface="Calibri"/>
              </a:rPr>
              <a:t>at </a:t>
            </a:r>
            <a:r>
              <a:rPr dirty="0">
                <a:latin typeface="Calibri"/>
                <a:cs typeface="Calibri"/>
              </a:rPr>
              <a:t>time </a:t>
            </a:r>
            <a:r>
              <a:rPr spc="-25" dirty="0">
                <a:latin typeface="Calibri"/>
                <a:cs typeface="Calibri"/>
              </a:rPr>
              <a:t>1.They  </a:t>
            </a:r>
            <a:r>
              <a:rPr spc="-5" dirty="0">
                <a:latin typeface="Calibri"/>
                <a:cs typeface="Calibri"/>
              </a:rPr>
              <a:t>can not agree on </a:t>
            </a:r>
            <a:r>
              <a:rPr spc="-10" dirty="0">
                <a:latin typeface="Calibri"/>
                <a:cs typeface="Calibri"/>
              </a:rPr>
              <a:t>investment level </a:t>
            </a:r>
            <a:r>
              <a:rPr spc="-5" dirty="0">
                <a:latin typeface="Calibri"/>
                <a:cs typeface="Calibri"/>
              </a:rPr>
              <a:t>without being</a:t>
            </a:r>
            <a:r>
              <a:rPr spc="-30" dirty="0">
                <a:latin typeface="Calibri"/>
                <a:cs typeface="Calibri"/>
              </a:rPr>
              <a:t> </a:t>
            </a:r>
            <a:r>
              <a:rPr spc="-5" dirty="0">
                <a:latin typeface="Calibri"/>
                <a:cs typeface="Calibri"/>
              </a:rPr>
              <a:t>compensated.</a:t>
            </a:r>
            <a:endParaRPr>
              <a:latin typeface="Calibri"/>
              <a:cs typeface="Calibri"/>
            </a:endParaRPr>
          </a:p>
          <a:p>
            <a:pPr marL="63500" algn="just">
              <a:lnSpc>
                <a:spcPct val="100000"/>
              </a:lnSpc>
            </a:pPr>
            <a:r>
              <a:rPr spc="-5" smtClean="0">
                <a:solidFill>
                  <a:srgbClr val="00B050"/>
                </a:solidFill>
                <a:latin typeface="Calibri"/>
                <a:cs typeface="Calibri"/>
              </a:rPr>
              <a:t>The </a:t>
            </a:r>
            <a:r>
              <a:rPr spc="-5" dirty="0">
                <a:solidFill>
                  <a:srgbClr val="00B050"/>
                </a:solidFill>
                <a:latin typeface="Calibri"/>
                <a:cs typeface="Calibri"/>
              </a:rPr>
              <a:t>maximizing</a:t>
            </a:r>
            <a:r>
              <a:rPr spc="-25" dirty="0">
                <a:solidFill>
                  <a:srgbClr val="00B050"/>
                </a:solidFill>
                <a:latin typeface="Calibri"/>
                <a:cs typeface="Calibri"/>
              </a:rPr>
              <a:t> </a:t>
            </a:r>
            <a:r>
              <a:rPr spc="-5" dirty="0">
                <a:solidFill>
                  <a:srgbClr val="00B050"/>
                </a:solidFill>
                <a:latin typeface="Calibri"/>
                <a:cs typeface="Calibri"/>
              </a:rPr>
              <a:t>case:</a:t>
            </a:r>
            <a:endParaRPr>
              <a:solidFill>
                <a:srgbClr val="00B050"/>
              </a:solidFill>
              <a:latin typeface="Calibri"/>
              <a:cs typeface="Calibri"/>
            </a:endParaRPr>
          </a:p>
          <a:p>
            <a:pPr marL="406400" indent="-342900" algn="just">
              <a:lnSpc>
                <a:spcPct val="100000"/>
              </a:lnSpc>
              <a:buFont typeface="Arial"/>
              <a:buChar char="•"/>
              <a:tabLst>
                <a:tab pos="405765" algn="l"/>
                <a:tab pos="406400" algn="l"/>
              </a:tabLst>
            </a:pPr>
            <a:r>
              <a:rPr spc="-10" dirty="0">
                <a:latin typeface="Calibri"/>
                <a:cs typeface="Calibri"/>
              </a:rPr>
              <a:t>MRS</a:t>
            </a:r>
            <a:r>
              <a:rPr spc="-15" baseline="-19444" dirty="0">
                <a:latin typeface="Calibri"/>
                <a:cs typeface="Calibri"/>
              </a:rPr>
              <a:t>i </a:t>
            </a:r>
            <a:r>
              <a:rPr dirty="0">
                <a:latin typeface="Calibri"/>
                <a:cs typeface="Calibri"/>
              </a:rPr>
              <a:t>= </a:t>
            </a:r>
            <a:r>
              <a:rPr spc="-10" dirty="0">
                <a:latin typeface="Calibri"/>
                <a:cs typeface="Calibri"/>
              </a:rPr>
              <a:t>MRS</a:t>
            </a:r>
            <a:r>
              <a:rPr spc="-15" baseline="-19444" dirty="0">
                <a:latin typeface="Calibri"/>
                <a:cs typeface="Calibri"/>
              </a:rPr>
              <a:t>j </a:t>
            </a:r>
            <a:r>
              <a:rPr dirty="0">
                <a:latin typeface="Calibri"/>
                <a:cs typeface="Calibri"/>
              </a:rPr>
              <a:t>= - </a:t>
            </a:r>
            <a:r>
              <a:rPr spc="-5" dirty="0">
                <a:latin typeface="Calibri"/>
                <a:cs typeface="Calibri"/>
              </a:rPr>
              <a:t>(1+ </a:t>
            </a:r>
            <a:r>
              <a:rPr dirty="0">
                <a:latin typeface="Calibri"/>
                <a:cs typeface="Calibri"/>
              </a:rPr>
              <a:t>r) =</a:t>
            </a:r>
            <a:r>
              <a:rPr spc="-204" dirty="0">
                <a:latin typeface="Calibri"/>
                <a:cs typeface="Calibri"/>
              </a:rPr>
              <a:t> </a:t>
            </a:r>
            <a:r>
              <a:rPr spc="-5" dirty="0">
                <a:latin typeface="Calibri"/>
                <a:cs typeface="Calibri"/>
              </a:rPr>
              <a:t>MRT</a:t>
            </a:r>
            <a:endParaRPr>
              <a:latin typeface="Calibri"/>
              <a:cs typeface="Calibri"/>
            </a:endParaRPr>
          </a:p>
          <a:p>
            <a:pPr marL="406400" marR="262255" indent="-342900" algn="just">
              <a:lnSpc>
                <a:spcPct val="80000"/>
              </a:lnSpc>
              <a:spcBef>
                <a:spcPts val="360"/>
              </a:spcBef>
              <a:buFont typeface="Arial"/>
              <a:buChar char="•"/>
              <a:tabLst>
                <a:tab pos="405765" algn="l"/>
                <a:tab pos="406400" algn="l"/>
              </a:tabLst>
            </a:pPr>
            <a:r>
              <a:rPr spc="-5" dirty="0">
                <a:latin typeface="Calibri"/>
                <a:cs typeface="Calibri"/>
              </a:rPr>
              <a:t>The agent (manager of </a:t>
            </a:r>
            <a:r>
              <a:rPr dirty="0">
                <a:latin typeface="Calibri"/>
                <a:cs typeface="Calibri"/>
              </a:rPr>
              <a:t>the firm) </a:t>
            </a:r>
            <a:r>
              <a:rPr spc="-10" dirty="0">
                <a:latin typeface="Calibri"/>
                <a:cs typeface="Calibri"/>
              </a:rPr>
              <a:t>invest </a:t>
            </a:r>
            <a:r>
              <a:rPr dirty="0">
                <a:latin typeface="Calibri"/>
                <a:cs typeface="Calibri"/>
              </a:rPr>
              <a:t>in all </a:t>
            </a:r>
            <a:r>
              <a:rPr spc="-10" dirty="0">
                <a:latin typeface="Calibri"/>
                <a:cs typeface="Calibri"/>
              </a:rPr>
              <a:t>project </a:t>
            </a:r>
            <a:r>
              <a:rPr dirty="0">
                <a:latin typeface="Calibri"/>
                <a:cs typeface="Calibri"/>
              </a:rPr>
              <a:t>with </a:t>
            </a:r>
            <a:r>
              <a:rPr spc="-10" dirty="0">
                <a:latin typeface="Calibri"/>
                <a:cs typeface="Calibri"/>
              </a:rPr>
              <a:t>return </a:t>
            </a:r>
            <a:r>
              <a:rPr spc="-5" dirty="0">
                <a:latin typeface="Calibri"/>
                <a:cs typeface="Calibri"/>
              </a:rPr>
              <a:t>higher </a:t>
            </a:r>
            <a:r>
              <a:rPr dirty="0">
                <a:latin typeface="Calibri"/>
                <a:cs typeface="Calibri"/>
              </a:rPr>
              <a:t>than CML </a:t>
            </a:r>
            <a:r>
              <a:rPr spc="-5" dirty="0">
                <a:latin typeface="Calibri"/>
                <a:cs typeface="Calibri"/>
              </a:rPr>
              <a:t>(= </a:t>
            </a:r>
            <a:r>
              <a:rPr spc="-10" dirty="0">
                <a:latin typeface="Calibri"/>
                <a:cs typeface="Calibri"/>
              </a:rPr>
              <a:t>market </a:t>
            </a:r>
            <a:r>
              <a:rPr spc="-15" dirty="0">
                <a:latin typeface="Calibri"/>
                <a:cs typeface="Calibri"/>
              </a:rPr>
              <a:t>rate).  </a:t>
            </a:r>
            <a:r>
              <a:rPr spc="-5" dirty="0">
                <a:latin typeface="Calibri"/>
                <a:cs typeface="Calibri"/>
              </a:rPr>
              <a:t>Assume </a:t>
            </a:r>
            <a:r>
              <a:rPr spc="-10" dirty="0">
                <a:latin typeface="Calibri"/>
                <a:cs typeface="Calibri"/>
              </a:rPr>
              <a:t>market </a:t>
            </a:r>
            <a:r>
              <a:rPr spc="-20" dirty="0">
                <a:latin typeface="Calibri"/>
                <a:cs typeface="Calibri"/>
              </a:rPr>
              <a:t>rate </a:t>
            </a:r>
            <a:r>
              <a:rPr dirty="0">
                <a:latin typeface="Calibri"/>
                <a:cs typeface="Calibri"/>
              </a:rPr>
              <a:t>= </a:t>
            </a:r>
            <a:r>
              <a:rPr spc="-5" dirty="0">
                <a:latin typeface="Calibri"/>
                <a:cs typeface="Calibri"/>
              </a:rPr>
              <a:t>10%. The agent </a:t>
            </a:r>
            <a:r>
              <a:rPr dirty="0">
                <a:latin typeface="Calibri"/>
                <a:cs typeface="Calibri"/>
              </a:rPr>
              <a:t>hence </a:t>
            </a:r>
            <a:r>
              <a:rPr spc="-10" dirty="0">
                <a:latin typeface="Calibri"/>
                <a:cs typeface="Calibri"/>
              </a:rPr>
              <a:t>invest </a:t>
            </a:r>
            <a:r>
              <a:rPr dirty="0">
                <a:latin typeface="Calibri"/>
                <a:cs typeface="Calibri"/>
              </a:rPr>
              <a:t>in </a:t>
            </a:r>
            <a:r>
              <a:rPr spc="-10" dirty="0">
                <a:latin typeface="Calibri"/>
                <a:cs typeface="Calibri"/>
              </a:rPr>
              <a:t>project </a:t>
            </a:r>
            <a:r>
              <a:rPr dirty="0">
                <a:latin typeface="Calibri"/>
                <a:cs typeface="Calibri"/>
              </a:rPr>
              <a:t>D and B </a:t>
            </a:r>
            <a:r>
              <a:rPr spc="-10" dirty="0">
                <a:latin typeface="Calibri"/>
                <a:cs typeface="Calibri"/>
              </a:rPr>
              <a:t>to </a:t>
            </a:r>
            <a:r>
              <a:rPr dirty="0">
                <a:latin typeface="Calibri"/>
                <a:cs typeface="Calibri"/>
              </a:rPr>
              <a:t>a </a:t>
            </a:r>
            <a:r>
              <a:rPr spc="-10" dirty="0">
                <a:latin typeface="Calibri"/>
                <a:cs typeface="Calibri"/>
              </a:rPr>
              <a:t>total </a:t>
            </a:r>
            <a:r>
              <a:rPr spc="-5" dirty="0">
                <a:latin typeface="Calibri"/>
                <a:cs typeface="Calibri"/>
              </a:rPr>
              <a:t>amount</a:t>
            </a:r>
            <a:r>
              <a:rPr spc="-50" dirty="0">
                <a:latin typeface="Calibri"/>
                <a:cs typeface="Calibri"/>
              </a:rPr>
              <a:t> </a:t>
            </a:r>
            <a:r>
              <a:rPr spc="-5" dirty="0">
                <a:latin typeface="Calibri"/>
                <a:cs typeface="Calibri"/>
              </a:rPr>
              <a:t>of</a:t>
            </a:r>
            <a:endParaRPr>
              <a:latin typeface="Calibri"/>
              <a:cs typeface="Calibri"/>
            </a:endParaRPr>
          </a:p>
          <a:p>
            <a:pPr marL="406400" algn="just">
              <a:lnSpc>
                <a:spcPts val="1260"/>
              </a:lnSpc>
            </a:pPr>
            <a:r>
              <a:rPr spc="-5" dirty="0">
                <a:latin typeface="Calibri"/>
                <a:cs typeface="Calibri"/>
              </a:rPr>
              <a:t>$4,000,000. The </a:t>
            </a:r>
            <a:r>
              <a:rPr spc="-10" dirty="0">
                <a:latin typeface="Calibri"/>
                <a:cs typeface="Calibri"/>
              </a:rPr>
              <a:t>return from investment </a:t>
            </a:r>
            <a:r>
              <a:rPr dirty="0">
                <a:latin typeface="Calibri"/>
                <a:cs typeface="Calibri"/>
              </a:rPr>
              <a:t>made in the firm adds </a:t>
            </a:r>
            <a:r>
              <a:rPr spc="-10" dirty="0">
                <a:latin typeface="Calibri"/>
                <a:cs typeface="Calibri"/>
              </a:rPr>
              <a:t>to </a:t>
            </a:r>
            <a:r>
              <a:rPr spc="-5" dirty="0">
                <a:latin typeface="Calibri"/>
                <a:cs typeface="Calibri"/>
              </a:rPr>
              <a:t>$5,100,000. </a:t>
            </a:r>
            <a:r>
              <a:rPr dirty="0">
                <a:latin typeface="Calibri"/>
                <a:cs typeface="Calibri"/>
              </a:rPr>
              <a:t>if an individual</a:t>
            </a:r>
            <a:r>
              <a:rPr spc="85" dirty="0">
                <a:latin typeface="Calibri"/>
                <a:cs typeface="Calibri"/>
              </a:rPr>
              <a:t> </a:t>
            </a:r>
            <a:r>
              <a:rPr spc="-15" dirty="0">
                <a:latin typeface="Calibri"/>
                <a:cs typeface="Calibri"/>
              </a:rPr>
              <a:t>have</a:t>
            </a:r>
            <a:endParaRPr>
              <a:latin typeface="Calibri"/>
              <a:cs typeface="Calibri"/>
            </a:endParaRPr>
          </a:p>
          <a:p>
            <a:pPr marL="406400" marR="109855" algn="just">
              <a:lnSpc>
                <a:spcPct val="80000"/>
              </a:lnSpc>
              <a:spcBef>
                <a:spcPts val="180"/>
              </a:spcBef>
            </a:pPr>
            <a:r>
              <a:rPr spc="-10" dirty="0">
                <a:latin typeface="Calibri"/>
                <a:cs typeface="Calibri"/>
              </a:rPr>
              <a:t>preferences </a:t>
            </a:r>
            <a:r>
              <a:rPr spc="-20" dirty="0">
                <a:latin typeface="Calibri"/>
                <a:cs typeface="Calibri"/>
              </a:rPr>
              <a:t>for </a:t>
            </a:r>
            <a:r>
              <a:rPr dirty="0">
                <a:latin typeface="Calibri"/>
                <a:cs typeface="Calibri"/>
              </a:rPr>
              <a:t>less </a:t>
            </a:r>
            <a:r>
              <a:rPr spc="-5" dirty="0">
                <a:latin typeface="Calibri"/>
                <a:cs typeface="Calibri"/>
              </a:rPr>
              <a:t>or more consumption </a:t>
            </a:r>
            <a:r>
              <a:rPr dirty="0">
                <a:latin typeface="Calibri"/>
                <a:cs typeface="Calibri"/>
              </a:rPr>
              <a:t>in the </a:t>
            </a:r>
            <a:r>
              <a:rPr spc="-5" dirty="0">
                <a:latin typeface="Calibri"/>
                <a:cs typeface="Calibri"/>
              </a:rPr>
              <a:t>future, </a:t>
            </a:r>
            <a:r>
              <a:rPr dirty="0">
                <a:latin typeface="Calibri"/>
                <a:cs typeface="Calibri"/>
              </a:rPr>
              <a:t>the </a:t>
            </a:r>
            <a:r>
              <a:rPr spc="-10" dirty="0">
                <a:latin typeface="Calibri"/>
                <a:cs typeface="Calibri"/>
              </a:rPr>
              <a:t>investor </a:t>
            </a:r>
            <a:r>
              <a:rPr spc="-5" dirty="0">
                <a:latin typeface="Calibri"/>
                <a:cs typeface="Calibri"/>
              </a:rPr>
              <a:t>can </a:t>
            </a:r>
            <a:r>
              <a:rPr dirty="0">
                <a:latin typeface="Calibri"/>
                <a:cs typeface="Calibri"/>
              </a:rPr>
              <a:t>either lend </a:t>
            </a:r>
            <a:r>
              <a:rPr spc="-5" dirty="0">
                <a:latin typeface="Calibri"/>
                <a:cs typeface="Calibri"/>
              </a:rPr>
              <a:t>or borrow on  </a:t>
            </a:r>
            <a:r>
              <a:rPr dirty="0">
                <a:latin typeface="Calibri"/>
                <a:cs typeface="Calibri"/>
              </a:rPr>
              <a:t>the </a:t>
            </a:r>
            <a:r>
              <a:rPr spc="-10" dirty="0">
                <a:latin typeface="Calibri"/>
                <a:cs typeface="Calibri"/>
              </a:rPr>
              <a:t>market </a:t>
            </a:r>
            <a:r>
              <a:rPr spc="-20" dirty="0">
                <a:latin typeface="Calibri"/>
                <a:cs typeface="Calibri"/>
              </a:rPr>
              <a:t>rate </a:t>
            </a:r>
            <a:r>
              <a:rPr spc="-5" dirty="0">
                <a:latin typeface="Calibri"/>
                <a:cs typeface="Calibri"/>
              </a:rPr>
              <a:t>10%. The impatient </a:t>
            </a:r>
            <a:r>
              <a:rPr spc="-10" dirty="0">
                <a:latin typeface="Calibri"/>
                <a:cs typeface="Calibri"/>
              </a:rPr>
              <a:t>investor </a:t>
            </a:r>
            <a:r>
              <a:rPr spc="-5" dirty="0">
                <a:latin typeface="Calibri"/>
                <a:cs typeface="Calibri"/>
              </a:rPr>
              <a:t>would </a:t>
            </a:r>
            <a:r>
              <a:rPr spc="-15" dirty="0">
                <a:latin typeface="Calibri"/>
                <a:cs typeface="Calibri"/>
              </a:rPr>
              <a:t>like </a:t>
            </a:r>
            <a:r>
              <a:rPr spc="-10" dirty="0">
                <a:latin typeface="Calibri"/>
                <a:cs typeface="Calibri"/>
              </a:rPr>
              <a:t>to </a:t>
            </a:r>
            <a:r>
              <a:rPr spc="-5" dirty="0">
                <a:latin typeface="Calibri"/>
                <a:cs typeface="Calibri"/>
              </a:rPr>
              <a:t>borrow </a:t>
            </a:r>
            <a:r>
              <a:rPr dirty="0">
                <a:latin typeface="Calibri"/>
                <a:cs typeface="Calibri"/>
              </a:rPr>
              <a:t>and the </a:t>
            </a:r>
            <a:r>
              <a:rPr spc="-5" dirty="0">
                <a:latin typeface="Calibri"/>
                <a:cs typeface="Calibri"/>
              </a:rPr>
              <a:t>patient </a:t>
            </a:r>
            <a:r>
              <a:rPr spc="-10" dirty="0">
                <a:latin typeface="Calibri"/>
                <a:cs typeface="Calibri"/>
              </a:rPr>
              <a:t>investor </a:t>
            </a:r>
            <a:r>
              <a:rPr dirty="0">
                <a:latin typeface="Calibri"/>
                <a:cs typeface="Calibri"/>
              </a:rPr>
              <a:t>lend  </a:t>
            </a:r>
            <a:r>
              <a:rPr spc="-5" dirty="0">
                <a:latin typeface="Calibri"/>
                <a:cs typeface="Calibri"/>
              </a:rPr>
              <a:t>money </a:t>
            </a:r>
            <a:r>
              <a:rPr dirty="0">
                <a:latin typeface="Calibri"/>
                <a:cs typeface="Calibri"/>
              </a:rPr>
              <a:t>in </a:t>
            </a:r>
            <a:r>
              <a:rPr spc="-10" dirty="0">
                <a:latin typeface="Calibri"/>
                <a:cs typeface="Calibri"/>
              </a:rPr>
              <a:t>order to maximize </a:t>
            </a:r>
            <a:r>
              <a:rPr dirty="0">
                <a:latin typeface="Calibri"/>
                <a:cs typeface="Calibri"/>
              </a:rPr>
              <a:t>their individual </a:t>
            </a:r>
            <a:r>
              <a:rPr spc="-15" dirty="0">
                <a:latin typeface="Calibri"/>
                <a:cs typeface="Calibri"/>
              </a:rPr>
              <a:t>utility. </a:t>
            </a:r>
            <a:r>
              <a:rPr dirty="0">
                <a:latin typeface="Calibri"/>
                <a:cs typeface="Calibri"/>
              </a:rPr>
              <a:t>Both </a:t>
            </a:r>
            <a:r>
              <a:rPr spc="-10" dirty="0">
                <a:latin typeface="Calibri"/>
                <a:cs typeface="Calibri"/>
              </a:rPr>
              <a:t>are better </a:t>
            </a:r>
            <a:r>
              <a:rPr spc="-5" dirty="0">
                <a:latin typeface="Calibri"/>
                <a:cs typeface="Calibri"/>
              </a:rPr>
              <a:t>of </a:t>
            </a:r>
            <a:r>
              <a:rPr dirty="0">
                <a:latin typeface="Calibri"/>
                <a:cs typeface="Calibri"/>
              </a:rPr>
              <a:t>when </a:t>
            </a:r>
            <a:r>
              <a:rPr spc="-10" dirty="0">
                <a:latin typeface="Calibri"/>
                <a:cs typeface="Calibri"/>
              </a:rPr>
              <a:t>we </a:t>
            </a:r>
            <a:r>
              <a:rPr spc="-5" dirty="0">
                <a:latin typeface="Calibri"/>
                <a:cs typeface="Calibri"/>
              </a:rPr>
              <a:t>introduce </a:t>
            </a:r>
            <a:r>
              <a:rPr dirty="0">
                <a:latin typeface="Calibri"/>
                <a:cs typeface="Calibri"/>
              </a:rPr>
              <a:t>the  </a:t>
            </a:r>
            <a:r>
              <a:rPr spc="-5" dirty="0">
                <a:latin typeface="Calibri"/>
                <a:cs typeface="Calibri"/>
              </a:rPr>
              <a:t>capital </a:t>
            </a:r>
            <a:r>
              <a:rPr spc="-10" dirty="0">
                <a:latin typeface="Calibri"/>
                <a:cs typeface="Calibri"/>
              </a:rPr>
              <a:t>market. </a:t>
            </a:r>
            <a:r>
              <a:rPr spc="-5" dirty="0">
                <a:latin typeface="Calibri"/>
                <a:cs typeface="Calibri"/>
              </a:rPr>
              <a:t>The patient </a:t>
            </a:r>
            <a:r>
              <a:rPr spc="-10" dirty="0">
                <a:latin typeface="Calibri"/>
                <a:cs typeface="Calibri"/>
              </a:rPr>
              <a:t>investor </a:t>
            </a:r>
            <a:r>
              <a:rPr dirty="0">
                <a:latin typeface="Calibri"/>
                <a:cs typeface="Calibri"/>
              </a:rPr>
              <a:t>will </a:t>
            </a:r>
            <a:r>
              <a:rPr spc="-10" dirty="0">
                <a:latin typeface="Calibri"/>
                <a:cs typeface="Calibri"/>
              </a:rPr>
              <a:t>receive at </a:t>
            </a:r>
            <a:r>
              <a:rPr spc="-5" dirty="0">
                <a:latin typeface="Calibri"/>
                <a:cs typeface="Calibri"/>
              </a:rPr>
              <a:t>least 10 </a:t>
            </a:r>
            <a:r>
              <a:rPr dirty="0">
                <a:latin typeface="Calibri"/>
                <a:cs typeface="Calibri"/>
              </a:rPr>
              <a:t>% </a:t>
            </a:r>
            <a:r>
              <a:rPr spc="-10" dirty="0">
                <a:latin typeface="Calibri"/>
                <a:cs typeface="Calibri"/>
              </a:rPr>
              <a:t>from </a:t>
            </a:r>
            <a:r>
              <a:rPr dirty="0">
                <a:latin typeface="Calibri"/>
                <a:cs typeface="Calibri"/>
              </a:rPr>
              <a:t>the firm </a:t>
            </a:r>
            <a:r>
              <a:rPr spc="-5" dirty="0">
                <a:latin typeface="Calibri"/>
                <a:cs typeface="Calibri"/>
              </a:rPr>
              <a:t>or </a:t>
            </a:r>
            <a:r>
              <a:rPr dirty="0">
                <a:latin typeface="Calibri"/>
                <a:cs typeface="Calibri"/>
              </a:rPr>
              <a:t>the </a:t>
            </a:r>
            <a:r>
              <a:rPr spc="-10" dirty="0">
                <a:latin typeface="Calibri"/>
                <a:cs typeface="Calibri"/>
              </a:rPr>
              <a:t>market, </a:t>
            </a:r>
            <a:r>
              <a:rPr dirty="0">
                <a:latin typeface="Calibri"/>
                <a:cs typeface="Calibri"/>
              </a:rPr>
              <a:t>and do  </a:t>
            </a:r>
            <a:r>
              <a:rPr spc="-5" dirty="0">
                <a:latin typeface="Calibri"/>
                <a:cs typeface="Calibri"/>
              </a:rPr>
              <a:t>not </a:t>
            </a:r>
            <a:r>
              <a:rPr spc="-15" dirty="0">
                <a:latin typeface="Calibri"/>
                <a:cs typeface="Calibri"/>
              </a:rPr>
              <a:t>have </a:t>
            </a:r>
            <a:r>
              <a:rPr spc="-10" dirty="0">
                <a:latin typeface="Calibri"/>
                <a:cs typeface="Calibri"/>
              </a:rPr>
              <a:t>to </a:t>
            </a:r>
            <a:r>
              <a:rPr spc="-5" dirty="0">
                <a:latin typeface="Calibri"/>
                <a:cs typeface="Calibri"/>
              </a:rPr>
              <a:t>rely on </a:t>
            </a:r>
            <a:r>
              <a:rPr dirty="0">
                <a:latin typeface="Calibri"/>
                <a:cs typeface="Calibri"/>
              </a:rPr>
              <a:t>a </a:t>
            </a:r>
            <a:r>
              <a:rPr spc="-10" dirty="0">
                <a:latin typeface="Calibri"/>
                <a:cs typeface="Calibri"/>
              </a:rPr>
              <a:t>project </a:t>
            </a:r>
            <a:r>
              <a:rPr spc="-5" dirty="0">
                <a:latin typeface="Calibri"/>
                <a:cs typeface="Calibri"/>
              </a:rPr>
              <a:t>only giving 8% </a:t>
            </a:r>
            <a:r>
              <a:rPr spc="-10" dirty="0">
                <a:latin typeface="Calibri"/>
                <a:cs typeface="Calibri"/>
              </a:rPr>
              <a:t>to maximize </a:t>
            </a:r>
            <a:r>
              <a:rPr dirty="0">
                <a:latin typeface="Calibri"/>
                <a:cs typeface="Calibri"/>
              </a:rPr>
              <a:t>the</a:t>
            </a:r>
            <a:r>
              <a:rPr spc="-10" dirty="0">
                <a:latin typeface="Calibri"/>
                <a:cs typeface="Calibri"/>
              </a:rPr>
              <a:t> </a:t>
            </a:r>
            <a:r>
              <a:rPr spc="-15" dirty="0">
                <a:latin typeface="Calibri"/>
                <a:cs typeface="Calibri"/>
              </a:rPr>
              <a:t>utility.</a:t>
            </a:r>
            <a:endParaRPr>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04800"/>
            <a:ext cx="7415683" cy="751488"/>
          </a:xfrm>
          <a:prstGeom prst="rect">
            <a:avLst/>
          </a:prstGeom>
        </p:spPr>
        <p:txBody>
          <a:bodyPr vert="horz" wrap="square" lIns="0" tIns="12700" rIns="0" bIns="0" rtlCol="0">
            <a:spAutoFit/>
          </a:bodyPr>
          <a:lstStyle/>
          <a:p>
            <a:pPr marL="3528695" marR="5080" indent="-3516629" algn="ctr">
              <a:lnSpc>
                <a:spcPct val="100000"/>
              </a:lnSpc>
              <a:spcBef>
                <a:spcPts val="100"/>
              </a:spcBef>
            </a:pPr>
            <a:r>
              <a:rPr sz="2400" spc="-20" dirty="0"/>
              <a:t>Difference </a:t>
            </a:r>
            <a:r>
              <a:rPr sz="2400" spc="-10" dirty="0"/>
              <a:t>between </a:t>
            </a:r>
            <a:r>
              <a:rPr sz="2400" spc="-5"/>
              <a:t>shareholder </a:t>
            </a:r>
            <a:r>
              <a:rPr sz="2400" smtClean="0"/>
              <a:t>and</a:t>
            </a:r>
            <a:r>
              <a:rPr lang="en-US" sz="2400" dirty="0" smtClean="0"/>
              <a:t/>
            </a:r>
            <a:br>
              <a:rPr lang="en-US" sz="2400" dirty="0" smtClean="0"/>
            </a:br>
            <a:r>
              <a:rPr sz="2400" spc="-10" smtClean="0"/>
              <a:t>accounting  </a:t>
            </a:r>
            <a:r>
              <a:rPr sz="2400" spc="-15" dirty="0"/>
              <a:t>profit</a:t>
            </a:r>
            <a:endParaRPr sz="2400"/>
          </a:p>
        </p:txBody>
      </p:sp>
      <p:sp>
        <p:nvSpPr>
          <p:cNvPr id="3" name="object 3"/>
          <p:cNvSpPr txBox="1"/>
          <p:nvPr/>
        </p:nvSpPr>
        <p:spPr>
          <a:xfrm>
            <a:off x="535940" y="1290065"/>
            <a:ext cx="7455534" cy="671195"/>
          </a:xfrm>
          <a:prstGeom prst="rect">
            <a:avLst/>
          </a:prstGeom>
        </p:spPr>
        <p:txBody>
          <a:bodyPr vert="horz" wrap="square" lIns="0" tIns="8255" rIns="0" bIns="0" rtlCol="0">
            <a:spAutoFit/>
          </a:bodyPr>
          <a:lstStyle/>
          <a:p>
            <a:pPr marL="12700" marR="2825115">
              <a:lnSpc>
                <a:spcPct val="102099"/>
              </a:lnSpc>
              <a:spcBef>
                <a:spcPts val="65"/>
              </a:spcBef>
            </a:pPr>
            <a:r>
              <a:rPr sz="1400" spc="-10" dirty="0">
                <a:latin typeface="Calibri"/>
                <a:cs typeface="Calibri"/>
              </a:rPr>
              <a:t>Shareholders </a:t>
            </a:r>
            <a:r>
              <a:rPr sz="1400" spc="-5" dirty="0">
                <a:latin typeface="Calibri"/>
                <a:cs typeface="Calibri"/>
              </a:rPr>
              <a:t>wealth </a:t>
            </a:r>
            <a:r>
              <a:rPr sz="1400" dirty="0">
                <a:latin typeface="Calibri"/>
                <a:cs typeface="Calibri"/>
              </a:rPr>
              <a:t>– How </a:t>
            </a:r>
            <a:r>
              <a:rPr sz="1400" spc="-5" dirty="0">
                <a:latin typeface="Calibri"/>
                <a:cs typeface="Calibri"/>
              </a:rPr>
              <a:t>do we know </a:t>
            </a:r>
            <a:r>
              <a:rPr sz="1400" dirty="0">
                <a:latin typeface="Calibri"/>
                <a:cs typeface="Calibri"/>
              </a:rPr>
              <a:t>when it is </a:t>
            </a:r>
            <a:r>
              <a:rPr sz="1400" spc="-10" dirty="0">
                <a:latin typeface="Calibri"/>
                <a:cs typeface="Calibri"/>
              </a:rPr>
              <a:t>maximized?  </a:t>
            </a:r>
            <a:r>
              <a:rPr sz="1400" dirty="0">
                <a:latin typeface="Calibri"/>
                <a:cs typeface="Calibri"/>
              </a:rPr>
              <a:t>Axiom </a:t>
            </a:r>
            <a:r>
              <a:rPr sz="1400" spc="-5" dirty="0">
                <a:latin typeface="Calibri"/>
                <a:cs typeface="Calibri"/>
              </a:rPr>
              <a:t>or</a:t>
            </a:r>
            <a:r>
              <a:rPr sz="1400" spc="-45" dirty="0">
                <a:latin typeface="Calibri"/>
                <a:cs typeface="Calibri"/>
              </a:rPr>
              <a:t> </a:t>
            </a:r>
            <a:r>
              <a:rPr sz="1400" spc="-5" dirty="0">
                <a:latin typeface="Calibri"/>
                <a:cs typeface="Calibri"/>
              </a:rPr>
              <a:t>assumption:</a:t>
            </a:r>
            <a:endParaRPr sz="1400">
              <a:latin typeface="Calibri"/>
              <a:cs typeface="Calibri"/>
            </a:endParaRPr>
          </a:p>
          <a:p>
            <a:pPr marL="12700">
              <a:lnSpc>
                <a:spcPct val="100000"/>
              </a:lnSpc>
            </a:pPr>
            <a:r>
              <a:rPr sz="1400" spc="-5" dirty="0">
                <a:latin typeface="Calibri"/>
                <a:cs typeface="Calibri"/>
              </a:rPr>
              <a:t>The shareholders’ wealth </a:t>
            </a:r>
            <a:r>
              <a:rPr sz="1400" dirty="0">
                <a:latin typeface="Calibri"/>
                <a:cs typeface="Calibri"/>
              </a:rPr>
              <a:t>is </a:t>
            </a:r>
            <a:r>
              <a:rPr sz="1400" spc="-5" dirty="0">
                <a:latin typeface="Calibri"/>
                <a:cs typeface="Calibri"/>
              </a:rPr>
              <a:t>the </a:t>
            </a:r>
            <a:r>
              <a:rPr sz="1400" spc="-10" dirty="0">
                <a:latin typeface="Calibri"/>
                <a:cs typeface="Calibri"/>
              </a:rPr>
              <a:t>discounted </a:t>
            </a:r>
            <a:r>
              <a:rPr sz="1400" spc="-5" dirty="0">
                <a:latin typeface="Calibri"/>
                <a:cs typeface="Calibri"/>
              </a:rPr>
              <a:t>value </a:t>
            </a:r>
            <a:r>
              <a:rPr sz="1400" dirty="0">
                <a:latin typeface="Calibri"/>
                <a:cs typeface="Calibri"/>
              </a:rPr>
              <a:t>of </a:t>
            </a:r>
            <a:r>
              <a:rPr sz="1400" spc="-5" dirty="0">
                <a:latin typeface="Calibri"/>
                <a:cs typeface="Calibri"/>
              </a:rPr>
              <a:t>the after-tax cash flows paid out </a:t>
            </a:r>
            <a:r>
              <a:rPr sz="1400" spc="-15" dirty="0">
                <a:latin typeface="Calibri"/>
                <a:cs typeface="Calibri"/>
              </a:rPr>
              <a:t>by </a:t>
            </a:r>
            <a:r>
              <a:rPr sz="1400" spc="-5" dirty="0">
                <a:latin typeface="Calibri"/>
                <a:cs typeface="Calibri"/>
              </a:rPr>
              <a:t>the </a:t>
            </a:r>
            <a:r>
              <a:rPr sz="1400" dirty="0">
                <a:latin typeface="Calibri"/>
                <a:cs typeface="Calibri"/>
              </a:rPr>
              <a:t>firm </a:t>
            </a:r>
            <a:r>
              <a:rPr sz="1400" spc="-10" dirty="0">
                <a:latin typeface="Calibri"/>
                <a:cs typeface="Calibri"/>
              </a:rPr>
              <a:t>to</a:t>
            </a:r>
            <a:r>
              <a:rPr sz="1400" spc="165" dirty="0">
                <a:latin typeface="Calibri"/>
                <a:cs typeface="Calibri"/>
              </a:rPr>
              <a:t> </a:t>
            </a:r>
            <a:r>
              <a:rPr sz="1400" spc="-5" dirty="0">
                <a:latin typeface="Calibri"/>
                <a:cs typeface="Calibri"/>
              </a:rPr>
              <a:t>the</a:t>
            </a:r>
            <a:endParaRPr sz="1400">
              <a:latin typeface="Calibri"/>
              <a:cs typeface="Calibri"/>
            </a:endParaRPr>
          </a:p>
        </p:txBody>
      </p:sp>
      <p:sp>
        <p:nvSpPr>
          <p:cNvPr id="4" name="object 4"/>
          <p:cNvSpPr txBox="1"/>
          <p:nvPr/>
        </p:nvSpPr>
        <p:spPr>
          <a:xfrm>
            <a:off x="1644142" y="2085594"/>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5" name="object 5"/>
          <p:cNvSpPr txBox="1"/>
          <p:nvPr/>
        </p:nvSpPr>
        <p:spPr>
          <a:xfrm>
            <a:off x="510540" y="2000250"/>
            <a:ext cx="1744980" cy="239395"/>
          </a:xfrm>
          <a:prstGeom prst="rect">
            <a:avLst/>
          </a:prstGeom>
        </p:spPr>
        <p:txBody>
          <a:bodyPr vert="horz" wrap="square" lIns="0" tIns="13335" rIns="0" bIns="0" rtlCol="0">
            <a:spAutoFit/>
          </a:bodyPr>
          <a:lstStyle/>
          <a:p>
            <a:pPr marL="38100">
              <a:lnSpc>
                <a:spcPct val="100000"/>
              </a:lnSpc>
              <a:spcBef>
                <a:spcPts val="105"/>
              </a:spcBef>
            </a:pPr>
            <a:r>
              <a:rPr sz="1400" spc="-10" dirty="0">
                <a:latin typeface="Calibri"/>
                <a:cs typeface="Calibri"/>
              </a:rPr>
              <a:t>shareholders. </a:t>
            </a:r>
            <a:r>
              <a:rPr sz="1400" dirty="0">
                <a:latin typeface="Cambria Math"/>
                <a:cs typeface="Cambria Math"/>
              </a:rPr>
              <a:t>𝑆 =</a:t>
            </a:r>
            <a:r>
              <a:rPr sz="1400" spc="105" dirty="0">
                <a:latin typeface="Cambria Math"/>
                <a:cs typeface="Cambria Math"/>
              </a:rPr>
              <a:t> </a:t>
            </a:r>
            <a:r>
              <a:rPr sz="2100" spc="209" baseline="1984" dirty="0">
                <a:latin typeface="Cambria Math"/>
                <a:cs typeface="Cambria Math"/>
              </a:rPr>
              <a:t>σ</a:t>
            </a:r>
            <a:r>
              <a:rPr sz="1500" spc="209" baseline="30555" dirty="0">
                <a:latin typeface="Cambria Math"/>
                <a:cs typeface="Cambria Math"/>
              </a:rPr>
              <a:t>∞</a:t>
            </a:r>
            <a:endParaRPr sz="1500" baseline="30555">
              <a:latin typeface="Cambria Math"/>
              <a:cs typeface="Cambria Math"/>
            </a:endParaRPr>
          </a:p>
        </p:txBody>
      </p:sp>
      <p:sp>
        <p:nvSpPr>
          <p:cNvPr id="6" name="object 6"/>
          <p:cNvSpPr/>
          <p:nvPr/>
        </p:nvSpPr>
        <p:spPr>
          <a:xfrm>
            <a:off x="2354579" y="2134362"/>
            <a:ext cx="467995" cy="12700"/>
          </a:xfrm>
          <a:custGeom>
            <a:avLst/>
            <a:gdLst/>
            <a:ahLst/>
            <a:cxnLst/>
            <a:rect l="l" t="t" r="r" b="b"/>
            <a:pathLst>
              <a:path w="467994" h="12700">
                <a:moveTo>
                  <a:pt x="467868" y="0"/>
                </a:moveTo>
                <a:lnTo>
                  <a:pt x="0" y="0"/>
                </a:lnTo>
                <a:lnTo>
                  <a:pt x="0" y="12191"/>
                </a:lnTo>
                <a:lnTo>
                  <a:pt x="467868" y="12191"/>
                </a:lnTo>
                <a:lnTo>
                  <a:pt x="467868" y="0"/>
                </a:lnTo>
                <a:close/>
              </a:path>
            </a:pathLst>
          </a:custGeom>
          <a:solidFill>
            <a:srgbClr val="000000"/>
          </a:solidFill>
        </p:spPr>
        <p:txBody>
          <a:bodyPr wrap="square" lIns="0" tIns="0" rIns="0" bIns="0" rtlCol="0"/>
          <a:lstStyle/>
          <a:p>
            <a:endParaRPr/>
          </a:p>
        </p:txBody>
      </p:sp>
      <p:sp>
        <p:nvSpPr>
          <p:cNvPr id="7" name="object 7"/>
          <p:cNvSpPr txBox="1"/>
          <p:nvPr/>
        </p:nvSpPr>
        <p:spPr>
          <a:xfrm>
            <a:off x="2412745" y="1943862"/>
            <a:ext cx="347345" cy="180975"/>
          </a:xfrm>
          <a:prstGeom prst="rect">
            <a:avLst/>
          </a:prstGeom>
        </p:spPr>
        <p:txBody>
          <a:bodyPr vert="horz" wrap="square" lIns="0" tIns="15240" rIns="0" bIns="0" rtlCol="0">
            <a:spAutoFit/>
          </a:bodyPr>
          <a:lstStyle/>
          <a:p>
            <a:pPr marL="38100">
              <a:lnSpc>
                <a:spcPct val="100000"/>
              </a:lnSpc>
              <a:spcBef>
                <a:spcPts val="120"/>
              </a:spcBef>
            </a:pPr>
            <a:r>
              <a:rPr sz="1000" spc="25" dirty="0">
                <a:latin typeface="Cambria Math"/>
                <a:cs typeface="Cambria Math"/>
              </a:rPr>
              <a:t>𝐷𝑖𝑣</a:t>
            </a:r>
            <a:r>
              <a:rPr sz="1275" spc="37" baseline="-13071" dirty="0">
                <a:latin typeface="Cambria Math"/>
                <a:cs typeface="Cambria Math"/>
              </a:rPr>
              <a:t>0</a:t>
            </a:r>
            <a:endParaRPr sz="1275" baseline="-13071">
              <a:latin typeface="Cambria Math"/>
              <a:cs typeface="Cambria Math"/>
            </a:endParaRPr>
          </a:p>
        </p:txBody>
      </p:sp>
      <p:sp>
        <p:nvSpPr>
          <p:cNvPr id="8" name="object 8"/>
          <p:cNvSpPr/>
          <p:nvPr/>
        </p:nvSpPr>
        <p:spPr>
          <a:xfrm>
            <a:off x="2366010" y="2183257"/>
            <a:ext cx="391160" cy="120014"/>
          </a:xfrm>
          <a:custGeom>
            <a:avLst/>
            <a:gdLst/>
            <a:ahLst/>
            <a:cxnLst/>
            <a:rect l="l" t="t" r="r" b="b"/>
            <a:pathLst>
              <a:path w="391160" h="120014">
                <a:moveTo>
                  <a:pt x="352297" y="0"/>
                </a:moveTo>
                <a:lnTo>
                  <a:pt x="350646" y="4825"/>
                </a:lnTo>
                <a:lnTo>
                  <a:pt x="357598" y="7802"/>
                </a:lnTo>
                <a:lnTo>
                  <a:pt x="363585" y="11969"/>
                </a:lnTo>
                <a:lnTo>
                  <a:pt x="379279" y="49093"/>
                </a:lnTo>
                <a:lnTo>
                  <a:pt x="379729" y="59308"/>
                </a:lnTo>
                <a:lnTo>
                  <a:pt x="379277" y="69881"/>
                </a:lnTo>
                <a:lnTo>
                  <a:pt x="363537" y="107807"/>
                </a:lnTo>
                <a:lnTo>
                  <a:pt x="350773" y="115062"/>
                </a:lnTo>
                <a:lnTo>
                  <a:pt x="352297" y="119887"/>
                </a:lnTo>
                <a:lnTo>
                  <a:pt x="385079" y="90483"/>
                </a:lnTo>
                <a:lnTo>
                  <a:pt x="390651" y="59943"/>
                </a:lnTo>
                <a:lnTo>
                  <a:pt x="390032" y="48940"/>
                </a:lnTo>
                <a:lnTo>
                  <a:pt x="375247" y="13573"/>
                </a:lnTo>
                <a:lnTo>
                  <a:pt x="361011" y="3095"/>
                </a:lnTo>
                <a:lnTo>
                  <a:pt x="352297" y="0"/>
                </a:lnTo>
                <a:close/>
              </a:path>
              <a:path w="391160" h="120014">
                <a:moveTo>
                  <a:pt x="38226" y="0"/>
                </a:moveTo>
                <a:lnTo>
                  <a:pt x="5572" y="29458"/>
                </a:lnTo>
                <a:lnTo>
                  <a:pt x="0" y="59943"/>
                </a:lnTo>
                <a:lnTo>
                  <a:pt x="617" y="70965"/>
                </a:lnTo>
                <a:lnTo>
                  <a:pt x="15277" y="106314"/>
                </a:lnTo>
                <a:lnTo>
                  <a:pt x="38226" y="119887"/>
                </a:lnTo>
                <a:lnTo>
                  <a:pt x="39750" y="115062"/>
                </a:lnTo>
                <a:lnTo>
                  <a:pt x="32892" y="112012"/>
                </a:lnTo>
                <a:lnTo>
                  <a:pt x="26987" y="107807"/>
                </a:lnTo>
                <a:lnTo>
                  <a:pt x="11354" y="69881"/>
                </a:lnTo>
                <a:lnTo>
                  <a:pt x="10921" y="59308"/>
                </a:lnTo>
                <a:lnTo>
                  <a:pt x="11354" y="49093"/>
                </a:lnTo>
                <a:lnTo>
                  <a:pt x="27050" y="11969"/>
                </a:lnTo>
                <a:lnTo>
                  <a:pt x="39877" y="4825"/>
                </a:lnTo>
                <a:lnTo>
                  <a:pt x="38226" y="0"/>
                </a:lnTo>
                <a:close/>
              </a:path>
            </a:pathLst>
          </a:custGeom>
          <a:solidFill>
            <a:srgbClr val="000000"/>
          </a:solidFill>
        </p:spPr>
        <p:txBody>
          <a:bodyPr wrap="square" lIns="0" tIns="0" rIns="0" bIns="0" rtlCol="0"/>
          <a:lstStyle/>
          <a:p>
            <a:endParaRPr/>
          </a:p>
        </p:txBody>
      </p:sp>
      <p:sp>
        <p:nvSpPr>
          <p:cNvPr id="9" name="object 9"/>
          <p:cNvSpPr txBox="1"/>
          <p:nvPr/>
        </p:nvSpPr>
        <p:spPr>
          <a:xfrm>
            <a:off x="2059177" y="2099310"/>
            <a:ext cx="797560" cy="180975"/>
          </a:xfrm>
          <a:prstGeom prst="rect">
            <a:avLst/>
          </a:prstGeom>
        </p:spPr>
        <p:txBody>
          <a:bodyPr vert="horz" wrap="square" lIns="0" tIns="15240" rIns="0" bIns="0" rtlCol="0">
            <a:spAutoFit/>
          </a:bodyPr>
          <a:lstStyle/>
          <a:p>
            <a:pPr marL="38100">
              <a:lnSpc>
                <a:spcPct val="100000"/>
              </a:lnSpc>
              <a:spcBef>
                <a:spcPts val="120"/>
              </a:spcBef>
            </a:pPr>
            <a:r>
              <a:rPr sz="1500" spc="44" baseline="5555" dirty="0">
                <a:latin typeface="Cambria Math"/>
                <a:cs typeface="Cambria Math"/>
              </a:rPr>
              <a:t>𝑡=1 </a:t>
            </a:r>
            <a:r>
              <a:rPr sz="1500" spc="37" baseline="-16666" dirty="0">
                <a:latin typeface="Cambria Math"/>
                <a:cs typeface="Cambria Math"/>
              </a:rPr>
              <a:t>1+𝑘</a:t>
            </a:r>
            <a:r>
              <a:rPr sz="1275" spc="37" baseline="-32679" dirty="0">
                <a:latin typeface="Cambria Math"/>
                <a:cs typeface="Cambria Math"/>
              </a:rPr>
              <a:t>𝑠</a:t>
            </a:r>
            <a:r>
              <a:rPr sz="1275" spc="165" baseline="-32679" dirty="0">
                <a:latin typeface="Cambria Math"/>
                <a:cs typeface="Cambria Math"/>
              </a:rPr>
              <a:t> </a:t>
            </a:r>
            <a:r>
              <a:rPr sz="850" spc="60" dirty="0">
                <a:latin typeface="Cambria Math"/>
                <a:cs typeface="Cambria Math"/>
              </a:rPr>
              <a:t>𝑡</a:t>
            </a:r>
            <a:endParaRPr sz="850">
              <a:latin typeface="Cambria Math"/>
              <a:cs typeface="Cambria Math"/>
            </a:endParaRPr>
          </a:p>
        </p:txBody>
      </p:sp>
      <p:sp>
        <p:nvSpPr>
          <p:cNvPr id="10" name="object 10"/>
          <p:cNvSpPr txBox="1"/>
          <p:nvPr/>
        </p:nvSpPr>
        <p:spPr>
          <a:xfrm>
            <a:off x="535940" y="2485136"/>
            <a:ext cx="8014970" cy="1178560"/>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Cashflow and dividends </a:t>
            </a:r>
            <a:r>
              <a:rPr sz="1400" spc="-10" dirty="0">
                <a:latin typeface="Calibri"/>
                <a:cs typeface="Calibri"/>
              </a:rPr>
              <a:t>are </a:t>
            </a:r>
            <a:r>
              <a:rPr sz="1400" spc="-5" dirty="0">
                <a:latin typeface="Calibri"/>
                <a:cs typeface="Calibri"/>
              </a:rPr>
              <a:t>assumed </a:t>
            </a:r>
            <a:r>
              <a:rPr sz="1400" spc="-10" dirty="0">
                <a:latin typeface="Calibri"/>
                <a:cs typeface="Calibri"/>
              </a:rPr>
              <a:t>to </a:t>
            </a:r>
            <a:r>
              <a:rPr sz="1400" spc="-5" dirty="0">
                <a:latin typeface="Calibri"/>
                <a:cs typeface="Calibri"/>
              </a:rPr>
              <a:t>be equal.</a:t>
            </a:r>
            <a:r>
              <a:rPr sz="1400" spc="60" dirty="0">
                <a:latin typeface="Calibri"/>
                <a:cs typeface="Calibri"/>
              </a:rPr>
              <a:t> </a:t>
            </a:r>
            <a:r>
              <a:rPr sz="1400" spc="-10" dirty="0">
                <a:latin typeface="Calibri"/>
                <a:cs typeface="Calibri"/>
              </a:rPr>
              <a:t>Why?</a:t>
            </a:r>
            <a:endParaRPr sz="1400">
              <a:latin typeface="Calibri"/>
              <a:cs typeface="Calibri"/>
            </a:endParaRPr>
          </a:p>
          <a:p>
            <a:pPr>
              <a:lnSpc>
                <a:spcPct val="100000"/>
              </a:lnSpc>
            </a:pPr>
            <a:endParaRPr sz="1650">
              <a:latin typeface="Calibri"/>
              <a:cs typeface="Calibri"/>
            </a:endParaRPr>
          </a:p>
          <a:p>
            <a:pPr marL="12700" marR="5080">
              <a:lnSpc>
                <a:spcPct val="80000"/>
              </a:lnSpc>
            </a:pPr>
            <a:r>
              <a:rPr sz="1400" spc="-5" dirty="0">
                <a:latin typeface="Calibri"/>
                <a:cs typeface="Calibri"/>
              </a:rPr>
              <a:t>Dividend or </a:t>
            </a:r>
            <a:r>
              <a:rPr sz="1400" spc="-10" dirty="0">
                <a:latin typeface="Calibri"/>
                <a:cs typeface="Calibri"/>
              </a:rPr>
              <a:t>internal/external </a:t>
            </a:r>
            <a:r>
              <a:rPr sz="1400" spc="-5" dirty="0">
                <a:latin typeface="Calibri"/>
                <a:cs typeface="Calibri"/>
              </a:rPr>
              <a:t>growth: The </a:t>
            </a:r>
            <a:r>
              <a:rPr sz="1400" spc="-10" dirty="0">
                <a:latin typeface="Calibri"/>
                <a:cs typeface="Calibri"/>
              </a:rPr>
              <a:t>investor </a:t>
            </a:r>
            <a:r>
              <a:rPr sz="1400" spc="-5" dirty="0">
                <a:latin typeface="Calibri"/>
                <a:cs typeface="Calibri"/>
              </a:rPr>
              <a:t>would be </a:t>
            </a:r>
            <a:r>
              <a:rPr sz="1400" spc="-10" dirty="0">
                <a:latin typeface="Calibri"/>
                <a:cs typeface="Calibri"/>
              </a:rPr>
              <a:t>indifferent </a:t>
            </a:r>
            <a:r>
              <a:rPr sz="1400" dirty="0">
                <a:latin typeface="Calibri"/>
                <a:cs typeface="Calibri"/>
              </a:rPr>
              <a:t>in </a:t>
            </a:r>
            <a:r>
              <a:rPr sz="1400" spc="-10" dirty="0">
                <a:latin typeface="Calibri"/>
                <a:cs typeface="Calibri"/>
              </a:rPr>
              <a:t>perfect markets </a:t>
            </a:r>
            <a:r>
              <a:rPr sz="1400" spc="-5" dirty="0">
                <a:latin typeface="Calibri"/>
                <a:cs typeface="Calibri"/>
              </a:rPr>
              <a:t>without </a:t>
            </a:r>
            <a:r>
              <a:rPr sz="1400" spc="-10" dirty="0">
                <a:latin typeface="Calibri"/>
                <a:cs typeface="Calibri"/>
              </a:rPr>
              <a:t>tax  differences </a:t>
            </a:r>
            <a:r>
              <a:rPr sz="1400" spc="-5" dirty="0">
                <a:latin typeface="Calibri"/>
                <a:cs typeface="Calibri"/>
              </a:rPr>
              <a:t>(and certain CF:s). </a:t>
            </a:r>
            <a:r>
              <a:rPr sz="1400" spc="-25" dirty="0">
                <a:latin typeface="Calibri"/>
                <a:cs typeface="Calibri"/>
              </a:rPr>
              <a:t>We </a:t>
            </a:r>
            <a:r>
              <a:rPr sz="1400" spc="-5" dirty="0">
                <a:latin typeface="Calibri"/>
                <a:cs typeface="Calibri"/>
              </a:rPr>
              <a:t>can use this dividend model assuming </a:t>
            </a:r>
            <a:r>
              <a:rPr sz="1400" dirty="0">
                <a:latin typeface="Calibri"/>
                <a:cs typeface="Calibri"/>
              </a:rPr>
              <a:t>a firm is a </a:t>
            </a:r>
            <a:r>
              <a:rPr sz="1400" spc="-5" dirty="0">
                <a:latin typeface="Calibri"/>
                <a:cs typeface="Calibri"/>
              </a:rPr>
              <a:t>going concern: The </a:t>
            </a:r>
            <a:r>
              <a:rPr sz="1400" spc="-10" dirty="0">
                <a:latin typeface="Calibri"/>
                <a:cs typeface="Calibri"/>
              </a:rPr>
              <a:t>return  from </a:t>
            </a:r>
            <a:r>
              <a:rPr sz="1400" dirty="0">
                <a:latin typeface="Calibri"/>
                <a:cs typeface="Calibri"/>
              </a:rPr>
              <a:t>a </a:t>
            </a:r>
            <a:r>
              <a:rPr sz="1400" spc="-10" dirty="0">
                <a:latin typeface="Calibri"/>
                <a:cs typeface="Calibri"/>
              </a:rPr>
              <a:t>share </a:t>
            </a:r>
            <a:r>
              <a:rPr sz="1400" spc="-5" dirty="0">
                <a:latin typeface="Calibri"/>
                <a:cs typeface="Calibri"/>
              </a:rPr>
              <a:t>can be divided </a:t>
            </a:r>
            <a:r>
              <a:rPr sz="1400" dirty="0">
                <a:latin typeface="Calibri"/>
                <a:cs typeface="Calibri"/>
              </a:rPr>
              <a:t>in </a:t>
            </a:r>
            <a:r>
              <a:rPr sz="1400" spc="-5" dirty="0">
                <a:latin typeface="Calibri"/>
                <a:cs typeface="Calibri"/>
              </a:rPr>
              <a:t>two parts, </a:t>
            </a:r>
            <a:r>
              <a:rPr sz="1400" spc="-10" dirty="0">
                <a:latin typeface="Calibri"/>
                <a:cs typeface="Calibri"/>
              </a:rPr>
              <a:t>future </a:t>
            </a:r>
            <a:r>
              <a:rPr sz="1400" spc="-5" dirty="0">
                <a:latin typeface="Calibri"/>
                <a:cs typeface="Calibri"/>
              </a:rPr>
              <a:t>price (</a:t>
            </a:r>
            <a:r>
              <a:rPr sz="1400" i="1" spc="-5" dirty="0">
                <a:latin typeface="Calibri"/>
                <a:cs typeface="Calibri"/>
              </a:rPr>
              <a:t>S</a:t>
            </a:r>
            <a:r>
              <a:rPr sz="1400" spc="-5" dirty="0">
                <a:latin typeface="Calibri"/>
                <a:cs typeface="Calibri"/>
              </a:rPr>
              <a:t>) and dividend received (</a:t>
            </a:r>
            <a:r>
              <a:rPr sz="1400" i="1" spc="-5" dirty="0">
                <a:latin typeface="Calibri"/>
                <a:cs typeface="Calibri"/>
              </a:rPr>
              <a:t>div</a:t>
            </a:r>
            <a:r>
              <a:rPr sz="1400" spc="-5" dirty="0">
                <a:latin typeface="Calibri"/>
                <a:cs typeface="Calibri"/>
              </a:rPr>
              <a:t>) The price </a:t>
            </a:r>
            <a:r>
              <a:rPr sz="1400" spc="-10" dirty="0">
                <a:latin typeface="Calibri"/>
                <a:cs typeface="Calibri"/>
              </a:rPr>
              <a:t>for </a:t>
            </a:r>
            <a:r>
              <a:rPr sz="1400" spc="-5" dirty="0">
                <a:latin typeface="Calibri"/>
                <a:cs typeface="Calibri"/>
              </a:rPr>
              <a:t>the share </a:t>
            </a:r>
            <a:r>
              <a:rPr sz="1400" dirty="0">
                <a:latin typeface="Calibri"/>
                <a:cs typeface="Calibri"/>
              </a:rPr>
              <a:t>in  period 0 </a:t>
            </a:r>
            <a:r>
              <a:rPr sz="1400" spc="-5" dirty="0">
                <a:latin typeface="Calibri"/>
                <a:cs typeface="Calibri"/>
              </a:rPr>
              <a:t>can be written </a:t>
            </a:r>
            <a:r>
              <a:rPr sz="1400" dirty="0">
                <a:latin typeface="Calibri"/>
                <a:cs typeface="Calibri"/>
              </a:rPr>
              <a:t>as:</a:t>
            </a:r>
            <a:endParaRPr sz="1400">
              <a:latin typeface="Calibri"/>
              <a:cs typeface="Calibri"/>
            </a:endParaRPr>
          </a:p>
        </p:txBody>
      </p:sp>
      <p:sp>
        <p:nvSpPr>
          <p:cNvPr id="11" name="object 11"/>
          <p:cNvSpPr txBox="1"/>
          <p:nvPr/>
        </p:nvSpPr>
        <p:spPr>
          <a:xfrm>
            <a:off x="535940" y="3916426"/>
            <a:ext cx="120014"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mbria Math"/>
                <a:cs typeface="Cambria Math"/>
              </a:rPr>
              <a:t>𝑆</a:t>
            </a:r>
            <a:endParaRPr sz="1400">
              <a:latin typeface="Cambria Math"/>
              <a:cs typeface="Cambria Math"/>
            </a:endParaRPr>
          </a:p>
        </p:txBody>
      </p:sp>
      <p:sp>
        <p:nvSpPr>
          <p:cNvPr id="12" name="object 12"/>
          <p:cNvSpPr txBox="1"/>
          <p:nvPr/>
        </p:nvSpPr>
        <p:spPr>
          <a:xfrm>
            <a:off x="622808" y="4001770"/>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13" name="object 13"/>
          <p:cNvSpPr/>
          <p:nvPr/>
        </p:nvSpPr>
        <p:spPr>
          <a:xfrm>
            <a:off x="947927" y="4050030"/>
            <a:ext cx="303530" cy="12700"/>
          </a:xfrm>
          <a:custGeom>
            <a:avLst/>
            <a:gdLst/>
            <a:ahLst/>
            <a:cxnLst/>
            <a:rect l="l" t="t" r="r" b="b"/>
            <a:pathLst>
              <a:path w="303530" h="12700">
                <a:moveTo>
                  <a:pt x="303275" y="0"/>
                </a:moveTo>
                <a:lnTo>
                  <a:pt x="0" y="0"/>
                </a:lnTo>
                <a:lnTo>
                  <a:pt x="0" y="12191"/>
                </a:lnTo>
                <a:lnTo>
                  <a:pt x="303275" y="12191"/>
                </a:lnTo>
                <a:lnTo>
                  <a:pt x="303275" y="0"/>
                </a:lnTo>
                <a:close/>
              </a:path>
            </a:pathLst>
          </a:custGeom>
          <a:solidFill>
            <a:srgbClr val="000000"/>
          </a:solidFill>
        </p:spPr>
        <p:txBody>
          <a:bodyPr wrap="square" lIns="0" tIns="0" rIns="0" bIns="0" rtlCol="0"/>
          <a:lstStyle/>
          <a:p>
            <a:endParaRPr/>
          </a:p>
        </p:txBody>
      </p:sp>
      <p:sp>
        <p:nvSpPr>
          <p:cNvPr id="14" name="object 14"/>
          <p:cNvSpPr/>
          <p:nvPr/>
        </p:nvSpPr>
        <p:spPr>
          <a:xfrm>
            <a:off x="1464563" y="4050030"/>
            <a:ext cx="303530" cy="12700"/>
          </a:xfrm>
          <a:custGeom>
            <a:avLst/>
            <a:gdLst/>
            <a:ahLst/>
            <a:cxnLst/>
            <a:rect l="l" t="t" r="r" b="b"/>
            <a:pathLst>
              <a:path w="303530" h="12700">
                <a:moveTo>
                  <a:pt x="303275" y="0"/>
                </a:moveTo>
                <a:lnTo>
                  <a:pt x="0" y="0"/>
                </a:lnTo>
                <a:lnTo>
                  <a:pt x="0" y="12191"/>
                </a:lnTo>
                <a:lnTo>
                  <a:pt x="303275" y="12191"/>
                </a:lnTo>
                <a:lnTo>
                  <a:pt x="303275" y="0"/>
                </a:lnTo>
                <a:close/>
              </a:path>
            </a:pathLst>
          </a:custGeom>
          <a:solidFill>
            <a:srgbClr val="000000"/>
          </a:solidFill>
        </p:spPr>
        <p:txBody>
          <a:bodyPr wrap="square" lIns="0" tIns="0" rIns="0" bIns="0" rtlCol="0"/>
          <a:lstStyle/>
          <a:p>
            <a:endParaRPr/>
          </a:p>
        </p:txBody>
      </p:sp>
      <p:sp>
        <p:nvSpPr>
          <p:cNvPr id="15" name="object 15"/>
          <p:cNvSpPr txBox="1"/>
          <p:nvPr/>
        </p:nvSpPr>
        <p:spPr>
          <a:xfrm>
            <a:off x="728472" y="3811015"/>
            <a:ext cx="989330" cy="239395"/>
          </a:xfrm>
          <a:prstGeom prst="rect">
            <a:avLst/>
          </a:prstGeom>
        </p:spPr>
        <p:txBody>
          <a:bodyPr vert="horz" wrap="square" lIns="0" tIns="12700" rIns="0" bIns="0" rtlCol="0">
            <a:spAutoFit/>
          </a:bodyPr>
          <a:lstStyle/>
          <a:p>
            <a:pPr marL="38100">
              <a:lnSpc>
                <a:spcPct val="100000"/>
              </a:lnSpc>
              <a:spcBef>
                <a:spcPts val="100"/>
              </a:spcBef>
            </a:pPr>
            <a:r>
              <a:rPr sz="2100" baseline="-33730" dirty="0">
                <a:latin typeface="Cambria Math"/>
                <a:cs typeface="Cambria Math"/>
              </a:rPr>
              <a:t>= </a:t>
            </a:r>
            <a:r>
              <a:rPr sz="1000" spc="25" dirty="0">
                <a:latin typeface="Cambria Math"/>
                <a:cs typeface="Cambria Math"/>
              </a:rPr>
              <a:t>𝐷𝑖𝑣</a:t>
            </a:r>
            <a:r>
              <a:rPr sz="1275" spc="37" baseline="-13071" dirty="0">
                <a:latin typeface="Cambria Math"/>
                <a:cs typeface="Cambria Math"/>
              </a:rPr>
              <a:t>1 </a:t>
            </a:r>
            <a:r>
              <a:rPr sz="2100" baseline="-33730" dirty="0">
                <a:latin typeface="Cambria Math"/>
                <a:cs typeface="Cambria Math"/>
              </a:rPr>
              <a:t>+</a:t>
            </a:r>
            <a:r>
              <a:rPr sz="2100" spc="292" baseline="-33730" dirty="0">
                <a:latin typeface="Cambria Math"/>
                <a:cs typeface="Cambria Math"/>
              </a:rPr>
              <a:t> </a:t>
            </a:r>
            <a:r>
              <a:rPr sz="1000" spc="5" dirty="0">
                <a:latin typeface="Cambria Math"/>
                <a:cs typeface="Cambria Math"/>
              </a:rPr>
              <a:t>𝑆</a:t>
            </a:r>
            <a:r>
              <a:rPr sz="1275" spc="7" baseline="-13071" dirty="0">
                <a:latin typeface="Cambria Math"/>
                <a:cs typeface="Cambria Math"/>
              </a:rPr>
              <a:t>1</a:t>
            </a:r>
            <a:endParaRPr sz="1275" baseline="-13071">
              <a:latin typeface="Cambria Math"/>
              <a:cs typeface="Cambria Math"/>
            </a:endParaRPr>
          </a:p>
        </p:txBody>
      </p:sp>
      <p:sp>
        <p:nvSpPr>
          <p:cNvPr id="16" name="object 16"/>
          <p:cNvSpPr txBox="1"/>
          <p:nvPr/>
        </p:nvSpPr>
        <p:spPr>
          <a:xfrm>
            <a:off x="910132" y="4055109"/>
            <a:ext cx="892810" cy="180975"/>
          </a:xfrm>
          <a:prstGeom prst="rect">
            <a:avLst/>
          </a:prstGeom>
        </p:spPr>
        <p:txBody>
          <a:bodyPr vert="horz" wrap="square" lIns="0" tIns="15240" rIns="0" bIns="0" rtlCol="0">
            <a:spAutoFit/>
          </a:bodyPr>
          <a:lstStyle/>
          <a:p>
            <a:pPr marL="38100">
              <a:lnSpc>
                <a:spcPct val="100000"/>
              </a:lnSpc>
              <a:spcBef>
                <a:spcPts val="120"/>
              </a:spcBef>
              <a:tabLst>
                <a:tab pos="554355" algn="l"/>
              </a:tabLst>
            </a:pPr>
            <a:r>
              <a:rPr sz="1000" spc="25" dirty="0">
                <a:latin typeface="Cambria Math"/>
                <a:cs typeface="Cambria Math"/>
              </a:rPr>
              <a:t>1+𝑘</a:t>
            </a:r>
            <a:r>
              <a:rPr sz="1275" spc="37" baseline="-13071" dirty="0">
                <a:latin typeface="Cambria Math"/>
                <a:cs typeface="Cambria Math"/>
              </a:rPr>
              <a:t>𝑠	</a:t>
            </a:r>
            <a:r>
              <a:rPr sz="1000" spc="25" dirty="0">
                <a:latin typeface="Cambria Math"/>
                <a:cs typeface="Cambria Math"/>
              </a:rPr>
              <a:t>1+𝑘</a:t>
            </a:r>
            <a:r>
              <a:rPr sz="1275" spc="37" baseline="-13071" dirty="0">
                <a:latin typeface="Cambria Math"/>
                <a:cs typeface="Cambria Math"/>
              </a:rPr>
              <a:t>𝑠</a:t>
            </a:r>
            <a:endParaRPr sz="1275" baseline="-13071">
              <a:latin typeface="Cambria Math"/>
              <a:cs typeface="Cambria Math"/>
            </a:endParaRPr>
          </a:p>
        </p:txBody>
      </p:sp>
      <p:sp>
        <p:nvSpPr>
          <p:cNvPr id="17" name="object 17"/>
          <p:cNvSpPr txBox="1"/>
          <p:nvPr/>
        </p:nvSpPr>
        <p:spPr>
          <a:xfrm>
            <a:off x="2364994" y="3916426"/>
            <a:ext cx="22352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a:t>
            </a:r>
            <a:r>
              <a:rPr sz="1400" dirty="0">
                <a:latin typeface="Calibri"/>
                <a:cs typeface="Calibri"/>
              </a:rPr>
              <a:t>1)</a:t>
            </a:r>
            <a:endParaRPr sz="1400">
              <a:latin typeface="Calibri"/>
              <a:cs typeface="Calibri"/>
            </a:endParaRPr>
          </a:p>
        </p:txBody>
      </p:sp>
      <p:sp>
        <p:nvSpPr>
          <p:cNvPr id="18" name="object 18"/>
          <p:cNvSpPr txBox="1"/>
          <p:nvPr/>
        </p:nvSpPr>
        <p:spPr>
          <a:xfrm>
            <a:off x="535940" y="4401058"/>
            <a:ext cx="7926070" cy="751840"/>
          </a:xfrm>
          <a:prstGeom prst="rect">
            <a:avLst/>
          </a:prstGeom>
        </p:spPr>
        <p:txBody>
          <a:bodyPr vert="horz" wrap="square" lIns="0" tIns="55880" rIns="0" bIns="0" rtlCol="0">
            <a:spAutoFit/>
          </a:bodyPr>
          <a:lstStyle/>
          <a:p>
            <a:pPr marL="12700" marR="5080">
              <a:lnSpc>
                <a:spcPct val="80000"/>
              </a:lnSpc>
              <a:spcBef>
                <a:spcPts val="440"/>
              </a:spcBef>
            </a:pPr>
            <a:r>
              <a:rPr sz="1400" spc="-5" dirty="0">
                <a:latin typeface="Calibri"/>
                <a:cs typeface="Calibri"/>
              </a:rPr>
              <a:t>The price </a:t>
            </a:r>
            <a:r>
              <a:rPr sz="1400" dirty="0">
                <a:latin typeface="Calibri"/>
                <a:cs typeface="Calibri"/>
              </a:rPr>
              <a:t>the </a:t>
            </a:r>
            <a:r>
              <a:rPr sz="1400" spc="-10" dirty="0">
                <a:latin typeface="Calibri"/>
                <a:cs typeface="Calibri"/>
              </a:rPr>
              <a:t>investor </a:t>
            </a:r>
            <a:r>
              <a:rPr sz="1400" dirty="0">
                <a:latin typeface="Calibri"/>
                <a:cs typeface="Calibri"/>
              </a:rPr>
              <a:t>is willing </a:t>
            </a:r>
            <a:r>
              <a:rPr sz="1400" spc="-10" dirty="0">
                <a:latin typeface="Calibri"/>
                <a:cs typeface="Calibri"/>
              </a:rPr>
              <a:t>to pay for </a:t>
            </a:r>
            <a:r>
              <a:rPr sz="1400" dirty="0">
                <a:latin typeface="Calibri"/>
                <a:cs typeface="Calibri"/>
              </a:rPr>
              <a:t>a </a:t>
            </a:r>
            <a:r>
              <a:rPr sz="1400" spc="-10" dirty="0">
                <a:latin typeface="Calibri"/>
                <a:cs typeface="Calibri"/>
              </a:rPr>
              <a:t>share </a:t>
            </a:r>
            <a:r>
              <a:rPr sz="1400" dirty="0">
                <a:latin typeface="Calibri"/>
                <a:cs typeface="Calibri"/>
              </a:rPr>
              <a:t>is </a:t>
            </a:r>
            <a:r>
              <a:rPr sz="1400" spc="-5" dirty="0">
                <a:latin typeface="Calibri"/>
                <a:cs typeface="Calibri"/>
              </a:rPr>
              <a:t>determined about </a:t>
            </a:r>
            <a:r>
              <a:rPr sz="1400" dirty="0">
                <a:latin typeface="Calibri"/>
                <a:cs typeface="Calibri"/>
              </a:rPr>
              <a:t>the </a:t>
            </a:r>
            <a:r>
              <a:rPr sz="1400" spc="-10" dirty="0">
                <a:latin typeface="Calibri"/>
                <a:cs typeface="Calibri"/>
              </a:rPr>
              <a:t>investors expectation </a:t>
            </a:r>
            <a:r>
              <a:rPr sz="1400" spc="-5" dirty="0">
                <a:latin typeface="Calibri"/>
                <a:cs typeface="Calibri"/>
              </a:rPr>
              <a:t>on dividends  </a:t>
            </a:r>
            <a:r>
              <a:rPr sz="1400" dirty="0">
                <a:latin typeface="Calibri"/>
                <a:cs typeface="Calibri"/>
              </a:rPr>
              <a:t>in the </a:t>
            </a:r>
            <a:r>
              <a:rPr sz="1400" spc="-10" dirty="0">
                <a:latin typeface="Calibri"/>
                <a:cs typeface="Calibri"/>
              </a:rPr>
              <a:t>next </a:t>
            </a:r>
            <a:r>
              <a:rPr sz="1400" dirty="0">
                <a:latin typeface="Calibri"/>
                <a:cs typeface="Calibri"/>
              </a:rPr>
              <a:t>period </a:t>
            </a:r>
            <a:r>
              <a:rPr sz="1400" spc="-5" dirty="0">
                <a:latin typeface="Calibri"/>
                <a:cs typeface="Calibri"/>
              </a:rPr>
              <a:t>and the </a:t>
            </a:r>
            <a:r>
              <a:rPr sz="1400" spc="-10" dirty="0">
                <a:latin typeface="Calibri"/>
                <a:cs typeface="Calibri"/>
              </a:rPr>
              <a:t>expected </a:t>
            </a:r>
            <a:r>
              <a:rPr sz="1400" spc="-5" dirty="0">
                <a:latin typeface="Calibri"/>
                <a:cs typeface="Calibri"/>
              </a:rPr>
              <a:t>price of the </a:t>
            </a:r>
            <a:r>
              <a:rPr sz="1400" spc="-10" dirty="0">
                <a:latin typeface="Calibri"/>
                <a:cs typeface="Calibri"/>
              </a:rPr>
              <a:t>share </a:t>
            </a:r>
            <a:r>
              <a:rPr sz="1400" dirty="0">
                <a:latin typeface="Calibri"/>
                <a:cs typeface="Calibri"/>
              </a:rPr>
              <a:t>in </a:t>
            </a:r>
            <a:r>
              <a:rPr sz="1400" spc="-5" dirty="0">
                <a:latin typeface="Calibri"/>
                <a:cs typeface="Calibri"/>
              </a:rPr>
              <a:t>the </a:t>
            </a:r>
            <a:r>
              <a:rPr sz="1400" spc="-10" dirty="0">
                <a:latin typeface="Calibri"/>
                <a:cs typeface="Calibri"/>
              </a:rPr>
              <a:t>next </a:t>
            </a:r>
            <a:r>
              <a:rPr sz="1400" dirty="0">
                <a:latin typeface="Calibri"/>
                <a:cs typeface="Calibri"/>
              </a:rPr>
              <a:t>period. </a:t>
            </a:r>
            <a:r>
              <a:rPr sz="1400" spc="-5" dirty="0">
                <a:latin typeface="Calibri"/>
                <a:cs typeface="Calibri"/>
              </a:rPr>
              <a:t>The price </a:t>
            </a:r>
            <a:r>
              <a:rPr sz="1400" dirty="0">
                <a:latin typeface="Calibri"/>
                <a:cs typeface="Calibri"/>
              </a:rPr>
              <a:t>in </a:t>
            </a:r>
            <a:r>
              <a:rPr sz="1400" spc="-5" dirty="0">
                <a:latin typeface="Calibri"/>
                <a:cs typeface="Calibri"/>
              </a:rPr>
              <a:t>the </a:t>
            </a:r>
            <a:r>
              <a:rPr sz="1400" spc="-10" dirty="0">
                <a:latin typeface="Calibri"/>
                <a:cs typeface="Calibri"/>
              </a:rPr>
              <a:t>next </a:t>
            </a:r>
            <a:r>
              <a:rPr sz="1400" dirty="0">
                <a:latin typeface="Calibri"/>
                <a:cs typeface="Calibri"/>
              </a:rPr>
              <a:t>period is </a:t>
            </a:r>
            <a:r>
              <a:rPr sz="1400" spc="-5" dirty="0">
                <a:latin typeface="Calibri"/>
                <a:cs typeface="Calibri"/>
              </a:rPr>
              <a:t>the  price </a:t>
            </a:r>
            <a:r>
              <a:rPr sz="1400" dirty="0">
                <a:latin typeface="Calibri"/>
                <a:cs typeface="Calibri"/>
              </a:rPr>
              <a:t>an </a:t>
            </a:r>
            <a:r>
              <a:rPr sz="1400" spc="-10" dirty="0">
                <a:latin typeface="Calibri"/>
                <a:cs typeface="Calibri"/>
              </a:rPr>
              <a:t>investor </a:t>
            </a:r>
            <a:r>
              <a:rPr sz="1400" dirty="0">
                <a:latin typeface="Calibri"/>
                <a:cs typeface="Calibri"/>
              </a:rPr>
              <a:t>is willing </a:t>
            </a:r>
            <a:r>
              <a:rPr sz="1400" spc="-10" dirty="0">
                <a:latin typeface="Calibri"/>
                <a:cs typeface="Calibri"/>
              </a:rPr>
              <a:t>to pay to </a:t>
            </a:r>
            <a:r>
              <a:rPr sz="1400" spc="-5" dirty="0">
                <a:latin typeface="Calibri"/>
                <a:cs typeface="Calibri"/>
              </a:rPr>
              <a:t>buy the </a:t>
            </a:r>
            <a:r>
              <a:rPr sz="1400" spc="-10" dirty="0">
                <a:latin typeface="Calibri"/>
                <a:cs typeface="Calibri"/>
              </a:rPr>
              <a:t>share, </a:t>
            </a:r>
            <a:r>
              <a:rPr sz="1400" spc="-5" dirty="0">
                <a:latin typeface="Calibri"/>
                <a:cs typeface="Calibri"/>
              </a:rPr>
              <a:t>just </a:t>
            </a:r>
            <a:r>
              <a:rPr sz="1400" spc="-10" dirty="0">
                <a:latin typeface="Calibri"/>
                <a:cs typeface="Calibri"/>
              </a:rPr>
              <a:t>after </a:t>
            </a:r>
            <a:r>
              <a:rPr sz="1400" spc="-5" dirty="0">
                <a:latin typeface="Calibri"/>
                <a:cs typeface="Calibri"/>
              </a:rPr>
              <a:t>dividends </a:t>
            </a:r>
            <a:r>
              <a:rPr sz="1400" dirty="0">
                <a:latin typeface="Calibri"/>
                <a:cs typeface="Calibri"/>
              </a:rPr>
              <a:t>is </a:t>
            </a:r>
            <a:r>
              <a:rPr sz="1400" spc="-5" dirty="0">
                <a:latin typeface="Calibri"/>
                <a:cs typeface="Calibri"/>
              </a:rPr>
              <a:t>paid out </a:t>
            </a:r>
            <a:r>
              <a:rPr sz="1400" spc="-10" dirty="0">
                <a:latin typeface="Calibri"/>
                <a:cs typeface="Calibri"/>
              </a:rPr>
              <a:t>to </a:t>
            </a:r>
            <a:r>
              <a:rPr sz="1400" spc="-5" dirty="0">
                <a:latin typeface="Calibri"/>
                <a:cs typeface="Calibri"/>
              </a:rPr>
              <a:t>old </a:t>
            </a:r>
            <a:r>
              <a:rPr sz="1400" spc="-20" dirty="0">
                <a:latin typeface="Calibri"/>
                <a:cs typeface="Calibri"/>
              </a:rPr>
              <a:t>shareholder. </a:t>
            </a:r>
            <a:r>
              <a:rPr sz="1400" spc="-5" dirty="0">
                <a:latin typeface="Calibri"/>
                <a:cs typeface="Calibri"/>
              </a:rPr>
              <a:t>The  </a:t>
            </a:r>
            <a:r>
              <a:rPr sz="1400" spc="-10" dirty="0">
                <a:latin typeface="Calibri"/>
                <a:cs typeface="Calibri"/>
              </a:rPr>
              <a:t>investor </a:t>
            </a:r>
            <a:r>
              <a:rPr sz="1400" dirty="0">
                <a:latin typeface="Calibri"/>
                <a:cs typeface="Calibri"/>
              </a:rPr>
              <a:t>in the </a:t>
            </a:r>
            <a:r>
              <a:rPr sz="1400" spc="-10" dirty="0">
                <a:latin typeface="Calibri"/>
                <a:cs typeface="Calibri"/>
              </a:rPr>
              <a:t>next </a:t>
            </a:r>
            <a:r>
              <a:rPr sz="1400" dirty="0">
                <a:latin typeface="Calibri"/>
                <a:cs typeface="Calibri"/>
              </a:rPr>
              <a:t>period will </a:t>
            </a:r>
            <a:r>
              <a:rPr sz="1400" spc="-5" dirty="0">
                <a:latin typeface="Calibri"/>
                <a:cs typeface="Calibri"/>
              </a:rPr>
              <a:t>do the same evaluation </a:t>
            </a:r>
            <a:r>
              <a:rPr sz="1400" dirty="0">
                <a:latin typeface="Calibri"/>
                <a:cs typeface="Calibri"/>
              </a:rPr>
              <a:t>as </a:t>
            </a:r>
            <a:r>
              <a:rPr sz="1400" spc="-5" dirty="0">
                <a:latin typeface="Calibri"/>
                <a:cs typeface="Calibri"/>
              </a:rPr>
              <a:t>the </a:t>
            </a:r>
            <a:r>
              <a:rPr sz="1400" spc="-10" dirty="0">
                <a:latin typeface="Calibri"/>
                <a:cs typeface="Calibri"/>
              </a:rPr>
              <a:t>investor </a:t>
            </a:r>
            <a:r>
              <a:rPr sz="1400" dirty="0">
                <a:latin typeface="Calibri"/>
                <a:cs typeface="Calibri"/>
              </a:rPr>
              <a:t>in this</a:t>
            </a:r>
            <a:r>
              <a:rPr sz="1400" spc="80" dirty="0">
                <a:latin typeface="Calibri"/>
                <a:cs typeface="Calibri"/>
              </a:rPr>
              <a:t> </a:t>
            </a:r>
            <a:r>
              <a:rPr sz="1400" dirty="0">
                <a:latin typeface="Calibri"/>
                <a:cs typeface="Calibri"/>
              </a:rPr>
              <a:t>period:</a:t>
            </a:r>
            <a:endParaRPr sz="1400">
              <a:latin typeface="Calibri"/>
              <a:cs typeface="Calibri"/>
            </a:endParaRPr>
          </a:p>
        </p:txBody>
      </p:sp>
      <p:sp>
        <p:nvSpPr>
          <p:cNvPr id="19" name="object 19"/>
          <p:cNvSpPr txBox="1"/>
          <p:nvPr/>
        </p:nvSpPr>
        <p:spPr>
          <a:xfrm>
            <a:off x="575563" y="5405729"/>
            <a:ext cx="120014"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mbria Math"/>
                <a:cs typeface="Cambria Math"/>
              </a:rPr>
              <a:t>𝑆</a:t>
            </a:r>
            <a:endParaRPr sz="1400">
              <a:latin typeface="Cambria Math"/>
              <a:cs typeface="Cambria Math"/>
            </a:endParaRPr>
          </a:p>
        </p:txBody>
      </p:sp>
      <p:sp>
        <p:nvSpPr>
          <p:cNvPr id="20" name="object 20"/>
          <p:cNvSpPr txBox="1"/>
          <p:nvPr/>
        </p:nvSpPr>
        <p:spPr>
          <a:xfrm>
            <a:off x="657859" y="5491073"/>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1</a:t>
            </a:r>
            <a:endParaRPr sz="1000">
              <a:latin typeface="Cambria Math"/>
              <a:cs typeface="Cambria Math"/>
            </a:endParaRPr>
          </a:p>
        </p:txBody>
      </p:sp>
      <p:sp>
        <p:nvSpPr>
          <p:cNvPr id="21" name="object 21"/>
          <p:cNvSpPr/>
          <p:nvPr/>
        </p:nvSpPr>
        <p:spPr>
          <a:xfrm>
            <a:off x="984503" y="5538978"/>
            <a:ext cx="303530" cy="12700"/>
          </a:xfrm>
          <a:custGeom>
            <a:avLst/>
            <a:gdLst/>
            <a:ahLst/>
            <a:cxnLst/>
            <a:rect l="l" t="t" r="r" b="b"/>
            <a:pathLst>
              <a:path w="303530" h="12700">
                <a:moveTo>
                  <a:pt x="303275" y="0"/>
                </a:moveTo>
                <a:lnTo>
                  <a:pt x="0" y="0"/>
                </a:lnTo>
                <a:lnTo>
                  <a:pt x="0" y="12191"/>
                </a:lnTo>
                <a:lnTo>
                  <a:pt x="303275" y="12191"/>
                </a:lnTo>
                <a:lnTo>
                  <a:pt x="303275" y="0"/>
                </a:lnTo>
                <a:close/>
              </a:path>
            </a:pathLst>
          </a:custGeom>
          <a:solidFill>
            <a:srgbClr val="000000"/>
          </a:solidFill>
        </p:spPr>
        <p:txBody>
          <a:bodyPr wrap="square" lIns="0" tIns="0" rIns="0" bIns="0" rtlCol="0"/>
          <a:lstStyle/>
          <a:p>
            <a:endParaRPr/>
          </a:p>
        </p:txBody>
      </p:sp>
      <p:sp>
        <p:nvSpPr>
          <p:cNvPr id="22" name="object 22"/>
          <p:cNvSpPr/>
          <p:nvPr/>
        </p:nvSpPr>
        <p:spPr>
          <a:xfrm>
            <a:off x="1501139" y="5538978"/>
            <a:ext cx="303530" cy="12700"/>
          </a:xfrm>
          <a:custGeom>
            <a:avLst/>
            <a:gdLst/>
            <a:ahLst/>
            <a:cxnLst/>
            <a:rect l="l" t="t" r="r" b="b"/>
            <a:pathLst>
              <a:path w="303530" h="12700">
                <a:moveTo>
                  <a:pt x="303276" y="0"/>
                </a:moveTo>
                <a:lnTo>
                  <a:pt x="0" y="0"/>
                </a:lnTo>
                <a:lnTo>
                  <a:pt x="0" y="12191"/>
                </a:lnTo>
                <a:lnTo>
                  <a:pt x="303276" y="12191"/>
                </a:lnTo>
                <a:lnTo>
                  <a:pt x="303276" y="0"/>
                </a:lnTo>
                <a:close/>
              </a:path>
            </a:pathLst>
          </a:custGeom>
          <a:solidFill>
            <a:srgbClr val="000000"/>
          </a:solidFill>
        </p:spPr>
        <p:txBody>
          <a:bodyPr wrap="square" lIns="0" tIns="0" rIns="0" bIns="0" rtlCol="0"/>
          <a:lstStyle/>
          <a:p>
            <a:endParaRPr/>
          </a:p>
        </p:txBody>
      </p:sp>
      <p:sp>
        <p:nvSpPr>
          <p:cNvPr id="23" name="object 23"/>
          <p:cNvSpPr txBox="1"/>
          <p:nvPr/>
        </p:nvSpPr>
        <p:spPr>
          <a:xfrm>
            <a:off x="763523" y="5300598"/>
            <a:ext cx="989330" cy="239395"/>
          </a:xfrm>
          <a:prstGeom prst="rect">
            <a:avLst/>
          </a:prstGeom>
        </p:spPr>
        <p:txBody>
          <a:bodyPr vert="horz" wrap="square" lIns="0" tIns="12700" rIns="0" bIns="0" rtlCol="0">
            <a:spAutoFit/>
          </a:bodyPr>
          <a:lstStyle/>
          <a:p>
            <a:pPr marL="38100">
              <a:lnSpc>
                <a:spcPct val="100000"/>
              </a:lnSpc>
              <a:spcBef>
                <a:spcPts val="100"/>
              </a:spcBef>
            </a:pPr>
            <a:r>
              <a:rPr sz="2100" baseline="-33730" dirty="0">
                <a:latin typeface="Cambria Math"/>
                <a:cs typeface="Cambria Math"/>
              </a:rPr>
              <a:t>= </a:t>
            </a:r>
            <a:r>
              <a:rPr sz="1000" spc="25" dirty="0">
                <a:latin typeface="Cambria Math"/>
                <a:cs typeface="Cambria Math"/>
              </a:rPr>
              <a:t>𝐷𝑖𝑣</a:t>
            </a:r>
            <a:r>
              <a:rPr sz="1275" spc="37" baseline="-13071" dirty="0">
                <a:latin typeface="Cambria Math"/>
                <a:cs typeface="Cambria Math"/>
              </a:rPr>
              <a:t>2 </a:t>
            </a:r>
            <a:r>
              <a:rPr sz="2100" baseline="-33730" dirty="0">
                <a:latin typeface="Cambria Math"/>
                <a:cs typeface="Cambria Math"/>
              </a:rPr>
              <a:t>+</a:t>
            </a:r>
            <a:r>
              <a:rPr sz="2100" spc="292" baseline="-33730" dirty="0">
                <a:latin typeface="Cambria Math"/>
                <a:cs typeface="Cambria Math"/>
              </a:rPr>
              <a:t> </a:t>
            </a:r>
            <a:r>
              <a:rPr sz="1000" spc="5" dirty="0">
                <a:latin typeface="Cambria Math"/>
                <a:cs typeface="Cambria Math"/>
              </a:rPr>
              <a:t>𝑆</a:t>
            </a:r>
            <a:r>
              <a:rPr sz="1275" spc="7" baseline="-13071" dirty="0">
                <a:latin typeface="Cambria Math"/>
                <a:cs typeface="Cambria Math"/>
              </a:rPr>
              <a:t>2</a:t>
            </a:r>
            <a:endParaRPr sz="1275" baseline="-13071">
              <a:latin typeface="Cambria Math"/>
              <a:cs typeface="Cambria Math"/>
            </a:endParaRPr>
          </a:p>
        </p:txBody>
      </p:sp>
      <p:sp>
        <p:nvSpPr>
          <p:cNvPr id="24" name="object 24"/>
          <p:cNvSpPr txBox="1"/>
          <p:nvPr/>
        </p:nvSpPr>
        <p:spPr>
          <a:xfrm>
            <a:off x="946708" y="5544413"/>
            <a:ext cx="892810" cy="180975"/>
          </a:xfrm>
          <a:prstGeom prst="rect">
            <a:avLst/>
          </a:prstGeom>
        </p:spPr>
        <p:txBody>
          <a:bodyPr vert="horz" wrap="square" lIns="0" tIns="15240" rIns="0" bIns="0" rtlCol="0">
            <a:spAutoFit/>
          </a:bodyPr>
          <a:lstStyle/>
          <a:p>
            <a:pPr marL="38100">
              <a:lnSpc>
                <a:spcPct val="100000"/>
              </a:lnSpc>
              <a:spcBef>
                <a:spcPts val="120"/>
              </a:spcBef>
              <a:tabLst>
                <a:tab pos="554355" algn="l"/>
              </a:tabLst>
            </a:pPr>
            <a:r>
              <a:rPr sz="1000" spc="25" dirty="0">
                <a:latin typeface="Cambria Math"/>
                <a:cs typeface="Cambria Math"/>
              </a:rPr>
              <a:t>1+𝑘</a:t>
            </a:r>
            <a:r>
              <a:rPr sz="1275" spc="37" baseline="-13071" dirty="0">
                <a:latin typeface="Cambria Math"/>
                <a:cs typeface="Cambria Math"/>
              </a:rPr>
              <a:t>𝑠	</a:t>
            </a:r>
            <a:r>
              <a:rPr sz="1000" spc="25" dirty="0">
                <a:latin typeface="Cambria Math"/>
                <a:cs typeface="Cambria Math"/>
              </a:rPr>
              <a:t>1+𝑘</a:t>
            </a:r>
            <a:r>
              <a:rPr sz="1275" spc="37" baseline="-13071" dirty="0">
                <a:latin typeface="Cambria Math"/>
                <a:cs typeface="Cambria Math"/>
              </a:rPr>
              <a:t>𝑠</a:t>
            </a:r>
            <a:endParaRPr sz="1275" baseline="-13071">
              <a:latin typeface="Cambria Math"/>
              <a:cs typeface="Cambria Math"/>
            </a:endParaRPr>
          </a:p>
        </p:txBody>
      </p:sp>
      <p:sp>
        <p:nvSpPr>
          <p:cNvPr id="25" name="object 25"/>
          <p:cNvSpPr txBox="1"/>
          <p:nvPr/>
        </p:nvSpPr>
        <p:spPr>
          <a:xfrm>
            <a:off x="2364994" y="5405729"/>
            <a:ext cx="223520"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a:t>
            </a:r>
            <a:r>
              <a:rPr sz="1400" dirty="0">
                <a:latin typeface="Calibri"/>
                <a:cs typeface="Calibri"/>
              </a:rPr>
              <a:t>2)</a:t>
            </a:r>
            <a:endParaRPr sz="14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3100" dirty="0" smtClean="0"/>
              <a:t>The Parts to the Financial System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Money. Money is used as a medium to buy goods &amp; services.</a:t>
            </a:r>
          </a:p>
          <a:p>
            <a:r>
              <a:rPr lang="en-US" dirty="0" smtClean="0"/>
              <a:t>Financial Instruments. Financial Instruments are formal obligations that entitle one party to receive payments or a share of assets from another party.</a:t>
            </a:r>
          </a:p>
          <a:p>
            <a:r>
              <a:rPr lang="en-US" dirty="0" smtClean="0"/>
              <a:t>Financial Markets. </a:t>
            </a:r>
          </a:p>
          <a:p>
            <a:r>
              <a:rPr lang="en-US" dirty="0" smtClean="0"/>
              <a:t>Financial Institutions.</a:t>
            </a:r>
          </a:p>
          <a:p>
            <a:r>
              <a:rPr lang="en-US" dirty="0" smtClean="0"/>
              <a:t>Central Banks.</a:t>
            </a:r>
            <a:endParaRPr lang="en-US" dirty="0"/>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1" y="350977"/>
            <a:ext cx="3635882" cy="697230"/>
          </a:xfrm>
          <a:prstGeom prst="rect">
            <a:avLst/>
          </a:prstGeom>
        </p:spPr>
        <p:txBody>
          <a:bodyPr vert="horz" wrap="square" lIns="0" tIns="13335" rIns="0" bIns="0" rtlCol="0">
            <a:spAutoFit/>
          </a:bodyPr>
          <a:lstStyle/>
          <a:p>
            <a:pPr marL="12700">
              <a:lnSpc>
                <a:spcPct val="100000"/>
              </a:lnSpc>
              <a:spcBef>
                <a:spcPts val="105"/>
              </a:spcBef>
            </a:pPr>
            <a:r>
              <a:rPr sz="4400" spc="-5" smtClean="0"/>
              <a:t>Continue</a:t>
            </a:r>
            <a:endParaRPr sz="4400"/>
          </a:p>
        </p:txBody>
      </p:sp>
      <p:sp>
        <p:nvSpPr>
          <p:cNvPr id="3" name="object 3"/>
          <p:cNvSpPr txBox="1"/>
          <p:nvPr/>
        </p:nvSpPr>
        <p:spPr>
          <a:xfrm>
            <a:off x="535940" y="1179702"/>
            <a:ext cx="804799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The price </a:t>
            </a:r>
            <a:r>
              <a:rPr sz="1400" spc="-10" dirty="0">
                <a:latin typeface="Calibri"/>
                <a:cs typeface="Calibri"/>
              </a:rPr>
              <a:t>for </a:t>
            </a:r>
            <a:r>
              <a:rPr sz="1400" spc="-5" dirty="0">
                <a:latin typeface="Calibri"/>
                <a:cs typeface="Calibri"/>
              </a:rPr>
              <a:t>the share </a:t>
            </a:r>
            <a:r>
              <a:rPr sz="1400" dirty="0">
                <a:latin typeface="Calibri"/>
                <a:cs typeface="Calibri"/>
              </a:rPr>
              <a:t>in period 2 will </a:t>
            </a:r>
            <a:r>
              <a:rPr sz="1400" spc="-5" dirty="0">
                <a:latin typeface="Calibri"/>
                <a:cs typeface="Calibri"/>
              </a:rPr>
              <a:t>than be determined </a:t>
            </a:r>
            <a:r>
              <a:rPr sz="1400" spc="-10" dirty="0">
                <a:latin typeface="Calibri"/>
                <a:cs typeface="Calibri"/>
              </a:rPr>
              <a:t>by </a:t>
            </a:r>
            <a:r>
              <a:rPr sz="1400" spc="-5" dirty="0">
                <a:latin typeface="Calibri"/>
                <a:cs typeface="Calibri"/>
              </a:rPr>
              <a:t>the dividend </a:t>
            </a:r>
            <a:r>
              <a:rPr sz="1400" dirty="0">
                <a:latin typeface="Calibri"/>
                <a:cs typeface="Calibri"/>
              </a:rPr>
              <a:t>in period 3 and </a:t>
            </a:r>
            <a:r>
              <a:rPr sz="1400" spc="-5" dirty="0">
                <a:latin typeface="Calibri"/>
                <a:cs typeface="Calibri"/>
              </a:rPr>
              <a:t>the price </a:t>
            </a:r>
            <a:r>
              <a:rPr sz="1400" dirty="0">
                <a:latin typeface="Calibri"/>
                <a:cs typeface="Calibri"/>
              </a:rPr>
              <a:t>in period</a:t>
            </a:r>
            <a:r>
              <a:rPr sz="1400" spc="150" dirty="0">
                <a:latin typeface="Calibri"/>
                <a:cs typeface="Calibri"/>
              </a:rPr>
              <a:t> </a:t>
            </a:r>
            <a:r>
              <a:rPr sz="1400" dirty="0">
                <a:latin typeface="Calibri"/>
                <a:cs typeface="Calibri"/>
              </a:rPr>
              <a:t>3</a:t>
            </a:r>
            <a:endParaRPr sz="1400">
              <a:latin typeface="Calibri"/>
              <a:cs typeface="Calibri"/>
            </a:endParaRPr>
          </a:p>
        </p:txBody>
      </p:sp>
      <p:sp>
        <p:nvSpPr>
          <p:cNvPr id="4" name="object 4"/>
          <p:cNvSpPr txBox="1"/>
          <p:nvPr/>
        </p:nvSpPr>
        <p:spPr>
          <a:xfrm>
            <a:off x="3887851" y="1801749"/>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2</a:t>
            </a:r>
            <a:endParaRPr sz="1000">
              <a:latin typeface="Cambria Math"/>
              <a:cs typeface="Cambria Math"/>
            </a:endParaRPr>
          </a:p>
        </p:txBody>
      </p:sp>
      <p:sp>
        <p:nvSpPr>
          <p:cNvPr id="5" name="object 5"/>
          <p:cNvSpPr txBox="1"/>
          <p:nvPr/>
        </p:nvSpPr>
        <p:spPr>
          <a:xfrm>
            <a:off x="3800983" y="1716405"/>
            <a:ext cx="37655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mbria Math"/>
                <a:cs typeface="Cambria Math"/>
              </a:rPr>
              <a:t>𝑆</a:t>
            </a:r>
            <a:r>
              <a:rPr sz="1400" spc="265"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6" name="object 6"/>
          <p:cNvSpPr/>
          <p:nvPr/>
        </p:nvSpPr>
        <p:spPr>
          <a:xfrm>
            <a:off x="4213859" y="1850516"/>
            <a:ext cx="483234" cy="12700"/>
          </a:xfrm>
          <a:custGeom>
            <a:avLst/>
            <a:gdLst/>
            <a:ahLst/>
            <a:cxnLst/>
            <a:rect l="l" t="t" r="r" b="b"/>
            <a:pathLst>
              <a:path w="483235" h="12700">
                <a:moveTo>
                  <a:pt x="483108" y="0"/>
                </a:moveTo>
                <a:lnTo>
                  <a:pt x="0" y="0"/>
                </a:lnTo>
                <a:lnTo>
                  <a:pt x="0" y="12192"/>
                </a:lnTo>
                <a:lnTo>
                  <a:pt x="483108" y="12192"/>
                </a:lnTo>
                <a:lnTo>
                  <a:pt x="483108" y="0"/>
                </a:lnTo>
                <a:close/>
              </a:path>
            </a:pathLst>
          </a:custGeom>
          <a:solidFill>
            <a:srgbClr val="000000"/>
          </a:solidFill>
        </p:spPr>
        <p:txBody>
          <a:bodyPr wrap="square" lIns="0" tIns="0" rIns="0" bIns="0" rtlCol="0"/>
          <a:lstStyle/>
          <a:p>
            <a:endParaRPr/>
          </a:p>
        </p:txBody>
      </p:sp>
      <p:sp>
        <p:nvSpPr>
          <p:cNvPr id="7" name="object 7"/>
          <p:cNvSpPr txBox="1"/>
          <p:nvPr/>
        </p:nvSpPr>
        <p:spPr>
          <a:xfrm>
            <a:off x="4723003" y="1716405"/>
            <a:ext cx="15875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mbria Math"/>
                <a:cs typeface="Cambria Math"/>
              </a:rPr>
              <a:t>+</a:t>
            </a:r>
            <a:endParaRPr sz="1400">
              <a:latin typeface="Cambria Math"/>
              <a:cs typeface="Cambria Math"/>
            </a:endParaRPr>
          </a:p>
        </p:txBody>
      </p:sp>
      <p:sp>
        <p:nvSpPr>
          <p:cNvPr id="8" name="object 8"/>
          <p:cNvSpPr/>
          <p:nvPr/>
        </p:nvSpPr>
        <p:spPr>
          <a:xfrm>
            <a:off x="4908803" y="1850516"/>
            <a:ext cx="483234" cy="12700"/>
          </a:xfrm>
          <a:custGeom>
            <a:avLst/>
            <a:gdLst/>
            <a:ahLst/>
            <a:cxnLst/>
            <a:rect l="l" t="t" r="r" b="b"/>
            <a:pathLst>
              <a:path w="483235" h="12700">
                <a:moveTo>
                  <a:pt x="483108" y="0"/>
                </a:moveTo>
                <a:lnTo>
                  <a:pt x="0" y="0"/>
                </a:lnTo>
                <a:lnTo>
                  <a:pt x="0" y="12192"/>
                </a:lnTo>
                <a:lnTo>
                  <a:pt x="483108" y="12192"/>
                </a:lnTo>
                <a:lnTo>
                  <a:pt x="483108" y="0"/>
                </a:lnTo>
                <a:close/>
              </a:path>
            </a:pathLst>
          </a:custGeom>
          <a:solidFill>
            <a:srgbClr val="000000"/>
          </a:solidFill>
        </p:spPr>
        <p:txBody>
          <a:bodyPr wrap="square" lIns="0" tIns="0" rIns="0" bIns="0" rtlCol="0"/>
          <a:lstStyle/>
          <a:p>
            <a:endParaRPr/>
          </a:p>
        </p:txBody>
      </p:sp>
      <p:sp>
        <p:nvSpPr>
          <p:cNvPr id="9" name="object 9"/>
          <p:cNvSpPr txBox="1"/>
          <p:nvPr/>
        </p:nvSpPr>
        <p:spPr>
          <a:xfrm>
            <a:off x="4226178" y="1580769"/>
            <a:ext cx="1053465" cy="239395"/>
          </a:xfrm>
          <a:prstGeom prst="rect">
            <a:avLst/>
          </a:prstGeom>
        </p:spPr>
        <p:txBody>
          <a:bodyPr vert="horz" wrap="square" lIns="0" tIns="13335" rIns="0" bIns="0" rtlCol="0">
            <a:spAutoFit/>
          </a:bodyPr>
          <a:lstStyle/>
          <a:p>
            <a:pPr marL="50800">
              <a:lnSpc>
                <a:spcPct val="100000"/>
              </a:lnSpc>
              <a:spcBef>
                <a:spcPts val="105"/>
              </a:spcBef>
              <a:tabLst>
                <a:tab pos="840105" algn="l"/>
              </a:tabLst>
            </a:pPr>
            <a:r>
              <a:rPr sz="1400" spc="5" dirty="0">
                <a:latin typeface="Cambria Math"/>
                <a:cs typeface="Cambria Math"/>
              </a:rPr>
              <a:t>𝐷𝑖𝑣</a:t>
            </a:r>
            <a:r>
              <a:rPr sz="1500" spc="7" baseline="-16666" dirty="0">
                <a:latin typeface="Cambria Math"/>
                <a:cs typeface="Cambria Math"/>
              </a:rPr>
              <a:t>3	</a:t>
            </a:r>
            <a:r>
              <a:rPr sz="1400" spc="-15" dirty="0">
                <a:latin typeface="Cambria Math"/>
                <a:cs typeface="Cambria Math"/>
              </a:rPr>
              <a:t>𝑆</a:t>
            </a:r>
            <a:r>
              <a:rPr sz="1500" spc="-22" baseline="-16666" dirty="0">
                <a:latin typeface="Cambria Math"/>
                <a:cs typeface="Cambria Math"/>
              </a:rPr>
              <a:t>3</a:t>
            </a:r>
            <a:endParaRPr sz="1500" baseline="-16666">
              <a:latin typeface="Cambria Math"/>
              <a:cs typeface="Cambria Math"/>
            </a:endParaRPr>
          </a:p>
        </p:txBody>
      </p:sp>
      <p:sp>
        <p:nvSpPr>
          <p:cNvPr id="10" name="object 10"/>
          <p:cNvSpPr txBox="1"/>
          <p:nvPr/>
        </p:nvSpPr>
        <p:spPr>
          <a:xfrm>
            <a:off x="4176395" y="1835276"/>
            <a:ext cx="1244600" cy="239395"/>
          </a:xfrm>
          <a:prstGeom prst="rect">
            <a:avLst/>
          </a:prstGeom>
        </p:spPr>
        <p:txBody>
          <a:bodyPr vert="horz" wrap="square" lIns="0" tIns="13335" rIns="0" bIns="0" rtlCol="0">
            <a:spAutoFit/>
          </a:bodyPr>
          <a:lstStyle/>
          <a:p>
            <a:pPr marL="38100">
              <a:lnSpc>
                <a:spcPct val="100000"/>
              </a:lnSpc>
              <a:spcBef>
                <a:spcPts val="105"/>
              </a:spcBef>
              <a:tabLst>
                <a:tab pos="732790" algn="l"/>
              </a:tabLst>
            </a:pPr>
            <a:r>
              <a:rPr sz="1400" dirty="0">
                <a:latin typeface="Cambria Math"/>
                <a:cs typeface="Cambria Math"/>
              </a:rPr>
              <a:t>1</a:t>
            </a:r>
            <a:r>
              <a:rPr sz="1400" spc="-10" dirty="0">
                <a:latin typeface="Cambria Math"/>
                <a:cs typeface="Cambria Math"/>
              </a:rPr>
              <a:t> </a:t>
            </a:r>
            <a:r>
              <a:rPr sz="1400" dirty="0">
                <a:latin typeface="Cambria Math"/>
                <a:cs typeface="Cambria Math"/>
              </a:rPr>
              <a:t>+</a:t>
            </a:r>
            <a:r>
              <a:rPr sz="1400" spc="15" dirty="0">
                <a:latin typeface="Cambria Math"/>
                <a:cs typeface="Cambria Math"/>
              </a:rPr>
              <a:t> 𝑘</a:t>
            </a:r>
            <a:r>
              <a:rPr sz="1500" spc="22" baseline="-16666" dirty="0">
                <a:latin typeface="Cambria Math"/>
                <a:cs typeface="Cambria Math"/>
              </a:rPr>
              <a:t>𝑠	</a:t>
            </a:r>
            <a:r>
              <a:rPr sz="1400" dirty="0">
                <a:latin typeface="Cambria Math"/>
                <a:cs typeface="Cambria Math"/>
              </a:rPr>
              <a:t>1 +</a:t>
            </a:r>
            <a:r>
              <a:rPr sz="1400" spc="-55" dirty="0">
                <a:latin typeface="Cambria Math"/>
                <a:cs typeface="Cambria Math"/>
              </a:rPr>
              <a:t> </a:t>
            </a:r>
            <a:r>
              <a:rPr sz="1400" spc="15" dirty="0">
                <a:latin typeface="Cambria Math"/>
                <a:cs typeface="Cambria Math"/>
              </a:rPr>
              <a:t>𝑘</a:t>
            </a:r>
            <a:r>
              <a:rPr sz="1500" spc="22" baseline="-16666" dirty="0">
                <a:latin typeface="Cambria Math"/>
                <a:cs typeface="Cambria Math"/>
              </a:rPr>
              <a:t>𝑠</a:t>
            </a:r>
            <a:endParaRPr sz="1500" baseline="-16666">
              <a:latin typeface="Cambria Math"/>
              <a:cs typeface="Cambria Math"/>
            </a:endParaRPr>
          </a:p>
        </p:txBody>
      </p:sp>
      <p:sp>
        <p:nvSpPr>
          <p:cNvPr id="11" name="object 11"/>
          <p:cNvSpPr txBox="1"/>
          <p:nvPr/>
        </p:nvSpPr>
        <p:spPr>
          <a:xfrm>
            <a:off x="535940" y="2257425"/>
            <a:ext cx="8061959" cy="581025"/>
          </a:xfrm>
          <a:prstGeom prst="rect">
            <a:avLst/>
          </a:prstGeom>
        </p:spPr>
        <p:txBody>
          <a:bodyPr vert="horz" wrap="square" lIns="0" tIns="54610" rIns="0" bIns="0" rtlCol="0">
            <a:spAutoFit/>
          </a:bodyPr>
          <a:lstStyle/>
          <a:p>
            <a:pPr marL="12700" marR="5080">
              <a:lnSpc>
                <a:spcPts val="1340"/>
              </a:lnSpc>
              <a:spcBef>
                <a:spcPts val="430"/>
              </a:spcBef>
            </a:pPr>
            <a:r>
              <a:rPr sz="1400" spc="-25" dirty="0">
                <a:latin typeface="Calibri"/>
                <a:cs typeface="Calibri"/>
              </a:rPr>
              <a:t>We </a:t>
            </a:r>
            <a:r>
              <a:rPr sz="1400" spc="-5" dirty="0">
                <a:latin typeface="Calibri"/>
                <a:cs typeface="Calibri"/>
              </a:rPr>
              <a:t>can </a:t>
            </a:r>
            <a:r>
              <a:rPr sz="1400" spc="-10" dirty="0">
                <a:latin typeface="Calibri"/>
                <a:cs typeface="Calibri"/>
              </a:rPr>
              <a:t>go </a:t>
            </a:r>
            <a:r>
              <a:rPr sz="1400" spc="-5" dirty="0">
                <a:latin typeface="Calibri"/>
                <a:cs typeface="Calibri"/>
              </a:rPr>
              <a:t>on write the price </a:t>
            </a:r>
            <a:r>
              <a:rPr sz="1400" dirty="0">
                <a:latin typeface="Calibri"/>
                <a:cs typeface="Calibri"/>
              </a:rPr>
              <a:t>in period 4 </a:t>
            </a:r>
            <a:r>
              <a:rPr sz="1400" spc="-5" dirty="0">
                <a:latin typeface="Calibri"/>
                <a:cs typeface="Calibri"/>
              </a:rPr>
              <a:t>and </a:t>
            </a:r>
            <a:r>
              <a:rPr sz="1400" dirty="0">
                <a:latin typeface="Calibri"/>
                <a:cs typeface="Calibri"/>
              </a:rPr>
              <a:t>5 </a:t>
            </a:r>
            <a:r>
              <a:rPr sz="1400" spc="-10" dirty="0">
                <a:latin typeface="Calibri"/>
                <a:cs typeface="Calibri"/>
              </a:rPr>
              <a:t>etc. </a:t>
            </a:r>
            <a:r>
              <a:rPr sz="1400" dirty="0">
                <a:latin typeface="Calibri"/>
                <a:cs typeface="Calibri"/>
              </a:rPr>
              <a:t>in </a:t>
            </a:r>
            <a:r>
              <a:rPr sz="1400" spc="-5" dirty="0">
                <a:latin typeface="Calibri"/>
                <a:cs typeface="Calibri"/>
              </a:rPr>
              <a:t>the same </a:t>
            </a:r>
            <a:r>
              <a:rPr sz="1400" spc="-35" dirty="0">
                <a:latin typeface="Calibri"/>
                <a:cs typeface="Calibri"/>
              </a:rPr>
              <a:t>way. </a:t>
            </a:r>
            <a:r>
              <a:rPr sz="1400" spc="-5" dirty="0">
                <a:latin typeface="Calibri"/>
                <a:cs typeface="Calibri"/>
              </a:rPr>
              <a:t>By working </a:t>
            </a:r>
            <a:r>
              <a:rPr sz="1400" spc="-10" dirty="0">
                <a:latin typeface="Calibri"/>
                <a:cs typeface="Calibri"/>
              </a:rPr>
              <a:t>backwards </a:t>
            </a:r>
            <a:r>
              <a:rPr sz="1400" spc="-5" dirty="0">
                <a:latin typeface="Calibri"/>
                <a:cs typeface="Calibri"/>
              </a:rPr>
              <a:t>and replacing  formula </a:t>
            </a:r>
            <a:r>
              <a:rPr sz="1400" dirty="0">
                <a:latin typeface="Calibri"/>
                <a:cs typeface="Calibri"/>
              </a:rPr>
              <a:t>3 in </a:t>
            </a:r>
            <a:r>
              <a:rPr sz="1400" spc="-5" dirty="0">
                <a:latin typeface="Calibri"/>
                <a:cs typeface="Calibri"/>
              </a:rPr>
              <a:t>formula </a:t>
            </a:r>
            <a:r>
              <a:rPr sz="1400" dirty="0">
                <a:latin typeface="Calibri"/>
                <a:cs typeface="Calibri"/>
              </a:rPr>
              <a:t>2, </a:t>
            </a:r>
            <a:r>
              <a:rPr sz="1400" spc="-5" dirty="0">
                <a:latin typeface="Calibri"/>
                <a:cs typeface="Calibri"/>
              </a:rPr>
              <a:t>and than </a:t>
            </a:r>
            <a:r>
              <a:rPr sz="1400" dirty="0">
                <a:latin typeface="Calibri"/>
                <a:cs typeface="Calibri"/>
              </a:rPr>
              <a:t>all </a:t>
            </a:r>
            <a:r>
              <a:rPr sz="1400" spc="-5" dirty="0">
                <a:latin typeface="Calibri"/>
                <a:cs typeface="Calibri"/>
              </a:rPr>
              <a:t>this </a:t>
            </a:r>
            <a:r>
              <a:rPr sz="1400" dirty="0">
                <a:latin typeface="Calibri"/>
                <a:cs typeface="Calibri"/>
              </a:rPr>
              <a:t>in </a:t>
            </a:r>
            <a:r>
              <a:rPr sz="1400" spc="-5" dirty="0">
                <a:latin typeface="Calibri"/>
                <a:cs typeface="Calibri"/>
              </a:rPr>
              <a:t>formula </a:t>
            </a:r>
            <a:r>
              <a:rPr sz="1400" dirty="0">
                <a:latin typeface="Calibri"/>
                <a:cs typeface="Calibri"/>
              </a:rPr>
              <a:t>1 </a:t>
            </a:r>
            <a:r>
              <a:rPr sz="1400" spc="-5" dirty="0">
                <a:latin typeface="Calibri"/>
                <a:cs typeface="Calibri"/>
              </a:rPr>
              <a:t>we </a:t>
            </a:r>
            <a:r>
              <a:rPr sz="1400" dirty="0">
                <a:latin typeface="Calibri"/>
                <a:cs typeface="Calibri"/>
              </a:rPr>
              <a:t>will </a:t>
            </a:r>
            <a:r>
              <a:rPr sz="1400" spc="-15" dirty="0">
                <a:latin typeface="Calibri"/>
                <a:cs typeface="Calibri"/>
              </a:rPr>
              <a:t>have </a:t>
            </a:r>
            <a:r>
              <a:rPr sz="1400" dirty="0">
                <a:latin typeface="Calibri"/>
                <a:cs typeface="Calibri"/>
              </a:rPr>
              <a:t>the </a:t>
            </a:r>
            <a:r>
              <a:rPr sz="1400" spc="-5" dirty="0">
                <a:latin typeface="Calibri"/>
                <a:cs typeface="Calibri"/>
              </a:rPr>
              <a:t>following expression </a:t>
            </a:r>
            <a:r>
              <a:rPr sz="1400" spc="-10" dirty="0">
                <a:latin typeface="Calibri"/>
                <a:cs typeface="Calibri"/>
              </a:rPr>
              <a:t>for </a:t>
            </a:r>
            <a:r>
              <a:rPr sz="1400" spc="-5" dirty="0">
                <a:latin typeface="Calibri"/>
                <a:cs typeface="Calibri"/>
              </a:rPr>
              <a:t>the share price </a:t>
            </a:r>
            <a:r>
              <a:rPr sz="1400" dirty="0">
                <a:latin typeface="Calibri"/>
                <a:cs typeface="Calibri"/>
              </a:rPr>
              <a:t>in  period</a:t>
            </a:r>
            <a:r>
              <a:rPr sz="1400" spc="-10" dirty="0">
                <a:latin typeface="Calibri"/>
                <a:cs typeface="Calibri"/>
              </a:rPr>
              <a:t> </a:t>
            </a:r>
            <a:r>
              <a:rPr sz="1400" dirty="0">
                <a:latin typeface="Calibri"/>
                <a:cs typeface="Calibri"/>
              </a:rPr>
              <a:t>=</a:t>
            </a:r>
            <a:endParaRPr sz="1400">
              <a:latin typeface="Calibri"/>
              <a:cs typeface="Calibri"/>
            </a:endParaRPr>
          </a:p>
        </p:txBody>
      </p:sp>
      <p:sp>
        <p:nvSpPr>
          <p:cNvPr id="12" name="object 12"/>
          <p:cNvSpPr txBox="1"/>
          <p:nvPr/>
        </p:nvSpPr>
        <p:spPr>
          <a:xfrm>
            <a:off x="2848101" y="3220974"/>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13" name="object 13"/>
          <p:cNvSpPr txBox="1"/>
          <p:nvPr/>
        </p:nvSpPr>
        <p:spPr>
          <a:xfrm>
            <a:off x="2761233" y="3135630"/>
            <a:ext cx="37719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mbria Math"/>
                <a:cs typeface="Cambria Math"/>
              </a:rPr>
              <a:t>𝑆</a:t>
            </a:r>
            <a:r>
              <a:rPr sz="1400" spc="270"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14" name="object 14"/>
          <p:cNvSpPr/>
          <p:nvPr/>
        </p:nvSpPr>
        <p:spPr>
          <a:xfrm>
            <a:off x="3174492" y="3269361"/>
            <a:ext cx="483234" cy="12700"/>
          </a:xfrm>
          <a:custGeom>
            <a:avLst/>
            <a:gdLst/>
            <a:ahLst/>
            <a:cxnLst/>
            <a:rect l="l" t="t" r="r" b="b"/>
            <a:pathLst>
              <a:path w="483235" h="12700">
                <a:moveTo>
                  <a:pt x="483107" y="0"/>
                </a:moveTo>
                <a:lnTo>
                  <a:pt x="0" y="0"/>
                </a:lnTo>
                <a:lnTo>
                  <a:pt x="0" y="12191"/>
                </a:lnTo>
                <a:lnTo>
                  <a:pt x="483107" y="12191"/>
                </a:lnTo>
                <a:lnTo>
                  <a:pt x="483107" y="0"/>
                </a:lnTo>
                <a:close/>
              </a:path>
            </a:pathLst>
          </a:custGeom>
          <a:solidFill>
            <a:srgbClr val="000000"/>
          </a:solidFill>
        </p:spPr>
        <p:txBody>
          <a:bodyPr wrap="square" lIns="0" tIns="0" rIns="0" bIns="0" rtlCol="0"/>
          <a:lstStyle/>
          <a:p>
            <a:endParaRPr/>
          </a:p>
        </p:txBody>
      </p:sp>
      <p:sp>
        <p:nvSpPr>
          <p:cNvPr id="15" name="object 15"/>
          <p:cNvSpPr/>
          <p:nvPr/>
        </p:nvSpPr>
        <p:spPr>
          <a:xfrm>
            <a:off x="3869435" y="3269361"/>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16" name="object 16"/>
          <p:cNvSpPr txBox="1"/>
          <p:nvPr/>
        </p:nvSpPr>
        <p:spPr>
          <a:xfrm>
            <a:off x="3189858" y="2999994"/>
            <a:ext cx="1259205" cy="239395"/>
          </a:xfrm>
          <a:prstGeom prst="rect">
            <a:avLst/>
          </a:prstGeom>
        </p:spPr>
        <p:txBody>
          <a:bodyPr vert="horz" wrap="square" lIns="0" tIns="13335" rIns="0" bIns="0" rtlCol="0">
            <a:spAutoFit/>
          </a:bodyPr>
          <a:lstStyle/>
          <a:p>
            <a:pPr marL="50800">
              <a:lnSpc>
                <a:spcPct val="100000"/>
              </a:lnSpc>
              <a:spcBef>
                <a:spcPts val="105"/>
              </a:spcBef>
              <a:tabLst>
                <a:tab pos="856615" algn="l"/>
              </a:tabLst>
            </a:pPr>
            <a:r>
              <a:rPr sz="1400" spc="-5" dirty="0">
                <a:latin typeface="Cambria Math"/>
                <a:cs typeface="Cambria Math"/>
              </a:rPr>
              <a:t>𝐷𝑖𝑣</a:t>
            </a:r>
            <a:r>
              <a:rPr sz="1500" spc="-7" baseline="-16666" dirty="0">
                <a:latin typeface="Cambria Math"/>
                <a:cs typeface="Cambria Math"/>
              </a:rPr>
              <a:t>1	</a:t>
            </a:r>
            <a:r>
              <a:rPr sz="1400" spc="5" dirty="0">
                <a:latin typeface="Cambria Math"/>
                <a:cs typeface="Cambria Math"/>
              </a:rPr>
              <a:t>𝐷𝑖𝑣</a:t>
            </a:r>
            <a:r>
              <a:rPr sz="1500" spc="7" baseline="-16666" dirty="0">
                <a:latin typeface="Cambria Math"/>
                <a:cs typeface="Cambria Math"/>
              </a:rPr>
              <a:t>2</a:t>
            </a:r>
            <a:endParaRPr sz="1500" baseline="-16666">
              <a:latin typeface="Cambria Math"/>
              <a:cs typeface="Cambria Math"/>
            </a:endParaRPr>
          </a:p>
        </p:txBody>
      </p:sp>
      <p:sp>
        <p:nvSpPr>
          <p:cNvPr id="17" name="object 17"/>
          <p:cNvSpPr/>
          <p:nvPr/>
        </p:nvSpPr>
        <p:spPr>
          <a:xfrm>
            <a:off x="3885057" y="3312795"/>
            <a:ext cx="599440" cy="165100"/>
          </a:xfrm>
          <a:custGeom>
            <a:avLst/>
            <a:gdLst/>
            <a:ahLst/>
            <a:cxnLst/>
            <a:rect l="l" t="t" r="r" b="b"/>
            <a:pathLst>
              <a:path w="599439" h="165100">
                <a:moveTo>
                  <a:pt x="546353" y="0"/>
                </a:moveTo>
                <a:lnTo>
                  <a:pt x="543940" y="6603"/>
                </a:lnTo>
                <a:lnTo>
                  <a:pt x="553485" y="10798"/>
                </a:lnTo>
                <a:lnTo>
                  <a:pt x="561721" y="16541"/>
                </a:lnTo>
                <a:lnTo>
                  <a:pt x="581485" y="54784"/>
                </a:lnTo>
                <a:lnTo>
                  <a:pt x="583945" y="81660"/>
                </a:lnTo>
                <a:lnTo>
                  <a:pt x="583328" y="96234"/>
                </a:lnTo>
                <a:lnTo>
                  <a:pt x="568590" y="141027"/>
                </a:lnTo>
                <a:lnTo>
                  <a:pt x="544194" y="158368"/>
                </a:lnTo>
                <a:lnTo>
                  <a:pt x="546353" y="165100"/>
                </a:lnTo>
                <a:lnTo>
                  <a:pt x="585342" y="136270"/>
                </a:lnTo>
                <a:lnTo>
                  <a:pt x="598094" y="97766"/>
                </a:lnTo>
                <a:lnTo>
                  <a:pt x="598931" y="82550"/>
                </a:lnTo>
                <a:lnTo>
                  <a:pt x="598094" y="67407"/>
                </a:lnTo>
                <a:lnTo>
                  <a:pt x="585342" y="28955"/>
                </a:lnTo>
                <a:lnTo>
                  <a:pt x="558303" y="4310"/>
                </a:lnTo>
                <a:lnTo>
                  <a:pt x="546353" y="0"/>
                </a:lnTo>
                <a:close/>
              </a:path>
              <a:path w="599439" h="165100">
                <a:moveTo>
                  <a:pt x="52704" y="0"/>
                </a:moveTo>
                <a:lnTo>
                  <a:pt x="13715" y="28955"/>
                </a:lnTo>
                <a:lnTo>
                  <a:pt x="857" y="67407"/>
                </a:lnTo>
                <a:lnTo>
                  <a:pt x="0" y="82550"/>
                </a:lnTo>
                <a:lnTo>
                  <a:pt x="855" y="97766"/>
                </a:lnTo>
                <a:lnTo>
                  <a:pt x="13588" y="136270"/>
                </a:lnTo>
                <a:lnTo>
                  <a:pt x="52704" y="165100"/>
                </a:lnTo>
                <a:lnTo>
                  <a:pt x="54863" y="158368"/>
                </a:lnTo>
                <a:lnTo>
                  <a:pt x="45430" y="154223"/>
                </a:lnTo>
                <a:lnTo>
                  <a:pt x="37306" y="148447"/>
                </a:lnTo>
                <a:lnTo>
                  <a:pt x="17573" y="109474"/>
                </a:lnTo>
                <a:lnTo>
                  <a:pt x="15112" y="81660"/>
                </a:lnTo>
                <a:lnTo>
                  <a:pt x="15730" y="67609"/>
                </a:lnTo>
                <a:lnTo>
                  <a:pt x="30489" y="23856"/>
                </a:lnTo>
                <a:lnTo>
                  <a:pt x="55117" y="6603"/>
                </a:lnTo>
                <a:lnTo>
                  <a:pt x="52704" y="0"/>
                </a:lnTo>
                <a:close/>
              </a:path>
            </a:pathLst>
          </a:custGeom>
          <a:solidFill>
            <a:srgbClr val="000000"/>
          </a:solidFill>
        </p:spPr>
        <p:txBody>
          <a:bodyPr wrap="square" lIns="0" tIns="0" rIns="0" bIns="0" rtlCol="0"/>
          <a:lstStyle/>
          <a:p>
            <a:endParaRPr/>
          </a:p>
        </p:txBody>
      </p:sp>
      <p:sp>
        <p:nvSpPr>
          <p:cNvPr id="18" name="object 18"/>
          <p:cNvSpPr/>
          <p:nvPr/>
        </p:nvSpPr>
        <p:spPr>
          <a:xfrm>
            <a:off x="4792979" y="3269361"/>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19" name="object 19"/>
          <p:cNvSpPr/>
          <p:nvPr/>
        </p:nvSpPr>
        <p:spPr>
          <a:xfrm>
            <a:off x="4808601" y="3312795"/>
            <a:ext cx="600710" cy="165100"/>
          </a:xfrm>
          <a:custGeom>
            <a:avLst/>
            <a:gdLst/>
            <a:ahLst/>
            <a:cxnLst/>
            <a:rect l="l" t="t" r="r" b="b"/>
            <a:pathLst>
              <a:path w="600710" h="165100">
                <a:moveTo>
                  <a:pt x="547877" y="0"/>
                </a:moveTo>
                <a:lnTo>
                  <a:pt x="545464" y="6603"/>
                </a:lnTo>
                <a:lnTo>
                  <a:pt x="555009" y="10798"/>
                </a:lnTo>
                <a:lnTo>
                  <a:pt x="563245" y="16541"/>
                </a:lnTo>
                <a:lnTo>
                  <a:pt x="583009" y="54784"/>
                </a:lnTo>
                <a:lnTo>
                  <a:pt x="585470" y="81660"/>
                </a:lnTo>
                <a:lnTo>
                  <a:pt x="584852" y="96234"/>
                </a:lnTo>
                <a:lnTo>
                  <a:pt x="570114" y="141027"/>
                </a:lnTo>
                <a:lnTo>
                  <a:pt x="545719" y="158368"/>
                </a:lnTo>
                <a:lnTo>
                  <a:pt x="547877" y="165100"/>
                </a:lnTo>
                <a:lnTo>
                  <a:pt x="586866" y="136270"/>
                </a:lnTo>
                <a:lnTo>
                  <a:pt x="599618" y="97766"/>
                </a:lnTo>
                <a:lnTo>
                  <a:pt x="600456" y="82550"/>
                </a:lnTo>
                <a:lnTo>
                  <a:pt x="599618" y="67407"/>
                </a:lnTo>
                <a:lnTo>
                  <a:pt x="586866" y="28955"/>
                </a:lnTo>
                <a:lnTo>
                  <a:pt x="559827" y="4310"/>
                </a:lnTo>
                <a:lnTo>
                  <a:pt x="547877" y="0"/>
                </a:lnTo>
                <a:close/>
              </a:path>
              <a:path w="600710" h="165100">
                <a:moveTo>
                  <a:pt x="52704" y="0"/>
                </a:moveTo>
                <a:lnTo>
                  <a:pt x="13715" y="28955"/>
                </a:lnTo>
                <a:lnTo>
                  <a:pt x="857" y="67407"/>
                </a:lnTo>
                <a:lnTo>
                  <a:pt x="0" y="82550"/>
                </a:lnTo>
                <a:lnTo>
                  <a:pt x="855" y="97766"/>
                </a:lnTo>
                <a:lnTo>
                  <a:pt x="13588" y="136270"/>
                </a:lnTo>
                <a:lnTo>
                  <a:pt x="52704" y="165100"/>
                </a:lnTo>
                <a:lnTo>
                  <a:pt x="54863" y="158368"/>
                </a:lnTo>
                <a:lnTo>
                  <a:pt x="45430" y="154223"/>
                </a:lnTo>
                <a:lnTo>
                  <a:pt x="37306" y="148447"/>
                </a:lnTo>
                <a:lnTo>
                  <a:pt x="17573" y="109474"/>
                </a:lnTo>
                <a:lnTo>
                  <a:pt x="15112" y="81660"/>
                </a:lnTo>
                <a:lnTo>
                  <a:pt x="15730" y="67609"/>
                </a:lnTo>
                <a:lnTo>
                  <a:pt x="30489" y="23856"/>
                </a:lnTo>
                <a:lnTo>
                  <a:pt x="55118" y="6603"/>
                </a:lnTo>
                <a:lnTo>
                  <a:pt x="52704" y="0"/>
                </a:lnTo>
                <a:close/>
              </a:path>
            </a:pathLst>
          </a:custGeom>
          <a:solidFill>
            <a:srgbClr val="000000"/>
          </a:solidFill>
        </p:spPr>
        <p:txBody>
          <a:bodyPr wrap="square" lIns="0" tIns="0" rIns="0" bIns="0" rtlCol="0"/>
          <a:lstStyle/>
          <a:p>
            <a:endParaRPr/>
          </a:p>
        </p:txBody>
      </p:sp>
      <p:sp>
        <p:nvSpPr>
          <p:cNvPr id="20" name="object 20"/>
          <p:cNvSpPr txBox="1"/>
          <p:nvPr/>
        </p:nvSpPr>
        <p:spPr>
          <a:xfrm>
            <a:off x="3683634" y="3135630"/>
            <a:ext cx="2009139" cy="239395"/>
          </a:xfrm>
          <a:prstGeom prst="rect">
            <a:avLst/>
          </a:prstGeom>
        </p:spPr>
        <p:txBody>
          <a:bodyPr vert="horz" wrap="square" lIns="0" tIns="13335" rIns="0" bIns="0" rtlCol="0">
            <a:spAutoFit/>
          </a:bodyPr>
          <a:lstStyle/>
          <a:p>
            <a:pPr marL="12700">
              <a:lnSpc>
                <a:spcPct val="100000"/>
              </a:lnSpc>
              <a:spcBef>
                <a:spcPts val="105"/>
              </a:spcBef>
              <a:tabLst>
                <a:tab pos="937260" algn="l"/>
                <a:tab pos="1862455" algn="l"/>
              </a:tabLst>
            </a:pPr>
            <a:r>
              <a:rPr sz="1400" dirty="0">
                <a:latin typeface="Cambria Math"/>
                <a:cs typeface="Cambria Math"/>
              </a:rPr>
              <a:t>+	+	+</a:t>
            </a:r>
            <a:endParaRPr sz="1400">
              <a:latin typeface="Cambria Math"/>
              <a:cs typeface="Cambria Math"/>
            </a:endParaRPr>
          </a:p>
        </p:txBody>
      </p:sp>
      <p:sp>
        <p:nvSpPr>
          <p:cNvPr id="21" name="object 21"/>
          <p:cNvSpPr/>
          <p:nvPr/>
        </p:nvSpPr>
        <p:spPr>
          <a:xfrm>
            <a:off x="5718047" y="3269361"/>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22" name="object 22"/>
          <p:cNvSpPr txBox="1"/>
          <p:nvPr/>
        </p:nvSpPr>
        <p:spPr>
          <a:xfrm>
            <a:off x="4921122" y="2999994"/>
            <a:ext cx="1283335" cy="239395"/>
          </a:xfrm>
          <a:prstGeom prst="rect">
            <a:avLst/>
          </a:prstGeom>
        </p:spPr>
        <p:txBody>
          <a:bodyPr vert="horz" wrap="square" lIns="0" tIns="13335" rIns="0" bIns="0" rtlCol="0">
            <a:spAutoFit/>
          </a:bodyPr>
          <a:lstStyle/>
          <a:p>
            <a:pPr marL="50800">
              <a:lnSpc>
                <a:spcPct val="100000"/>
              </a:lnSpc>
              <a:spcBef>
                <a:spcPts val="105"/>
              </a:spcBef>
              <a:tabLst>
                <a:tab pos="1069975" algn="l"/>
              </a:tabLst>
            </a:pPr>
            <a:r>
              <a:rPr sz="1400" spc="5" dirty="0">
                <a:latin typeface="Cambria Math"/>
                <a:cs typeface="Cambria Math"/>
              </a:rPr>
              <a:t>𝐷𝑖𝑣</a:t>
            </a:r>
            <a:r>
              <a:rPr sz="1500" spc="7" baseline="-16666" dirty="0">
                <a:latin typeface="Cambria Math"/>
                <a:cs typeface="Cambria Math"/>
              </a:rPr>
              <a:t>3	</a:t>
            </a:r>
            <a:r>
              <a:rPr sz="1400" spc="-15" dirty="0">
                <a:latin typeface="Cambria Math"/>
                <a:cs typeface="Cambria Math"/>
              </a:rPr>
              <a:t>𝑆</a:t>
            </a:r>
            <a:r>
              <a:rPr sz="1500" spc="-22" baseline="-16666" dirty="0">
                <a:latin typeface="Cambria Math"/>
                <a:cs typeface="Cambria Math"/>
              </a:rPr>
              <a:t>3</a:t>
            </a:r>
            <a:endParaRPr sz="1500" baseline="-16666">
              <a:latin typeface="Cambria Math"/>
              <a:cs typeface="Cambria Math"/>
            </a:endParaRPr>
          </a:p>
        </p:txBody>
      </p:sp>
      <p:sp>
        <p:nvSpPr>
          <p:cNvPr id="23" name="object 23"/>
          <p:cNvSpPr/>
          <p:nvPr/>
        </p:nvSpPr>
        <p:spPr>
          <a:xfrm>
            <a:off x="5733669" y="3312795"/>
            <a:ext cx="600710" cy="165100"/>
          </a:xfrm>
          <a:custGeom>
            <a:avLst/>
            <a:gdLst/>
            <a:ahLst/>
            <a:cxnLst/>
            <a:rect l="l" t="t" r="r" b="b"/>
            <a:pathLst>
              <a:path w="600710" h="165100">
                <a:moveTo>
                  <a:pt x="547877" y="0"/>
                </a:moveTo>
                <a:lnTo>
                  <a:pt x="545464" y="6603"/>
                </a:lnTo>
                <a:lnTo>
                  <a:pt x="555009" y="10798"/>
                </a:lnTo>
                <a:lnTo>
                  <a:pt x="563245" y="16541"/>
                </a:lnTo>
                <a:lnTo>
                  <a:pt x="583009" y="54784"/>
                </a:lnTo>
                <a:lnTo>
                  <a:pt x="585469" y="81660"/>
                </a:lnTo>
                <a:lnTo>
                  <a:pt x="584852" y="96234"/>
                </a:lnTo>
                <a:lnTo>
                  <a:pt x="570114" y="141027"/>
                </a:lnTo>
                <a:lnTo>
                  <a:pt x="545718" y="158368"/>
                </a:lnTo>
                <a:lnTo>
                  <a:pt x="547877" y="165100"/>
                </a:lnTo>
                <a:lnTo>
                  <a:pt x="586866" y="136270"/>
                </a:lnTo>
                <a:lnTo>
                  <a:pt x="599618" y="97766"/>
                </a:lnTo>
                <a:lnTo>
                  <a:pt x="600455" y="82550"/>
                </a:lnTo>
                <a:lnTo>
                  <a:pt x="599618" y="67407"/>
                </a:lnTo>
                <a:lnTo>
                  <a:pt x="586866" y="28955"/>
                </a:lnTo>
                <a:lnTo>
                  <a:pt x="559827" y="4310"/>
                </a:lnTo>
                <a:lnTo>
                  <a:pt x="547877" y="0"/>
                </a:lnTo>
                <a:close/>
              </a:path>
              <a:path w="600710" h="165100">
                <a:moveTo>
                  <a:pt x="52704" y="0"/>
                </a:moveTo>
                <a:lnTo>
                  <a:pt x="13715" y="28955"/>
                </a:lnTo>
                <a:lnTo>
                  <a:pt x="857" y="67407"/>
                </a:lnTo>
                <a:lnTo>
                  <a:pt x="0" y="82550"/>
                </a:lnTo>
                <a:lnTo>
                  <a:pt x="855" y="97766"/>
                </a:lnTo>
                <a:lnTo>
                  <a:pt x="13588" y="136270"/>
                </a:lnTo>
                <a:lnTo>
                  <a:pt x="52704" y="165100"/>
                </a:lnTo>
                <a:lnTo>
                  <a:pt x="54863" y="158368"/>
                </a:lnTo>
                <a:lnTo>
                  <a:pt x="45430" y="154223"/>
                </a:lnTo>
                <a:lnTo>
                  <a:pt x="37306" y="148447"/>
                </a:lnTo>
                <a:lnTo>
                  <a:pt x="17573" y="109474"/>
                </a:lnTo>
                <a:lnTo>
                  <a:pt x="15112" y="81660"/>
                </a:lnTo>
                <a:lnTo>
                  <a:pt x="15730" y="67609"/>
                </a:lnTo>
                <a:lnTo>
                  <a:pt x="30489" y="23856"/>
                </a:lnTo>
                <a:lnTo>
                  <a:pt x="55117" y="6603"/>
                </a:lnTo>
                <a:lnTo>
                  <a:pt x="52704" y="0"/>
                </a:lnTo>
                <a:close/>
              </a:path>
            </a:pathLst>
          </a:custGeom>
          <a:solidFill>
            <a:srgbClr val="000000"/>
          </a:solidFill>
        </p:spPr>
        <p:txBody>
          <a:bodyPr wrap="square" lIns="0" tIns="0" rIns="0" bIns="0" rtlCol="0"/>
          <a:lstStyle/>
          <a:p>
            <a:endParaRPr/>
          </a:p>
        </p:txBody>
      </p:sp>
      <p:sp>
        <p:nvSpPr>
          <p:cNvPr id="24" name="object 24"/>
          <p:cNvSpPr txBox="1"/>
          <p:nvPr/>
        </p:nvSpPr>
        <p:spPr>
          <a:xfrm>
            <a:off x="3111626" y="3254501"/>
            <a:ext cx="3366135" cy="239395"/>
          </a:xfrm>
          <a:prstGeom prst="rect">
            <a:avLst/>
          </a:prstGeom>
        </p:spPr>
        <p:txBody>
          <a:bodyPr vert="horz" wrap="square" lIns="0" tIns="13335" rIns="0" bIns="0" rtlCol="0">
            <a:spAutoFit/>
          </a:bodyPr>
          <a:lstStyle/>
          <a:p>
            <a:pPr marL="63500">
              <a:lnSpc>
                <a:spcPct val="100000"/>
              </a:lnSpc>
              <a:spcBef>
                <a:spcPts val="105"/>
              </a:spcBef>
              <a:tabLst>
                <a:tab pos="832485" algn="l"/>
                <a:tab pos="1756410" algn="l"/>
                <a:tab pos="2681605" algn="l"/>
              </a:tabLst>
            </a:pPr>
            <a:r>
              <a:rPr sz="1400" dirty="0">
                <a:latin typeface="Cambria Math"/>
                <a:cs typeface="Cambria Math"/>
              </a:rPr>
              <a:t>1</a:t>
            </a:r>
            <a:r>
              <a:rPr sz="1400" spc="-10" dirty="0">
                <a:latin typeface="Cambria Math"/>
                <a:cs typeface="Cambria Math"/>
              </a:rPr>
              <a:t> </a:t>
            </a:r>
            <a:r>
              <a:rPr sz="1400" dirty="0">
                <a:latin typeface="Cambria Math"/>
                <a:cs typeface="Cambria Math"/>
              </a:rPr>
              <a:t>+</a:t>
            </a:r>
            <a:r>
              <a:rPr sz="1400" spc="15" dirty="0">
                <a:latin typeface="Cambria Math"/>
                <a:cs typeface="Cambria Math"/>
              </a:rPr>
              <a:t> 𝑘</a:t>
            </a:r>
            <a:r>
              <a:rPr sz="1500" spc="22" baseline="-16666" dirty="0">
                <a:latin typeface="Cambria Math"/>
                <a:cs typeface="Cambria Math"/>
              </a:rPr>
              <a:t>𝑠	</a:t>
            </a:r>
            <a:r>
              <a:rPr sz="1400" dirty="0">
                <a:latin typeface="Cambria Math"/>
                <a:cs typeface="Cambria Math"/>
              </a:rPr>
              <a:t>1 +</a:t>
            </a:r>
            <a:r>
              <a:rPr sz="1400" spc="-15"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52" baseline="22222" dirty="0">
                <a:latin typeface="Cambria Math"/>
                <a:cs typeface="Cambria Math"/>
              </a:rPr>
              <a:t>2	</a:t>
            </a:r>
            <a:r>
              <a:rPr sz="1400" dirty="0">
                <a:latin typeface="Cambria Math"/>
                <a:cs typeface="Cambria Math"/>
              </a:rPr>
              <a:t>1 +</a:t>
            </a:r>
            <a:r>
              <a:rPr sz="1400" spc="10"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52" baseline="22222" dirty="0">
                <a:latin typeface="Cambria Math"/>
                <a:cs typeface="Cambria Math"/>
              </a:rPr>
              <a:t>3	</a:t>
            </a:r>
            <a:r>
              <a:rPr sz="1400" dirty="0">
                <a:latin typeface="Cambria Math"/>
                <a:cs typeface="Cambria Math"/>
              </a:rPr>
              <a:t>1 + </a:t>
            </a:r>
            <a:r>
              <a:rPr sz="1400" spc="15" dirty="0">
                <a:latin typeface="Cambria Math"/>
                <a:cs typeface="Cambria Math"/>
              </a:rPr>
              <a:t>𝑘</a:t>
            </a:r>
            <a:r>
              <a:rPr sz="1500" spc="22" baseline="-16666" dirty="0">
                <a:latin typeface="Cambria Math"/>
                <a:cs typeface="Cambria Math"/>
              </a:rPr>
              <a:t>𝑠</a:t>
            </a:r>
            <a:r>
              <a:rPr sz="1500" spc="225" baseline="-16666" dirty="0">
                <a:latin typeface="Cambria Math"/>
                <a:cs typeface="Cambria Math"/>
              </a:rPr>
              <a:t> </a:t>
            </a:r>
            <a:r>
              <a:rPr sz="1500" spc="52" baseline="22222" dirty="0">
                <a:latin typeface="Cambria Math"/>
                <a:cs typeface="Cambria Math"/>
              </a:rPr>
              <a:t>3</a:t>
            </a:r>
            <a:endParaRPr sz="1500" baseline="22222">
              <a:latin typeface="Cambria Math"/>
              <a:cs typeface="Cambria Math"/>
            </a:endParaRPr>
          </a:p>
        </p:txBody>
      </p:sp>
      <p:sp>
        <p:nvSpPr>
          <p:cNvPr id="25" name="object 25"/>
          <p:cNvSpPr txBox="1"/>
          <p:nvPr/>
        </p:nvSpPr>
        <p:spPr>
          <a:xfrm>
            <a:off x="535940" y="3888485"/>
            <a:ext cx="233997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This can be </a:t>
            </a:r>
            <a:r>
              <a:rPr sz="1400" spc="-10" dirty="0">
                <a:latin typeface="Calibri"/>
                <a:cs typeface="Calibri"/>
              </a:rPr>
              <a:t>stretched to</a:t>
            </a:r>
            <a:r>
              <a:rPr sz="1400" spc="10" dirty="0">
                <a:latin typeface="Calibri"/>
                <a:cs typeface="Calibri"/>
              </a:rPr>
              <a:t> </a:t>
            </a:r>
            <a:r>
              <a:rPr sz="1400" spc="-5" dirty="0">
                <a:latin typeface="Calibri"/>
                <a:cs typeface="Calibri"/>
              </a:rPr>
              <a:t>infinity:</a:t>
            </a:r>
            <a:endParaRPr sz="1400">
              <a:latin typeface="Calibri"/>
              <a:cs typeface="Calibri"/>
            </a:endParaRPr>
          </a:p>
        </p:txBody>
      </p:sp>
      <p:sp>
        <p:nvSpPr>
          <p:cNvPr id="26" name="object 26"/>
          <p:cNvSpPr txBox="1"/>
          <p:nvPr/>
        </p:nvSpPr>
        <p:spPr>
          <a:xfrm>
            <a:off x="2162301" y="4510532"/>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27" name="object 27"/>
          <p:cNvSpPr txBox="1"/>
          <p:nvPr/>
        </p:nvSpPr>
        <p:spPr>
          <a:xfrm>
            <a:off x="2075433" y="4425188"/>
            <a:ext cx="37655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mbria Math"/>
                <a:cs typeface="Cambria Math"/>
              </a:rPr>
              <a:t>𝑆</a:t>
            </a:r>
            <a:r>
              <a:rPr sz="1400" spc="265"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28" name="object 28"/>
          <p:cNvSpPr/>
          <p:nvPr/>
        </p:nvSpPr>
        <p:spPr>
          <a:xfrm>
            <a:off x="2488692" y="4558665"/>
            <a:ext cx="483234" cy="12700"/>
          </a:xfrm>
          <a:custGeom>
            <a:avLst/>
            <a:gdLst/>
            <a:ahLst/>
            <a:cxnLst/>
            <a:rect l="l" t="t" r="r" b="b"/>
            <a:pathLst>
              <a:path w="483235" h="12700">
                <a:moveTo>
                  <a:pt x="483107" y="0"/>
                </a:moveTo>
                <a:lnTo>
                  <a:pt x="0" y="0"/>
                </a:lnTo>
                <a:lnTo>
                  <a:pt x="0" y="12191"/>
                </a:lnTo>
                <a:lnTo>
                  <a:pt x="483107" y="12191"/>
                </a:lnTo>
                <a:lnTo>
                  <a:pt x="483107" y="0"/>
                </a:lnTo>
                <a:close/>
              </a:path>
            </a:pathLst>
          </a:custGeom>
          <a:solidFill>
            <a:srgbClr val="000000"/>
          </a:solidFill>
        </p:spPr>
        <p:txBody>
          <a:bodyPr wrap="square" lIns="0" tIns="0" rIns="0" bIns="0" rtlCol="0"/>
          <a:lstStyle/>
          <a:p>
            <a:endParaRPr/>
          </a:p>
        </p:txBody>
      </p:sp>
      <p:sp>
        <p:nvSpPr>
          <p:cNvPr id="29" name="object 29"/>
          <p:cNvSpPr/>
          <p:nvPr/>
        </p:nvSpPr>
        <p:spPr>
          <a:xfrm>
            <a:off x="3183635" y="4558665"/>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30" name="object 30"/>
          <p:cNvSpPr txBox="1"/>
          <p:nvPr/>
        </p:nvSpPr>
        <p:spPr>
          <a:xfrm>
            <a:off x="2503677" y="4289552"/>
            <a:ext cx="1259205" cy="239395"/>
          </a:xfrm>
          <a:prstGeom prst="rect">
            <a:avLst/>
          </a:prstGeom>
        </p:spPr>
        <p:txBody>
          <a:bodyPr vert="horz" wrap="square" lIns="0" tIns="12700" rIns="0" bIns="0" rtlCol="0">
            <a:spAutoFit/>
          </a:bodyPr>
          <a:lstStyle/>
          <a:p>
            <a:pPr marL="50800">
              <a:lnSpc>
                <a:spcPct val="100000"/>
              </a:lnSpc>
              <a:spcBef>
                <a:spcPts val="100"/>
              </a:spcBef>
              <a:tabLst>
                <a:tab pos="857250" algn="l"/>
              </a:tabLst>
            </a:pPr>
            <a:r>
              <a:rPr sz="1400" spc="-5" dirty="0">
                <a:latin typeface="Cambria Math"/>
                <a:cs typeface="Cambria Math"/>
              </a:rPr>
              <a:t>𝐷𝑖𝑣</a:t>
            </a:r>
            <a:r>
              <a:rPr sz="1500" spc="-7" baseline="-16666" dirty="0">
                <a:latin typeface="Cambria Math"/>
                <a:cs typeface="Cambria Math"/>
              </a:rPr>
              <a:t>1	</a:t>
            </a:r>
            <a:r>
              <a:rPr sz="1400" spc="5" dirty="0">
                <a:latin typeface="Cambria Math"/>
                <a:cs typeface="Cambria Math"/>
              </a:rPr>
              <a:t>𝐷𝑖𝑣</a:t>
            </a:r>
            <a:r>
              <a:rPr sz="1500" spc="7" baseline="-16666" dirty="0">
                <a:latin typeface="Cambria Math"/>
                <a:cs typeface="Cambria Math"/>
              </a:rPr>
              <a:t>2</a:t>
            </a:r>
            <a:endParaRPr sz="1500" baseline="-16666">
              <a:latin typeface="Cambria Math"/>
              <a:cs typeface="Cambria Math"/>
            </a:endParaRPr>
          </a:p>
        </p:txBody>
      </p:sp>
      <p:sp>
        <p:nvSpPr>
          <p:cNvPr id="31" name="object 31"/>
          <p:cNvSpPr/>
          <p:nvPr/>
        </p:nvSpPr>
        <p:spPr>
          <a:xfrm>
            <a:off x="3199257" y="4602098"/>
            <a:ext cx="599440" cy="165100"/>
          </a:xfrm>
          <a:custGeom>
            <a:avLst/>
            <a:gdLst/>
            <a:ahLst/>
            <a:cxnLst/>
            <a:rect l="l" t="t" r="r" b="b"/>
            <a:pathLst>
              <a:path w="599439" h="165100">
                <a:moveTo>
                  <a:pt x="546354" y="0"/>
                </a:moveTo>
                <a:lnTo>
                  <a:pt x="543941" y="6603"/>
                </a:lnTo>
                <a:lnTo>
                  <a:pt x="553485" y="10798"/>
                </a:lnTo>
                <a:lnTo>
                  <a:pt x="561721" y="16541"/>
                </a:lnTo>
                <a:lnTo>
                  <a:pt x="581485" y="54784"/>
                </a:lnTo>
                <a:lnTo>
                  <a:pt x="583945" y="81661"/>
                </a:lnTo>
                <a:lnTo>
                  <a:pt x="583328" y="96234"/>
                </a:lnTo>
                <a:lnTo>
                  <a:pt x="568590" y="141027"/>
                </a:lnTo>
                <a:lnTo>
                  <a:pt x="544194" y="158369"/>
                </a:lnTo>
                <a:lnTo>
                  <a:pt x="546354" y="165100"/>
                </a:lnTo>
                <a:lnTo>
                  <a:pt x="585343" y="136270"/>
                </a:lnTo>
                <a:lnTo>
                  <a:pt x="598094" y="97766"/>
                </a:lnTo>
                <a:lnTo>
                  <a:pt x="598932" y="82550"/>
                </a:lnTo>
                <a:lnTo>
                  <a:pt x="598094" y="67407"/>
                </a:lnTo>
                <a:lnTo>
                  <a:pt x="585343" y="28956"/>
                </a:lnTo>
                <a:lnTo>
                  <a:pt x="558303" y="4310"/>
                </a:lnTo>
                <a:lnTo>
                  <a:pt x="546354" y="0"/>
                </a:lnTo>
                <a:close/>
              </a:path>
              <a:path w="599439" h="165100">
                <a:moveTo>
                  <a:pt x="52705" y="0"/>
                </a:moveTo>
                <a:lnTo>
                  <a:pt x="13716" y="28956"/>
                </a:lnTo>
                <a:lnTo>
                  <a:pt x="857" y="67407"/>
                </a:lnTo>
                <a:lnTo>
                  <a:pt x="0" y="82550"/>
                </a:lnTo>
                <a:lnTo>
                  <a:pt x="855" y="97766"/>
                </a:lnTo>
                <a:lnTo>
                  <a:pt x="13588" y="136270"/>
                </a:lnTo>
                <a:lnTo>
                  <a:pt x="52705" y="165100"/>
                </a:lnTo>
                <a:lnTo>
                  <a:pt x="54864" y="158369"/>
                </a:lnTo>
                <a:lnTo>
                  <a:pt x="45430" y="154223"/>
                </a:lnTo>
                <a:lnTo>
                  <a:pt x="37306" y="148447"/>
                </a:lnTo>
                <a:lnTo>
                  <a:pt x="17573" y="109474"/>
                </a:lnTo>
                <a:lnTo>
                  <a:pt x="15112" y="81661"/>
                </a:lnTo>
                <a:lnTo>
                  <a:pt x="15730" y="67609"/>
                </a:lnTo>
                <a:lnTo>
                  <a:pt x="30489" y="23856"/>
                </a:lnTo>
                <a:lnTo>
                  <a:pt x="55118" y="6603"/>
                </a:lnTo>
                <a:lnTo>
                  <a:pt x="52705" y="0"/>
                </a:lnTo>
                <a:close/>
              </a:path>
            </a:pathLst>
          </a:custGeom>
          <a:solidFill>
            <a:srgbClr val="000000"/>
          </a:solidFill>
        </p:spPr>
        <p:txBody>
          <a:bodyPr wrap="square" lIns="0" tIns="0" rIns="0" bIns="0" rtlCol="0"/>
          <a:lstStyle/>
          <a:p>
            <a:endParaRPr/>
          </a:p>
        </p:txBody>
      </p:sp>
      <p:sp>
        <p:nvSpPr>
          <p:cNvPr id="32" name="object 32"/>
          <p:cNvSpPr/>
          <p:nvPr/>
        </p:nvSpPr>
        <p:spPr>
          <a:xfrm>
            <a:off x="4107179" y="4558665"/>
            <a:ext cx="711835" cy="12700"/>
          </a:xfrm>
          <a:custGeom>
            <a:avLst/>
            <a:gdLst/>
            <a:ahLst/>
            <a:cxnLst/>
            <a:rect l="l" t="t" r="r" b="b"/>
            <a:pathLst>
              <a:path w="711835" h="12700">
                <a:moveTo>
                  <a:pt x="711708" y="0"/>
                </a:moveTo>
                <a:lnTo>
                  <a:pt x="0" y="0"/>
                </a:lnTo>
                <a:lnTo>
                  <a:pt x="0" y="12191"/>
                </a:lnTo>
                <a:lnTo>
                  <a:pt x="711708" y="12191"/>
                </a:lnTo>
                <a:lnTo>
                  <a:pt x="711708" y="0"/>
                </a:lnTo>
                <a:close/>
              </a:path>
            </a:pathLst>
          </a:custGeom>
          <a:solidFill>
            <a:srgbClr val="000000"/>
          </a:solidFill>
        </p:spPr>
        <p:txBody>
          <a:bodyPr wrap="square" lIns="0" tIns="0" rIns="0" bIns="0" rtlCol="0"/>
          <a:lstStyle/>
          <a:p>
            <a:endParaRPr/>
          </a:p>
        </p:txBody>
      </p:sp>
      <p:sp>
        <p:nvSpPr>
          <p:cNvPr id="33" name="object 33"/>
          <p:cNvSpPr txBox="1"/>
          <p:nvPr/>
        </p:nvSpPr>
        <p:spPr>
          <a:xfrm>
            <a:off x="4248022" y="4289552"/>
            <a:ext cx="427355" cy="239395"/>
          </a:xfrm>
          <a:prstGeom prst="rect">
            <a:avLst/>
          </a:prstGeom>
        </p:spPr>
        <p:txBody>
          <a:bodyPr vert="horz" wrap="square" lIns="0" tIns="12700" rIns="0" bIns="0" rtlCol="0">
            <a:spAutoFit/>
          </a:bodyPr>
          <a:lstStyle/>
          <a:p>
            <a:pPr marL="38100">
              <a:lnSpc>
                <a:spcPct val="100000"/>
              </a:lnSpc>
              <a:spcBef>
                <a:spcPts val="100"/>
              </a:spcBef>
            </a:pPr>
            <a:r>
              <a:rPr sz="1400" spc="5" dirty="0">
                <a:latin typeface="Cambria Math"/>
                <a:cs typeface="Cambria Math"/>
              </a:rPr>
              <a:t>𝐷𝑖𝑣</a:t>
            </a:r>
            <a:r>
              <a:rPr sz="1500" spc="7" baseline="-16666" dirty="0">
                <a:latin typeface="Cambria Math"/>
                <a:cs typeface="Cambria Math"/>
              </a:rPr>
              <a:t>3</a:t>
            </a:r>
            <a:endParaRPr sz="1500" baseline="-16666">
              <a:latin typeface="Cambria Math"/>
              <a:cs typeface="Cambria Math"/>
            </a:endParaRPr>
          </a:p>
        </p:txBody>
      </p:sp>
      <p:sp>
        <p:nvSpPr>
          <p:cNvPr id="34" name="object 34"/>
          <p:cNvSpPr/>
          <p:nvPr/>
        </p:nvSpPr>
        <p:spPr>
          <a:xfrm>
            <a:off x="4122801" y="4602098"/>
            <a:ext cx="600710" cy="165100"/>
          </a:xfrm>
          <a:custGeom>
            <a:avLst/>
            <a:gdLst/>
            <a:ahLst/>
            <a:cxnLst/>
            <a:rect l="l" t="t" r="r" b="b"/>
            <a:pathLst>
              <a:path w="600710" h="165100">
                <a:moveTo>
                  <a:pt x="547877" y="0"/>
                </a:moveTo>
                <a:lnTo>
                  <a:pt x="545464" y="6603"/>
                </a:lnTo>
                <a:lnTo>
                  <a:pt x="555009" y="10798"/>
                </a:lnTo>
                <a:lnTo>
                  <a:pt x="563245" y="16541"/>
                </a:lnTo>
                <a:lnTo>
                  <a:pt x="583009" y="54784"/>
                </a:lnTo>
                <a:lnTo>
                  <a:pt x="585470" y="81661"/>
                </a:lnTo>
                <a:lnTo>
                  <a:pt x="584852" y="96234"/>
                </a:lnTo>
                <a:lnTo>
                  <a:pt x="570114" y="141027"/>
                </a:lnTo>
                <a:lnTo>
                  <a:pt x="545719" y="158369"/>
                </a:lnTo>
                <a:lnTo>
                  <a:pt x="547877" y="165100"/>
                </a:lnTo>
                <a:lnTo>
                  <a:pt x="586866" y="136270"/>
                </a:lnTo>
                <a:lnTo>
                  <a:pt x="599618" y="97766"/>
                </a:lnTo>
                <a:lnTo>
                  <a:pt x="600456" y="82550"/>
                </a:lnTo>
                <a:lnTo>
                  <a:pt x="599618" y="67407"/>
                </a:lnTo>
                <a:lnTo>
                  <a:pt x="586866" y="28956"/>
                </a:lnTo>
                <a:lnTo>
                  <a:pt x="559827" y="4310"/>
                </a:lnTo>
                <a:lnTo>
                  <a:pt x="547877" y="0"/>
                </a:lnTo>
                <a:close/>
              </a:path>
              <a:path w="600710" h="165100">
                <a:moveTo>
                  <a:pt x="52704" y="0"/>
                </a:moveTo>
                <a:lnTo>
                  <a:pt x="13715" y="28956"/>
                </a:lnTo>
                <a:lnTo>
                  <a:pt x="857" y="67407"/>
                </a:lnTo>
                <a:lnTo>
                  <a:pt x="0" y="82550"/>
                </a:lnTo>
                <a:lnTo>
                  <a:pt x="855" y="97766"/>
                </a:lnTo>
                <a:lnTo>
                  <a:pt x="13588" y="136270"/>
                </a:lnTo>
                <a:lnTo>
                  <a:pt x="52704" y="165100"/>
                </a:lnTo>
                <a:lnTo>
                  <a:pt x="54863" y="158369"/>
                </a:lnTo>
                <a:lnTo>
                  <a:pt x="45430" y="154223"/>
                </a:lnTo>
                <a:lnTo>
                  <a:pt x="37306" y="148447"/>
                </a:lnTo>
                <a:lnTo>
                  <a:pt x="17573" y="109474"/>
                </a:lnTo>
                <a:lnTo>
                  <a:pt x="15112" y="81661"/>
                </a:lnTo>
                <a:lnTo>
                  <a:pt x="15730" y="67609"/>
                </a:lnTo>
                <a:lnTo>
                  <a:pt x="30489" y="23856"/>
                </a:lnTo>
                <a:lnTo>
                  <a:pt x="55118" y="6603"/>
                </a:lnTo>
                <a:lnTo>
                  <a:pt x="52704" y="0"/>
                </a:lnTo>
                <a:close/>
              </a:path>
            </a:pathLst>
          </a:custGeom>
          <a:solidFill>
            <a:srgbClr val="000000"/>
          </a:solidFill>
        </p:spPr>
        <p:txBody>
          <a:bodyPr wrap="square" lIns="0" tIns="0" rIns="0" bIns="0" rtlCol="0"/>
          <a:lstStyle/>
          <a:p>
            <a:endParaRPr/>
          </a:p>
        </p:txBody>
      </p:sp>
      <p:sp>
        <p:nvSpPr>
          <p:cNvPr id="35" name="object 35"/>
          <p:cNvSpPr/>
          <p:nvPr/>
        </p:nvSpPr>
        <p:spPr>
          <a:xfrm>
            <a:off x="5387340" y="4558665"/>
            <a:ext cx="759460" cy="12700"/>
          </a:xfrm>
          <a:custGeom>
            <a:avLst/>
            <a:gdLst/>
            <a:ahLst/>
            <a:cxnLst/>
            <a:rect l="l" t="t" r="r" b="b"/>
            <a:pathLst>
              <a:path w="759460" h="12700">
                <a:moveTo>
                  <a:pt x="758951" y="0"/>
                </a:moveTo>
                <a:lnTo>
                  <a:pt x="0" y="0"/>
                </a:lnTo>
                <a:lnTo>
                  <a:pt x="0" y="12191"/>
                </a:lnTo>
                <a:lnTo>
                  <a:pt x="758951" y="12191"/>
                </a:lnTo>
                <a:lnTo>
                  <a:pt x="758951" y="0"/>
                </a:lnTo>
                <a:close/>
              </a:path>
            </a:pathLst>
          </a:custGeom>
          <a:solidFill>
            <a:srgbClr val="000000"/>
          </a:solidFill>
        </p:spPr>
        <p:txBody>
          <a:bodyPr wrap="square" lIns="0" tIns="0" rIns="0" bIns="0" rtlCol="0"/>
          <a:lstStyle/>
          <a:p>
            <a:endParaRPr/>
          </a:p>
        </p:txBody>
      </p:sp>
      <p:sp>
        <p:nvSpPr>
          <p:cNvPr id="36" name="object 36"/>
          <p:cNvSpPr/>
          <p:nvPr/>
        </p:nvSpPr>
        <p:spPr>
          <a:xfrm>
            <a:off x="5402960" y="4602098"/>
            <a:ext cx="599440" cy="165100"/>
          </a:xfrm>
          <a:custGeom>
            <a:avLst/>
            <a:gdLst/>
            <a:ahLst/>
            <a:cxnLst/>
            <a:rect l="l" t="t" r="r" b="b"/>
            <a:pathLst>
              <a:path w="599439" h="165100">
                <a:moveTo>
                  <a:pt x="546353" y="0"/>
                </a:moveTo>
                <a:lnTo>
                  <a:pt x="543940" y="6603"/>
                </a:lnTo>
                <a:lnTo>
                  <a:pt x="553485" y="10798"/>
                </a:lnTo>
                <a:lnTo>
                  <a:pt x="561721" y="16541"/>
                </a:lnTo>
                <a:lnTo>
                  <a:pt x="581485" y="54784"/>
                </a:lnTo>
                <a:lnTo>
                  <a:pt x="583946" y="81661"/>
                </a:lnTo>
                <a:lnTo>
                  <a:pt x="583328" y="96234"/>
                </a:lnTo>
                <a:lnTo>
                  <a:pt x="568590" y="141027"/>
                </a:lnTo>
                <a:lnTo>
                  <a:pt x="544194" y="158369"/>
                </a:lnTo>
                <a:lnTo>
                  <a:pt x="546353" y="165100"/>
                </a:lnTo>
                <a:lnTo>
                  <a:pt x="585342" y="136270"/>
                </a:lnTo>
                <a:lnTo>
                  <a:pt x="598094" y="97766"/>
                </a:lnTo>
                <a:lnTo>
                  <a:pt x="598931" y="82550"/>
                </a:lnTo>
                <a:lnTo>
                  <a:pt x="598094" y="67407"/>
                </a:lnTo>
                <a:lnTo>
                  <a:pt x="585342" y="28956"/>
                </a:lnTo>
                <a:lnTo>
                  <a:pt x="558303" y="4310"/>
                </a:lnTo>
                <a:lnTo>
                  <a:pt x="546353" y="0"/>
                </a:lnTo>
                <a:close/>
              </a:path>
              <a:path w="599439" h="165100">
                <a:moveTo>
                  <a:pt x="52704" y="0"/>
                </a:moveTo>
                <a:lnTo>
                  <a:pt x="13715" y="28956"/>
                </a:lnTo>
                <a:lnTo>
                  <a:pt x="857" y="67407"/>
                </a:lnTo>
                <a:lnTo>
                  <a:pt x="0" y="82550"/>
                </a:lnTo>
                <a:lnTo>
                  <a:pt x="855" y="97766"/>
                </a:lnTo>
                <a:lnTo>
                  <a:pt x="13588" y="136270"/>
                </a:lnTo>
                <a:lnTo>
                  <a:pt x="52704" y="165100"/>
                </a:lnTo>
                <a:lnTo>
                  <a:pt x="54863" y="158369"/>
                </a:lnTo>
                <a:lnTo>
                  <a:pt x="45430" y="154223"/>
                </a:lnTo>
                <a:lnTo>
                  <a:pt x="37306" y="148447"/>
                </a:lnTo>
                <a:lnTo>
                  <a:pt x="17573" y="109474"/>
                </a:lnTo>
                <a:lnTo>
                  <a:pt x="15112" y="81661"/>
                </a:lnTo>
                <a:lnTo>
                  <a:pt x="15730" y="67609"/>
                </a:lnTo>
                <a:lnTo>
                  <a:pt x="30489" y="23856"/>
                </a:lnTo>
                <a:lnTo>
                  <a:pt x="55117" y="6603"/>
                </a:lnTo>
                <a:lnTo>
                  <a:pt x="52704" y="0"/>
                </a:lnTo>
                <a:close/>
              </a:path>
            </a:pathLst>
          </a:custGeom>
          <a:solidFill>
            <a:srgbClr val="000000"/>
          </a:solidFill>
        </p:spPr>
        <p:txBody>
          <a:bodyPr wrap="square" lIns="0" tIns="0" rIns="0" bIns="0" rtlCol="0"/>
          <a:lstStyle/>
          <a:p>
            <a:endParaRPr/>
          </a:p>
        </p:txBody>
      </p:sp>
      <p:sp>
        <p:nvSpPr>
          <p:cNvPr id="37" name="object 37"/>
          <p:cNvSpPr txBox="1"/>
          <p:nvPr/>
        </p:nvSpPr>
        <p:spPr>
          <a:xfrm>
            <a:off x="2997835" y="4425188"/>
            <a:ext cx="3335020" cy="239395"/>
          </a:xfrm>
          <a:prstGeom prst="rect">
            <a:avLst/>
          </a:prstGeom>
        </p:spPr>
        <p:txBody>
          <a:bodyPr vert="horz" wrap="square" lIns="0" tIns="12700" rIns="0" bIns="0" rtlCol="0">
            <a:spAutoFit/>
          </a:bodyPr>
          <a:lstStyle/>
          <a:p>
            <a:pPr marL="12700">
              <a:lnSpc>
                <a:spcPct val="100000"/>
              </a:lnSpc>
              <a:spcBef>
                <a:spcPts val="100"/>
              </a:spcBef>
              <a:tabLst>
                <a:tab pos="937260" algn="l"/>
                <a:tab pos="1862455" algn="l"/>
                <a:tab pos="3188335" algn="l"/>
              </a:tabLst>
            </a:pPr>
            <a:r>
              <a:rPr sz="1400" dirty="0">
                <a:latin typeface="Cambria Math"/>
                <a:cs typeface="Cambria Math"/>
              </a:rPr>
              <a:t>+	+	+ ⋯</a:t>
            </a:r>
            <a:r>
              <a:rPr sz="1400" spc="-75" dirty="0">
                <a:latin typeface="Cambria Math"/>
                <a:cs typeface="Cambria Math"/>
              </a:rPr>
              <a:t> </a:t>
            </a:r>
            <a:r>
              <a:rPr sz="1400" dirty="0">
                <a:latin typeface="Cambria Math"/>
                <a:cs typeface="Cambria Math"/>
              </a:rPr>
              <a:t>+	+</a:t>
            </a:r>
            <a:endParaRPr sz="1400">
              <a:latin typeface="Cambria Math"/>
              <a:cs typeface="Cambria Math"/>
            </a:endParaRPr>
          </a:p>
        </p:txBody>
      </p:sp>
      <p:sp>
        <p:nvSpPr>
          <p:cNvPr id="38" name="object 38"/>
          <p:cNvSpPr/>
          <p:nvPr/>
        </p:nvSpPr>
        <p:spPr>
          <a:xfrm>
            <a:off x="6358128" y="4558665"/>
            <a:ext cx="759460" cy="12700"/>
          </a:xfrm>
          <a:custGeom>
            <a:avLst/>
            <a:gdLst/>
            <a:ahLst/>
            <a:cxnLst/>
            <a:rect l="l" t="t" r="r" b="b"/>
            <a:pathLst>
              <a:path w="759459" h="12700">
                <a:moveTo>
                  <a:pt x="758951" y="0"/>
                </a:moveTo>
                <a:lnTo>
                  <a:pt x="0" y="0"/>
                </a:lnTo>
                <a:lnTo>
                  <a:pt x="0" y="12191"/>
                </a:lnTo>
                <a:lnTo>
                  <a:pt x="758951" y="12191"/>
                </a:lnTo>
                <a:lnTo>
                  <a:pt x="758951" y="0"/>
                </a:lnTo>
                <a:close/>
              </a:path>
            </a:pathLst>
          </a:custGeom>
          <a:solidFill>
            <a:srgbClr val="000000"/>
          </a:solidFill>
        </p:spPr>
        <p:txBody>
          <a:bodyPr wrap="square" lIns="0" tIns="0" rIns="0" bIns="0" rtlCol="0"/>
          <a:lstStyle/>
          <a:p>
            <a:endParaRPr/>
          </a:p>
        </p:txBody>
      </p:sp>
      <p:sp>
        <p:nvSpPr>
          <p:cNvPr id="39" name="object 39"/>
          <p:cNvSpPr txBox="1"/>
          <p:nvPr/>
        </p:nvSpPr>
        <p:spPr>
          <a:xfrm>
            <a:off x="5520309" y="4289552"/>
            <a:ext cx="1369060" cy="239395"/>
          </a:xfrm>
          <a:prstGeom prst="rect">
            <a:avLst/>
          </a:prstGeom>
        </p:spPr>
        <p:txBody>
          <a:bodyPr vert="horz" wrap="square" lIns="0" tIns="12700" rIns="0" bIns="0" rtlCol="0">
            <a:spAutoFit/>
          </a:bodyPr>
          <a:lstStyle/>
          <a:p>
            <a:pPr marL="50800">
              <a:lnSpc>
                <a:spcPct val="100000"/>
              </a:lnSpc>
              <a:spcBef>
                <a:spcPts val="100"/>
              </a:spcBef>
              <a:tabLst>
                <a:tab pos="1111250" algn="l"/>
              </a:tabLst>
            </a:pPr>
            <a:r>
              <a:rPr sz="1400" dirty="0">
                <a:latin typeface="Cambria Math"/>
                <a:cs typeface="Cambria Math"/>
              </a:rPr>
              <a:t>𝐷𝑖𝑣</a:t>
            </a:r>
            <a:r>
              <a:rPr sz="1500" baseline="-16666" dirty="0">
                <a:latin typeface="Cambria Math"/>
                <a:cs typeface="Cambria Math"/>
              </a:rPr>
              <a:t>∞	</a:t>
            </a:r>
            <a:r>
              <a:rPr sz="1400" spc="15" dirty="0">
                <a:latin typeface="Cambria Math"/>
                <a:cs typeface="Cambria Math"/>
              </a:rPr>
              <a:t>𝑆</a:t>
            </a:r>
            <a:r>
              <a:rPr sz="1500" spc="22" baseline="-16666" dirty="0">
                <a:latin typeface="Cambria Math"/>
                <a:cs typeface="Cambria Math"/>
              </a:rPr>
              <a:t>∞</a:t>
            </a:r>
            <a:endParaRPr sz="1500" baseline="-16666">
              <a:latin typeface="Cambria Math"/>
              <a:cs typeface="Cambria Math"/>
            </a:endParaRPr>
          </a:p>
        </p:txBody>
      </p:sp>
      <p:sp>
        <p:nvSpPr>
          <p:cNvPr id="40" name="object 40"/>
          <p:cNvSpPr/>
          <p:nvPr/>
        </p:nvSpPr>
        <p:spPr>
          <a:xfrm>
            <a:off x="6373748" y="4602098"/>
            <a:ext cx="599440" cy="165100"/>
          </a:xfrm>
          <a:custGeom>
            <a:avLst/>
            <a:gdLst/>
            <a:ahLst/>
            <a:cxnLst/>
            <a:rect l="l" t="t" r="r" b="b"/>
            <a:pathLst>
              <a:path w="599440" h="165100">
                <a:moveTo>
                  <a:pt x="546353" y="0"/>
                </a:moveTo>
                <a:lnTo>
                  <a:pt x="543941" y="6603"/>
                </a:lnTo>
                <a:lnTo>
                  <a:pt x="553485" y="10798"/>
                </a:lnTo>
                <a:lnTo>
                  <a:pt x="561721" y="16541"/>
                </a:lnTo>
                <a:lnTo>
                  <a:pt x="581485" y="54784"/>
                </a:lnTo>
                <a:lnTo>
                  <a:pt x="583946" y="81661"/>
                </a:lnTo>
                <a:lnTo>
                  <a:pt x="583328" y="96234"/>
                </a:lnTo>
                <a:lnTo>
                  <a:pt x="568590" y="141027"/>
                </a:lnTo>
                <a:lnTo>
                  <a:pt x="544195" y="158369"/>
                </a:lnTo>
                <a:lnTo>
                  <a:pt x="546353" y="165100"/>
                </a:lnTo>
                <a:lnTo>
                  <a:pt x="585343" y="136270"/>
                </a:lnTo>
                <a:lnTo>
                  <a:pt x="598094" y="97766"/>
                </a:lnTo>
                <a:lnTo>
                  <a:pt x="598931" y="82550"/>
                </a:lnTo>
                <a:lnTo>
                  <a:pt x="598094" y="67407"/>
                </a:lnTo>
                <a:lnTo>
                  <a:pt x="585343" y="28956"/>
                </a:lnTo>
                <a:lnTo>
                  <a:pt x="558303" y="4310"/>
                </a:lnTo>
                <a:lnTo>
                  <a:pt x="546353" y="0"/>
                </a:lnTo>
                <a:close/>
              </a:path>
              <a:path w="599440" h="165100">
                <a:moveTo>
                  <a:pt x="52704" y="0"/>
                </a:moveTo>
                <a:lnTo>
                  <a:pt x="13715" y="28956"/>
                </a:lnTo>
                <a:lnTo>
                  <a:pt x="857" y="67407"/>
                </a:lnTo>
                <a:lnTo>
                  <a:pt x="0" y="82550"/>
                </a:lnTo>
                <a:lnTo>
                  <a:pt x="855" y="97766"/>
                </a:lnTo>
                <a:lnTo>
                  <a:pt x="13588" y="136270"/>
                </a:lnTo>
                <a:lnTo>
                  <a:pt x="52704" y="165100"/>
                </a:lnTo>
                <a:lnTo>
                  <a:pt x="54863" y="158369"/>
                </a:lnTo>
                <a:lnTo>
                  <a:pt x="45430" y="154223"/>
                </a:lnTo>
                <a:lnTo>
                  <a:pt x="37306" y="148447"/>
                </a:lnTo>
                <a:lnTo>
                  <a:pt x="17573" y="109474"/>
                </a:lnTo>
                <a:lnTo>
                  <a:pt x="15112" y="81661"/>
                </a:lnTo>
                <a:lnTo>
                  <a:pt x="15730" y="67609"/>
                </a:lnTo>
                <a:lnTo>
                  <a:pt x="30489" y="23856"/>
                </a:lnTo>
                <a:lnTo>
                  <a:pt x="55117" y="6603"/>
                </a:lnTo>
                <a:lnTo>
                  <a:pt x="52704" y="0"/>
                </a:lnTo>
                <a:close/>
              </a:path>
            </a:pathLst>
          </a:custGeom>
          <a:solidFill>
            <a:srgbClr val="000000"/>
          </a:solidFill>
        </p:spPr>
        <p:txBody>
          <a:bodyPr wrap="square" lIns="0" tIns="0" rIns="0" bIns="0" rtlCol="0"/>
          <a:lstStyle/>
          <a:p>
            <a:endParaRPr/>
          </a:p>
        </p:txBody>
      </p:sp>
      <p:sp>
        <p:nvSpPr>
          <p:cNvPr id="41" name="object 41"/>
          <p:cNvSpPr txBox="1"/>
          <p:nvPr/>
        </p:nvSpPr>
        <p:spPr>
          <a:xfrm>
            <a:off x="2438145" y="4544059"/>
            <a:ext cx="4722495" cy="239395"/>
          </a:xfrm>
          <a:prstGeom prst="rect">
            <a:avLst/>
          </a:prstGeom>
        </p:spPr>
        <p:txBody>
          <a:bodyPr vert="horz" wrap="square" lIns="0" tIns="12700" rIns="0" bIns="0" rtlCol="0">
            <a:spAutoFit/>
          </a:bodyPr>
          <a:lstStyle/>
          <a:p>
            <a:pPr marL="50800">
              <a:lnSpc>
                <a:spcPct val="100000"/>
              </a:lnSpc>
              <a:spcBef>
                <a:spcPts val="100"/>
              </a:spcBef>
              <a:tabLst>
                <a:tab pos="820419" algn="l"/>
                <a:tab pos="1743710" algn="l"/>
                <a:tab pos="3024505" algn="l"/>
                <a:tab pos="3995420" algn="l"/>
              </a:tabLst>
            </a:pPr>
            <a:r>
              <a:rPr sz="1400" dirty="0">
                <a:latin typeface="Cambria Math"/>
                <a:cs typeface="Cambria Math"/>
              </a:rPr>
              <a:t>1</a:t>
            </a:r>
            <a:r>
              <a:rPr sz="1400" spc="-10" dirty="0">
                <a:latin typeface="Cambria Math"/>
                <a:cs typeface="Cambria Math"/>
              </a:rPr>
              <a:t> </a:t>
            </a:r>
            <a:r>
              <a:rPr sz="1400" dirty="0">
                <a:latin typeface="Cambria Math"/>
                <a:cs typeface="Cambria Math"/>
              </a:rPr>
              <a:t>+</a:t>
            </a:r>
            <a:r>
              <a:rPr sz="1400" spc="15" dirty="0">
                <a:latin typeface="Cambria Math"/>
                <a:cs typeface="Cambria Math"/>
              </a:rPr>
              <a:t> 𝑘</a:t>
            </a:r>
            <a:r>
              <a:rPr sz="1500" spc="22" baseline="-16666" dirty="0">
                <a:latin typeface="Cambria Math"/>
                <a:cs typeface="Cambria Math"/>
              </a:rPr>
              <a:t>𝑠	</a:t>
            </a:r>
            <a:r>
              <a:rPr sz="1400" dirty="0">
                <a:latin typeface="Cambria Math"/>
                <a:cs typeface="Cambria Math"/>
              </a:rPr>
              <a:t>1 +</a:t>
            </a:r>
            <a:r>
              <a:rPr sz="1400" spc="-15"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52" baseline="22222" dirty="0">
                <a:latin typeface="Cambria Math"/>
                <a:cs typeface="Cambria Math"/>
              </a:rPr>
              <a:t>2	</a:t>
            </a:r>
            <a:r>
              <a:rPr sz="1400" dirty="0">
                <a:latin typeface="Cambria Math"/>
                <a:cs typeface="Cambria Math"/>
              </a:rPr>
              <a:t>1 +</a:t>
            </a:r>
            <a:r>
              <a:rPr sz="1400" spc="5"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52" baseline="22222" dirty="0">
                <a:latin typeface="Cambria Math"/>
                <a:cs typeface="Cambria Math"/>
              </a:rPr>
              <a:t>3	</a:t>
            </a:r>
            <a:r>
              <a:rPr sz="1400" dirty="0">
                <a:latin typeface="Cambria Math"/>
                <a:cs typeface="Cambria Math"/>
              </a:rPr>
              <a:t>1 +</a:t>
            </a:r>
            <a:r>
              <a:rPr sz="1400" spc="-10" dirty="0">
                <a:latin typeface="Cambria Math"/>
                <a:cs typeface="Cambria Math"/>
              </a:rPr>
              <a:t> </a:t>
            </a:r>
            <a:r>
              <a:rPr sz="1400" spc="15" dirty="0">
                <a:latin typeface="Cambria Math"/>
                <a:cs typeface="Cambria Math"/>
              </a:rPr>
              <a:t>𝑘</a:t>
            </a:r>
            <a:r>
              <a:rPr sz="1500" spc="22" baseline="-16666" dirty="0">
                <a:latin typeface="Cambria Math"/>
                <a:cs typeface="Cambria Math"/>
              </a:rPr>
              <a:t>𝑠 </a:t>
            </a:r>
            <a:r>
              <a:rPr sz="1500" spc="322" baseline="-16666" dirty="0">
                <a:latin typeface="Cambria Math"/>
                <a:cs typeface="Cambria Math"/>
              </a:rPr>
              <a:t> </a:t>
            </a:r>
            <a:r>
              <a:rPr sz="1500" spc="135" baseline="22222" dirty="0">
                <a:latin typeface="Cambria Math"/>
                <a:cs typeface="Cambria Math"/>
              </a:rPr>
              <a:t>∞	</a:t>
            </a:r>
            <a:r>
              <a:rPr sz="1400" dirty="0">
                <a:latin typeface="Cambria Math"/>
                <a:cs typeface="Cambria Math"/>
              </a:rPr>
              <a:t>1 + </a:t>
            </a:r>
            <a:r>
              <a:rPr sz="1400" spc="15" dirty="0">
                <a:latin typeface="Cambria Math"/>
                <a:cs typeface="Cambria Math"/>
              </a:rPr>
              <a:t>𝑘</a:t>
            </a:r>
            <a:r>
              <a:rPr sz="1500" spc="22" baseline="-16666" dirty="0">
                <a:latin typeface="Cambria Math"/>
                <a:cs typeface="Cambria Math"/>
              </a:rPr>
              <a:t>𝑠</a:t>
            </a:r>
            <a:r>
              <a:rPr sz="1500" spc="202" baseline="-16666" dirty="0">
                <a:latin typeface="Cambria Math"/>
                <a:cs typeface="Cambria Math"/>
              </a:rPr>
              <a:t> </a:t>
            </a:r>
            <a:r>
              <a:rPr sz="1500" spc="135" baseline="22222" dirty="0">
                <a:latin typeface="Cambria Math"/>
                <a:cs typeface="Cambria Math"/>
              </a:rPr>
              <a:t>∞</a:t>
            </a:r>
            <a:endParaRPr sz="1500" baseline="22222">
              <a:latin typeface="Cambria Math"/>
              <a:cs typeface="Cambria Math"/>
            </a:endParaRPr>
          </a:p>
        </p:txBody>
      </p:sp>
      <p:sp>
        <p:nvSpPr>
          <p:cNvPr id="42" name="object 42"/>
          <p:cNvSpPr txBox="1"/>
          <p:nvPr/>
        </p:nvSpPr>
        <p:spPr>
          <a:xfrm>
            <a:off x="535940" y="4966208"/>
            <a:ext cx="7651115" cy="410209"/>
          </a:xfrm>
          <a:prstGeom prst="rect">
            <a:avLst/>
          </a:prstGeom>
        </p:spPr>
        <p:txBody>
          <a:bodyPr vert="horz" wrap="square" lIns="0" tIns="55880" rIns="0" bIns="0" rtlCol="0">
            <a:spAutoFit/>
          </a:bodyPr>
          <a:lstStyle/>
          <a:p>
            <a:pPr marL="12700" marR="5080">
              <a:lnSpc>
                <a:spcPct val="80000"/>
              </a:lnSpc>
              <a:spcBef>
                <a:spcPts val="440"/>
              </a:spcBef>
            </a:pPr>
            <a:r>
              <a:rPr sz="1400" spc="-5" dirty="0">
                <a:latin typeface="Calibri"/>
                <a:cs typeface="Calibri"/>
              </a:rPr>
              <a:t>The price of the share </a:t>
            </a:r>
            <a:r>
              <a:rPr sz="1400" dirty="0">
                <a:latin typeface="Calibri"/>
                <a:cs typeface="Calibri"/>
              </a:rPr>
              <a:t>is </a:t>
            </a:r>
            <a:r>
              <a:rPr sz="1400" spc="-5" dirty="0">
                <a:latin typeface="Calibri"/>
                <a:cs typeface="Calibri"/>
              </a:rPr>
              <a:t>equal </a:t>
            </a:r>
            <a:r>
              <a:rPr sz="1400" spc="-10" dirty="0">
                <a:latin typeface="Calibri"/>
                <a:cs typeface="Calibri"/>
              </a:rPr>
              <a:t>to </a:t>
            </a:r>
            <a:r>
              <a:rPr sz="1400" dirty="0">
                <a:latin typeface="Calibri"/>
                <a:cs typeface="Calibri"/>
              </a:rPr>
              <a:t>all </a:t>
            </a:r>
            <a:r>
              <a:rPr sz="1400" spc="-10" dirty="0">
                <a:latin typeface="Calibri"/>
                <a:cs typeface="Calibri"/>
              </a:rPr>
              <a:t>future </a:t>
            </a:r>
            <a:r>
              <a:rPr sz="1400" spc="-5" dirty="0">
                <a:latin typeface="Calibri"/>
                <a:cs typeface="Calibri"/>
              </a:rPr>
              <a:t>cash </a:t>
            </a:r>
            <a:r>
              <a:rPr sz="1400" spc="-15" dirty="0">
                <a:latin typeface="Calibri"/>
                <a:cs typeface="Calibri"/>
              </a:rPr>
              <a:t>flow. </a:t>
            </a:r>
            <a:r>
              <a:rPr sz="1400" spc="-5" dirty="0">
                <a:latin typeface="Calibri"/>
                <a:cs typeface="Calibri"/>
              </a:rPr>
              <a:t>If dividends </a:t>
            </a:r>
            <a:r>
              <a:rPr sz="1400" spc="-10" dirty="0">
                <a:latin typeface="Calibri"/>
                <a:cs typeface="Calibri"/>
              </a:rPr>
              <a:t>are </a:t>
            </a:r>
            <a:r>
              <a:rPr sz="1400" spc="-5" dirty="0">
                <a:latin typeface="Calibri"/>
                <a:cs typeface="Calibri"/>
              </a:rPr>
              <a:t>assumed </a:t>
            </a:r>
            <a:r>
              <a:rPr sz="1400" spc="-10" dirty="0">
                <a:latin typeface="Calibri"/>
                <a:cs typeface="Calibri"/>
              </a:rPr>
              <a:t>to </a:t>
            </a:r>
            <a:r>
              <a:rPr sz="1400" spc="-5" dirty="0">
                <a:latin typeface="Calibri"/>
                <a:cs typeface="Calibri"/>
              </a:rPr>
              <a:t>be </a:t>
            </a:r>
            <a:r>
              <a:rPr sz="1400" spc="-10" dirty="0">
                <a:latin typeface="Calibri"/>
                <a:cs typeface="Calibri"/>
              </a:rPr>
              <a:t>constant </a:t>
            </a:r>
            <a:r>
              <a:rPr sz="1400" spc="-5" dirty="0">
                <a:latin typeface="Calibri"/>
                <a:cs typeface="Calibri"/>
              </a:rPr>
              <a:t>we use the  perpetuity</a:t>
            </a:r>
            <a:r>
              <a:rPr sz="1400" spc="20" dirty="0">
                <a:latin typeface="Calibri"/>
                <a:cs typeface="Calibri"/>
              </a:rPr>
              <a:t> </a:t>
            </a:r>
            <a:r>
              <a:rPr sz="1400" spc="-5" dirty="0">
                <a:latin typeface="Calibri"/>
                <a:cs typeface="Calibri"/>
              </a:rPr>
              <a:t>formular:</a:t>
            </a:r>
            <a:endParaRPr sz="1400">
              <a:latin typeface="Calibri"/>
              <a:cs typeface="Calibri"/>
            </a:endParaRPr>
          </a:p>
        </p:txBody>
      </p:sp>
      <p:sp>
        <p:nvSpPr>
          <p:cNvPr id="43" name="object 43"/>
          <p:cNvSpPr txBox="1"/>
          <p:nvPr/>
        </p:nvSpPr>
        <p:spPr>
          <a:xfrm>
            <a:off x="4300854" y="5543803"/>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44" name="object 44"/>
          <p:cNvSpPr/>
          <p:nvPr/>
        </p:nvSpPr>
        <p:spPr>
          <a:xfrm>
            <a:off x="4626864" y="5591962"/>
            <a:ext cx="352425" cy="12700"/>
          </a:xfrm>
          <a:custGeom>
            <a:avLst/>
            <a:gdLst/>
            <a:ahLst/>
            <a:cxnLst/>
            <a:rect l="l" t="t" r="r" b="b"/>
            <a:pathLst>
              <a:path w="352425" h="12700">
                <a:moveTo>
                  <a:pt x="352043" y="0"/>
                </a:moveTo>
                <a:lnTo>
                  <a:pt x="0" y="0"/>
                </a:lnTo>
                <a:lnTo>
                  <a:pt x="0" y="12192"/>
                </a:lnTo>
                <a:lnTo>
                  <a:pt x="352043" y="12192"/>
                </a:lnTo>
                <a:lnTo>
                  <a:pt x="352043" y="0"/>
                </a:lnTo>
                <a:close/>
              </a:path>
            </a:pathLst>
          </a:custGeom>
          <a:solidFill>
            <a:srgbClr val="000000"/>
          </a:solidFill>
        </p:spPr>
        <p:txBody>
          <a:bodyPr wrap="square" lIns="0" tIns="0" rIns="0" bIns="0" rtlCol="0"/>
          <a:lstStyle/>
          <a:p>
            <a:endParaRPr/>
          </a:p>
        </p:txBody>
      </p:sp>
      <p:sp>
        <p:nvSpPr>
          <p:cNvPr id="45" name="object 45"/>
          <p:cNvSpPr txBox="1"/>
          <p:nvPr/>
        </p:nvSpPr>
        <p:spPr>
          <a:xfrm>
            <a:off x="4188586" y="5322823"/>
            <a:ext cx="836294" cy="375285"/>
          </a:xfrm>
          <a:prstGeom prst="rect">
            <a:avLst/>
          </a:prstGeom>
        </p:spPr>
        <p:txBody>
          <a:bodyPr vert="horz" wrap="square" lIns="0" tIns="12700" rIns="0" bIns="0" rtlCol="0">
            <a:spAutoFit/>
          </a:bodyPr>
          <a:lstStyle/>
          <a:p>
            <a:pPr marL="438784">
              <a:lnSpc>
                <a:spcPts val="1375"/>
              </a:lnSpc>
              <a:spcBef>
                <a:spcPts val="100"/>
              </a:spcBef>
            </a:pPr>
            <a:r>
              <a:rPr sz="1400" spc="-5" dirty="0">
                <a:latin typeface="Cambria Math"/>
                <a:cs typeface="Cambria Math"/>
              </a:rPr>
              <a:t>𝐷𝑖𝑣</a:t>
            </a:r>
            <a:r>
              <a:rPr sz="1500" spc="-7" baseline="-16666" dirty="0">
                <a:latin typeface="Cambria Math"/>
                <a:cs typeface="Cambria Math"/>
              </a:rPr>
              <a:t>1</a:t>
            </a:r>
            <a:endParaRPr sz="1500" baseline="-16666">
              <a:latin typeface="Cambria Math"/>
              <a:cs typeface="Cambria Math"/>
            </a:endParaRPr>
          </a:p>
          <a:p>
            <a:pPr marL="38100">
              <a:lnSpc>
                <a:spcPts val="1375"/>
              </a:lnSpc>
            </a:pPr>
            <a:r>
              <a:rPr sz="1400" dirty="0">
                <a:latin typeface="Cambria Math"/>
                <a:cs typeface="Cambria Math"/>
              </a:rPr>
              <a:t>𝑆</a:t>
            </a:r>
            <a:r>
              <a:rPr sz="1400" spc="20"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46" name="object 46"/>
          <p:cNvSpPr txBox="1"/>
          <p:nvPr/>
        </p:nvSpPr>
        <p:spPr>
          <a:xfrm>
            <a:off x="4679315" y="5577027"/>
            <a:ext cx="238125" cy="240029"/>
          </a:xfrm>
          <a:prstGeom prst="rect">
            <a:avLst/>
          </a:prstGeom>
        </p:spPr>
        <p:txBody>
          <a:bodyPr vert="horz" wrap="square" lIns="0" tIns="13335" rIns="0" bIns="0" rtlCol="0">
            <a:spAutoFit/>
          </a:bodyPr>
          <a:lstStyle/>
          <a:p>
            <a:pPr marL="38100">
              <a:lnSpc>
                <a:spcPct val="100000"/>
              </a:lnSpc>
              <a:spcBef>
                <a:spcPts val="105"/>
              </a:spcBef>
            </a:pPr>
            <a:r>
              <a:rPr sz="1400" spc="15" dirty="0">
                <a:latin typeface="Cambria Math"/>
                <a:cs typeface="Cambria Math"/>
              </a:rPr>
              <a:t>𝑘</a:t>
            </a:r>
            <a:r>
              <a:rPr sz="1500" spc="22" baseline="-16666" dirty="0">
                <a:latin typeface="Cambria Math"/>
                <a:cs typeface="Cambria Math"/>
              </a:rPr>
              <a:t>𝑠</a:t>
            </a:r>
            <a:endParaRPr sz="1500" baseline="-16666">
              <a:latin typeface="Cambria Math"/>
              <a:cs typeface="Cambria Math"/>
            </a:endParaRPr>
          </a:p>
        </p:txBody>
      </p:sp>
      <p:sp>
        <p:nvSpPr>
          <p:cNvPr id="47" name="object 47"/>
          <p:cNvSpPr txBox="1"/>
          <p:nvPr/>
        </p:nvSpPr>
        <p:spPr>
          <a:xfrm>
            <a:off x="535940" y="5786424"/>
            <a:ext cx="290893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If dividends </a:t>
            </a:r>
            <a:r>
              <a:rPr sz="1400" spc="-10" dirty="0">
                <a:latin typeface="Calibri"/>
                <a:cs typeface="Calibri"/>
              </a:rPr>
              <a:t>grow </a:t>
            </a:r>
            <a:r>
              <a:rPr sz="1400" dirty="0">
                <a:latin typeface="Calibri"/>
                <a:cs typeface="Calibri"/>
              </a:rPr>
              <a:t>with a </a:t>
            </a:r>
            <a:r>
              <a:rPr sz="1400" spc="-10" dirty="0">
                <a:latin typeface="Calibri"/>
                <a:cs typeface="Calibri"/>
              </a:rPr>
              <a:t>constat factor</a:t>
            </a:r>
            <a:r>
              <a:rPr sz="1400" spc="-15" dirty="0">
                <a:latin typeface="Calibri"/>
                <a:cs typeface="Calibri"/>
              </a:rPr>
              <a:t> </a:t>
            </a:r>
            <a:r>
              <a:rPr sz="1400" dirty="0">
                <a:latin typeface="Calibri"/>
                <a:cs typeface="Calibri"/>
              </a:rPr>
              <a:t>g</a:t>
            </a:r>
            <a:endParaRPr sz="1400">
              <a:latin typeface="Calibri"/>
              <a:cs typeface="Calibri"/>
            </a:endParaRPr>
          </a:p>
        </p:txBody>
      </p:sp>
      <p:sp>
        <p:nvSpPr>
          <p:cNvPr id="48" name="object 48"/>
          <p:cNvSpPr txBox="1"/>
          <p:nvPr/>
        </p:nvSpPr>
        <p:spPr>
          <a:xfrm>
            <a:off x="4229227" y="6193332"/>
            <a:ext cx="100965" cy="180975"/>
          </a:xfrm>
          <a:prstGeom prst="rect">
            <a:avLst/>
          </a:prstGeom>
        </p:spPr>
        <p:txBody>
          <a:bodyPr vert="horz" wrap="square" lIns="0" tIns="15240" rIns="0" bIns="0" rtlCol="0">
            <a:spAutoFit/>
          </a:bodyPr>
          <a:lstStyle/>
          <a:p>
            <a:pPr marL="12700">
              <a:lnSpc>
                <a:spcPct val="100000"/>
              </a:lnSpc>
              <a:spcBef>
                <a:spcPts val="120"/>
              </a:spcBef>
            </a:pPr>
            <a:r>
              <a:rPr sz="1000" spc="35" dirty="0">
                <a:latin typeface="Cambria Math"/>
                <a:cs typeface="Cambria Math"/>
              </a:rPr>
              <a:t>0</a:t>
            </a:r>
            <a:endParaRPr sz="1000">
              <a:latin typeface="Cambria Math"/>
              <a:cs typeface="Cambria Math"/>
            </a:endParaRPr>
          </a:p>
        </p:txBody>
      </p:sp>
      <p:sp>
        <p:nvSpPr>
          <p:cNvPr id="49" name="object 49"/>
          <p:cNvSpPr txBox="1"/>
          <p:nvPr/>
        </p:nvSpPr>
        <p:spPr>
          <a:xfrm>
            <a:off x="4142359" y="6107988"/>
            <a:ext cx="37528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mbria Math"/>
                <a:cs typeface="Cambria Math"/>
              </a:rPr>
              <a:t>𝑆</a:t>
            </a:r>
            <a:r>
              <a:rPr sz="1400" spc="254" dirty="0">
                <a:latin typeface="Cambria Math"/>
                <a:cs typeface="Cambria Math"/>
              </a:rPr>
              <a:t> </a:t>
            </a:r>
            <a:r>
              <a:rPr sz="1400" dirty="0">
                <a:latin typeface="Cambria Math"/>
                <a:cs typeface="Cambria Math"/>
              </a:rPr>
              <a:t>=</a:t>
            </a:r>
            <a:endParaRPr sz="1400">
              <a:latin typeface="Cambria Math"/>
              <a:cs typeface="Cambria Math"/>
            </a:endParaRPr>
          </a:p>
        </p:txBody>
      </p:sp>
      <p:sp>
        <p:nvSpPr>
          <p:cNvPr id="50" name="object 50"/>
          <p:cNvSpPr/>
          <p:nvPr/>
        </p:nvSpPr>
        <p:spPr>
          <a:xfrm>
            <a:off x="4553711" y="6241186"/>
            <a:ext cx="497205" cy="12700"/>
          </a:xfrm>
          <a:custGeom>
            <a:avLst/>
            <a:gdLst/>
            <a:ahLst/>
            <a:cxnLst/>
            <a:rect l="l" t="t" r="r" b="b"/>
            <a:pathLst>
              <a:path w="497204" h="12700">
                <a:moveTo>
                  <a:pt x="496824" y="0"/>
                </a:moveTo>
                <a:lnTo>
                  <a:pt x="0" y="0"/>
                </a:lnTo>
                <a:lnTo>
                  <a:pt x="0" y="12192"/>
                </a:lnTo>
                <a:lnTo>
                  <a:pt x="496824" y="12192"/>
                </a:lnTo>
                <a:lnTo>
                  <a:pt x="496824" y="0"/>
                </a:lnTo>
                <a:close/>
              </a:path>
            </a:pathLst>
          </a:custGeom>
          <a:solidFill>
            <a:srgbClr val="000000"/>
          </a:solidFill>
        </p:spPr>
        <p:txBody>
          <a:bodyPr wrap="square" lIns="0" tIns="0" rIns="0" bIns="0" rtlCol="0"/>
          <a:lstStyle/>
          <a:p>
            <a:endParaRPr/>
          </a:p>
        </p:txBody>
      </p:sp>
      <p:sp>
        <p:nvSpPr>
          <p:cNvPr id="51" name="object 51"/>
          <p:cNvSpPr txBox="1"/>
          <p:nvPr/>
        </p:nvSpPr>
        <p:spPr>
          <a:xfrm>
            <a:off x="4589398" y="5972352"/>
            <a:ext cx="422909" cy="239395"/>
          </a:xfrm>
          <a:prstGeom prst="rect">
            <a:avLst/>
          </a:prstGeom>
        </p:spPr>
        <p:txBody>
          <a:bodyPr vert="horz" wrap="square" lIns="0" tIns="12700" rIns="0" bIns="0" rtlCol="0">
            <a:spAutoFit/>
          </a:bodyPr>
          <a:lstStyle/>
          <a:p>
            <a:pPr marL="38100">
              <a:lnSpc>
                <a:spcPct val="100000"/>
              </a:lnSpc>
              <a:spcBef>
                <a:spcPts val="100"/>
              </a:spcBef>
            </a:pPr>
            <a:r>
              <a:rPr sz="1400" spc="-5" dirty="0">
                <a:latin typeface="Cambria Math"/>
                <a:cs typeface="Cambria Math"/>
              </a:rPr>
              <a:t>𝐷𝑖𝑣</a:t>
            </a:r>
            <a:r>
              <a:rPr sz="1500" spc="-7" baseline="-16666" dirty="0">
                <a:latin typeface="Cambria Math"/>
                <a:cs typeface="Cambria Math"/>
              </a:rPr>
              <a:t>1</a:t>
            </a:r>
            <a:endParaRPr sz="1500" baseline="-16666">
              <a:latin typeface="Cambria Math"/>
              <a:cs typeface="Cambria Math"/>
            </a:endParaRPr>
          </a:p>
        </p:txBody>
      </p:sp>
      <p:sp>
        <p:nvSpPr>
          <p:cNvPr id="52" name="object 52"/>
          <p:cNvSpPr txBox="1"/>
          <p:nvPr/>
        </p:nvSpPr>
        <p:spPr>
          <a:xfrm>
            <a:off x="4516246" y="6226861"/>
            <a:ext cx="569595" cy="239395"/>
          </a:xfrm>
          <a:prstGeom prst="rect">
            <a:avLst/>
          </a:prstGeom>
        </p:spPr>
        <p:txBody>
          <a:bodyPr vert="horz" wrap="square" lIns="0" tIns="12700" rIns="0" bIns="0" rtlCol="0">
            <a:spAutoFit/>
          </a:bodyPr>
          <a:lstStyle/>
          <a:p>
            <a:pPr marL="38100">
              <a:lnSpc>
                <a:spcPct val="100000"/>
              </a:lnSpc>
              <a:spcBef>
                <a:spcPts val="100"/>
              </a:spcBef>
            </a:pPr>
            <a:r>
              <a:rPr sz="1400" spc="15" dirty="0">
                <a:latin typeface="Cambria Math"/>
                <a:cs typeface="Cambria Math"/>
              </a:rPr>
              <a:t>𝑘</a:t>
            </a:r>
            <a:r>
              <a:rPr sz="1500" spc="22" baseline="-16666" dirty="0">
                <a:latin typeface="Cambria Math"/>
                <a:cs typeface="Cambria Math"/>
              </a:rPr>
              <a:t>𝑠 </a:t>
            </a:r>
            <a:r>
              <a:rPr sz="1400" dirty="0">
                <a:latin typeface="Cambria Math"/>
                <a:cs typeface="Cambria Math"/>
              </a:rPr>
              <a:t>−</a:t>
            </a:r>
            <a:r>
              <a:rPr sz="1400" spc="-145" dirty="0">
                <a:latin typeface="Cambria Math"/>
                <a:cs typeface="Cambria Math"/>
              </a:rPr>
              <a:t> </a:t>
            </a:r>
            <a:r>
              <a:rPr sz="1400" dirty="0">
                <a:latin typeface="Cambria Math"/>
                <a:cs typeface="Cambria Math"/>
              </a:rPr>
              <a:t>𝑔</a:t>
            </a:r>
            <a:endParaRPr sz="1400">
              <a:latin typeface="Cambria Math"/>
              <a:cs typeface="Cambria Math"/>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1" y="410337"/>
            <a:ext cx="2081022" cy="513715"/>
          </a:xfrm>
          <a:prstGeom prst="rect">
            <a:avLst/>
          </a:prstGeom>
        </p:spPr>
        <p:txBody>
          <a:bodyPr vert="horz" wrap="square" lIns="0" tIns="13335" rIns="0" bIns="0" rtlCol="0">
            <a:spAutoFit/>
          </a:bodyPr>
          <a:lstStyle/>
          <a:p>
            <a:pPr marL="12700">
              <a:lnSpc>
                <a:spcPct val="100000"/>
              </a:lnSpc>
              <a:spcBef>
                <a:spcPts val="105"/>
              </a:spcBef>
            </a:pPr>
            <a:r>
              <a:rPr sz="3200" spc="-15" dirty="0"/>
              <a:t>Profit</a:t>
            </a:r>
            <a:endParaRPr sz="3200"/>
          </a:p>
        </p:txBody>
      </p:sp>
      <p:sp>
        <p:nvSpPr>
          <p:cNvPr id="3" name="object 3"/>
          <p:cNvSpPr txBox="1"/>
          <p:nvPr/>
        </p:nvSpPr>
        <p:spPr>
          <a:xfrm>
            <a:off x="535940" y="1808225"/>
            <a:ext cx="1868805" cy="26924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600" spc="-10" dirty="0">
                <a:latin typeface="Calibri"/>
                <a:cs typeface="Calibri"/>
              </a:rPr>
              <a:t>Income</a:t>
            </a:r>
            <a:r>
              <a:rPr sz="1600" spc="-35" dirty="0">
                <a:latin typeface="Calibri"/>
                <a:cs typeface="Calibri"/>
              </a:rPr>
              <a:t> </a:t>
            </a:r>
            <a:r>
              <a:rPr sz="1600" spc="-15" dirty="0">
                <a:latin typeface="Calibri"/>
                <a:cs typeface="Calibri"/>
              </a:rPr>
              <a:t>statement</a:t>
            </a:r>
            <a:endParaRPr sz="1600">
              <a:latin typeface="Calibri"/>
              <a:cs typeface="Calibri"/>
            </a:endParaRPr>
          </a:p>
        </p:txBody>
      </p:sp>
      <p:sp>
        <p:nvSpPr>
          <p:cNvPr id="4" name="object 4"/>
          <p:cNvSpPr txBox="1"/>
          <p:nvPr/>
        </p:nvSpPr>
        <p:spPr>
          <a:xfrm>
            <a:off x="535940" y="4405629"/>
            <a:ext cx="7757159" cy="5130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1600" spc="-40" dirty="0">
                <a:latin typeface="Calibri"/>
                <a:cs typeface="Calibri"/>
              </a:rPr>
              <a:t>We </a:t>
            </a:r>
            <a:r>
              <a:rPr sz="1600" spc="-10" dirty="0">
                <a:latin typeface="Calibri"/>
                <a:cs typeface="Calibri"/>
              </a:rPr>
              <a:t>can </a:t>
            </a:r>
            <a:r>
              <a:rPr sz="1600" spc="-5" dirty="0">
                <a:latin typeface="Calibri"/>
                <a:cs typeface="Calibri"/>
              </a:rPr>
              <a:t>adjust </a:t>
            </a:r>
            <a:r>
              <a:rPr sz="1600" spc="-10" dirty="0">
                <a:latin typeface="Calibri"/>
                <a:cs typeface="Calibri"/>
              </a:rPr>
              <a:t>net income to </a:t>
            </a:r>
            <a:r>
              <a:rPr sz="1600" spc="-5" dirty="0">
                <a:latin typeface="Calibri"/>
                <a:cs typeface="Calibri"/>
              </a:rPr>
              <a:t>dividends </a:t>
            </a:r>
            <a:r>
              <a:rPr sz="1600" spc="-10" dirty="0">
                <a:latin typeface="Calibri"/>
                <a:cs typeface="Calibri"/>
              </a:rPr>
              <a:t>by subtracting net investments </a:t>
            </a:r>
            <a:r>
              <a:rPr sz="1600" spc="-5" dirty="0">
                <a:latin typeface="Cambria Math"/>
                <a:cs typeface="Cambria Math"/>
              </a:rPr>
              <a:t>𝐷𝑖𝑣 = 𝑁𝐼 − </a:t>
            </a:r>
            <a:r>
              <a:rPr sz="1600" dirty="0">
                <a:latin typeface="Cambria Math"/>
                <a:cs typeface="Cambria Math"/>
              </a:rPr>
              <a:t>(𝐼</a:t>
            </a:r>
            <a:r>
              <a:rPr sz="1600" spc="254" dirty="0">
                <a:latin typeface="Cambria Math"/>
                <a:cs typeface="Cambria Math"/>
              </a:rPr>
              <a:t> </a:t>
            </a:r>
            <a:r>
              <a:rPr sz="1600" spc="-5" dirty="0">
                <a:latin typeface="Cambria Math"/>
                <a:cs typeface="Cambria Math"/>
              </a:rPr>
              <a:t>−</a:t>
            </a:r>
            <a:endParaRPr sz="1600">
              <a:latin typeface="Cambria Math"/>
              <a:cs typeface="Cambria Math"/>
            </a:endParaRPr>
          </a:p>
          <a:p>
            <a:pPr marL="355600">
              <a:lnSpc>
                <a:spcPct val="100000"/>
              </a:lnSpc>
            </a:pPr>
            <a:r>
              <a:rPr sz="1600" spc="5" dirty="0">
                <a:latin typeface="Cambria Math"/>
                <a:cs typeface="Cambria Math"/>
              </a:rPr>
              <a:t>𝑑𝑒𝑝𝑟.</a:t>
            </a:r>
            <a:r>
              <a:rPr sz="1600" spc="-100" dirty="0">
                <a:latin typeface="Cambria Math"/>
                <a:cs typeface="Cambria Math"/>
              </a:rPr>
              <a:t> </a:t>
            </a:r>
            <a:r>
              <a:rPr sz="1600" spc="-5" dirty="0">
                <a:latin typeface="Cambria Math"/>
                <a:cs typeface="Cambria Math"/>
              </a:rPr>
              <a:t>)</a:t>
            </a:r>
            <a:endParaRPr sz="1600">
              <a:latin typeface="Cambria Math"/>
              <a:cs typeface="Cambria Math"/>
            </a:endParaRPr>
          </a:p>
        </p:txBody>
      </p:sp>
      <p:sp>
        <p:nvSpPr>
          <p:cNvPr id="5" name="object 5"/>
          <p:cNvSpPr txBox="1"/>
          <p:nvPr/>
        </p:nvSpPr>
        <p:spPr>
          <a:xfrm>
            <a:off x="510540" y="5326507"/>
            <a:ext cx="1297940" cy="302260"/>
          </a:xfrm>
          <a:prstGeom prst="rect">
            <a:avLst/>
          </a:prstGeom>
        </p:spPr>
        <p:txBody>
          <a:bodyPr vert="horz" wrap="square" lIns="0" tIns="12065" rIns="0" bIns="0" rtlCol="0">
            <a:spAutoFit/>
          </a:bodyPr>
          <a:lstStyle/>
          <a:p>
            <a:pPr marL="381000" indent="-342900">
              <a:lnSpc>
                <a:spcPts val="1360"/>
              </a:lnSpc>
              <a:spcBef>
                <a:spcPts val="95"/>
              </a:spcBef>
              <a:buFont typeface="Arial"/>
              <a:buChar char="•"/>
              <a:tabLst>
                <a:tab pos="380365" algn="l"/>
                <a:tab pos="381000" algn="l"/>
              </a:tabLst>
            </a:pPr>
            <a:r>
              <a:rPr sz="1600" spc="-25" dirty="0">
                <a:latin typeface="Cambria Math"/>
                <a:cs typeface="Cambria Math"/>
              </a:rPr>
              <a:t>𝑆</a:t>
            </a:r>
            <a:r>
              <a:rPr sz="1725" spc="-37" baseline="-14492" dirty="0">
                <a:latin typeface="Cambria Math"/>
                <a:cs typeface="Cambria Math"/>
              </a:rPr>
              <a:t>0 </a:t>
            </a:r>
            <a:r>
              <a:rPr sz="1600" spc="-5" dirty="0">
                <a:latin typeface="Cambria Math"/>
                <a:cs typeface="Cambria Math"/>
              </a:rPr>
              <a:t>=</a:t>
            </a:r>
            <a:r>
              <a:rPr sz="1600" spc="125" dirty="0">
                <a:latin typeface="Cambria Math"/>
                <a:cs typeface="Cambria Math"/>
              </a:rPr>
              <a:t> </a:t>
            </a:r>
            <a:r>
              <a:rPr sz="2400" spc="232" baseline="1736" dirty="0">
                <a:latin typeface="Cambria Math"/>
                <a:cs typeface="Cambria Math"/>
              </a:rPr>
              <a:t>σ</a:t>
            </a:r>
            <a:r>
              <a:rPr sz="1725" spc="232" baseline="28985" dirty="0">
                <a:latin typeface="Cambria Math"/>
                <a:cs typeface="Cambria Math"/>
              </a:rPr>
              <a:t>∞</a:t>
            </a:r>
            <a:endParaRPr sz="1725" baseline="28985">
              <a:latin typeface="Cambria Math"/>
              <a:cs typeface="Cambria Math"/>
            </a:endParaRPr>
          </a:p>
          <a:p>
            <a:pPr marR="43180" algn="r">
              <a:lnSpc>
                <a:spcPts val="819"/>
              </a:lnSpc>
            </a:pPr>
            <a:r>
              <a:rPr sz="1150" spc="180" dirty="0">
                <a:latin typeface="Cambria Math"/>
                <a:cs typeface="Cambria Math"/>
              </a:rPr>
              <a:t>𝑡</a:t>
            </a:r>
            <a:r>
              <a:rPr sz="1150" spc="-10" dirty="0">
                <a:latin typeface="Cambria Math"/>
                <a:cs typeface="Cambria Math"/>
              </a:rPr>
              <a:t>=</a:t>
            </a:r>
            <a:r>
              <a:rPr sz="1150" spc="35" dirty="0">
                <a:latin typeface="Cambria Math"/>
                <a:cs typeface="Cambria Math"/>
              </a:rPr>
              <a:t>1</a:t>
            </a:r>
            <a:endParaRPr sz="1150">
              <a:latin typeface="Cambria Math"/>
              <a:cs typeface="Cambria Math"/>
            </a:endParaRPr>
          </a:p>
        </p:txBody>
      </p:sp>
      <p:sp>
        <p:nvSpPr>
          <p:cNvPr id="6" name="object 6"/>
          <p:cNvSpPr/>
          <p:nvPr/>
        </p:nvSpPr>
        <p:spPr>
          <a:xfrm>
            <a:off x="1790700" y="5476494"/>
            <a:ext cx="536575" cy="13970"/>
          </a:xfrm>
          <a:custGeom>
            <a:avLst/>
            <a:gdLst/>
            <a:ahLst/>
            <a:cxnLst/>
            <a:rect l="l" t="t" r="r" b="b"/>
            <a:pathLst>
              <a:path w="536575" h="13970">
                <a:moveTo>
                  <a:pt x="536448" y="0"/>
                </a:moveTo>
                <a:lnTo>
                  <a:pt x="0" y="0"/>
                </a:lnTo>
                <a:lnTo>
                  <a:pt x="0" y="13715"/>
                </a:lnTo>
                <a:lnTo>
                  <a:pt x="536448" y="13715"/>
                </a:lnTo>
                <a:lnTo>
                  <a:pt x="536448" y="0"/>
                </a:lnTo>
                <a:close/>
              </a:path>
            </a:pathLst>
          </a:custGeom>
          <a:solidFill>
            <a:srgbClr val="000000"/>
          </a:solidFill>
        </p:spPr>
        <p:txBody>
          <a:bodyPr wrap="square" lIns="0" tIns="0" rIns="0" bIns="0" rtlCol="0"/>
          <a:lstStyle/>
          <a:p>
            <a:endParaRPr/>
          </a:p>
        </p:txBody>
      </p:sp>
      <p:sp>
        <p:nvSpPr>
          <p:cNvPr id="7" name="object 7"/>
          <p:cNvSpPr txBox="1"/>
          <p:nvPr/>
        </p:nvSpPr>
        <p:spPr>
          <a:xfrm>
            <a:off x="1862582" y="5261813"/>
            <a:ext cx="385445" cy="203200"/>
          </a:xfrm>
          <a:prstGeom prst="rect">
            <a:avLst/>
          </a:prstGeom>
        </p:spPr>
        <p:txBody>
          <a:bodyPr vert="horz" wrap="square" lIns="0" tIns="14604" rIns="0" bIns="0" rtlCol="0">
            <a:spAutoFit/>
          </a:bodyPr>
          <a:lstStyle/>
          <a:p>
            <a:pPr marL="38100">
              <a:lnSpc>
                <a:spcPct val="100000"/>
              </a:lnSpc>
              <a:spcBef>
                <a:spcPts val="114"/>
              </a:spcBef>
            </a:pPr>
            <a:r>
              <a:rPr sz="1150" spc="25" dirty="0">
                <a:latin typeface="Cambria Math"/>
                <a:cs typeface="Cambria Math"/>
              </a:rPr>
              <a:t>𝐷𝑖𝑣</a:t>
            </a:r>
            <a:r>
              <a:rPr sz="1425" spc="37" baseline="-14619" dirty="0">
                <a:latin typeface="Cambria Math"/>
                <a:cs typeface="Cambria Math"/>
              </a:rPr>
              <a:t>0</a:t>
            </a:r>
            <a:endParaRPr sz="1425" baseline="-14619">
              <a:latin typeface="Cambria Math"/>
              <a:cs typeface="Cambria Math"/>
            </a:endParaRPr>
          </a:p>
        </p:txBody>
      </p:sp>
      <p:sp>
        <p:nvSpPr>
          <p:cNvPr id="8" name="object 8"/>
          <p:cNvSpPr/>
          <p:nvPr/>
        </p:nvSpPr>
        <p:spPr>
          <a:xfrm>
            <a:off x="1803654" y="5532246"/>
            <a:ext cx="448945" cy="137160"/>
          </a:xfrm>
          <a:custGeom>
            <a:avLst/>
            <a:gdLst/>
            <a:ahLst/>
            <a:cxnLst/>
            <a:rect l="l" t="t" r="r" b="b"/>
            <a:pathLst>
              <a:path w="448944" h="137160">
                <a:moveTo>
                  <a:pt x="404748" y="0"/>
                </a:moveTo>
                <a:lnTo>
                  <a:pt x="402844" y="5587"/>
                </a:lnTo>
                <a:lnTo>
                  <a:pt x="410753" y="9016"/>
                </a:lnTo>
                <a:lnTo>
                  <a:pt x="417544" y="13779"/>
                </a:lnTo>
                <a:lnTo>
                  <a:pt x="435363" y="56108"/>
                </a:lnTo>
                <a:lnTo>
                  <a:pt x="435863" y="67767"/>
                </a:lnTo>
                <a:lnTo>
                  <a:pt x="435363" y="79849"/>
                </a:lnTo>
                <a:lnTo>
                  <a:pt x="423241" y="116938"/>
                </a:lnTo>
                <a:lnTo>
                  <a:pt x="402970" y="131368"/>
                </a:lnTo>
                <a:lnTo>
                  <a:pt x="404748" y="136918"/>
                </a:lnTo>
                <a:lnTo>
                  <a:pt x="437133" y="112991"/>
                </a:lnTo>
                <a:lnTo>
                  <a:pt x="448437" y="68491"/>
                </a:lnTo>
                <a:lnTo>
                  <a:pt x="447724" y="55969"/>
                </a:lnTo>
                <a:lnTo>
                  <a:pt x="430895" y="15573"/>
                </a:lnTo>
                <a:lnTo>
                  <a:pt x="414702" y="3571"/>
                </a:lnTo>
                <a:lnTo>
                  <a:pt x="404748" y="0"/>
                </a:lnTo>
                <a:close/>
              </a:path>
              <a:path w="448944" h="137160">
                <a:moveTo>
                  <a:pt x="43687" y="0"/>
                </a:moveTo>
                <a:lnTo>
                  <a:pt x="11302" y="24002"/>
                </a:lnTo>
                <a:lnTo>
                  <a:pt x="0" y="68491"/>
                </a:lnTo>
                <a:lnTo>
                  <a:pt x="712" y="81073"/>
                </a:lnTo>
                <a:lnTo>
                  <a:pt x="17541" y="121381"/>
                </a:lnTo>
                <a:lnTo>
                  <a:pt x="43687" y="136918"/>
                </a:lnTo>
                <a:lnTo>
                  <a:pt x="45465" y="131368"/>
                </a:lnTo>
                <a:lnTo>
                  <a:pt x="37631" y="127911"/>
                </a:lnTo>
                <a:lnTo>
                  <a:pt x="30892" y="123101"/>
                </a:lnTo>
                <a:lnTo>
                  <a:pt x="13075" y="79849"/>
                </a:lnTo>
                <a:lnTo>
                  <a:pt x="12572" y="67767"/>
                </a:lnTo>
                <a:lnTo>
                  <a:pt x="13075" y="56108"/>
                </a:lnTo>
                <a:lnTo>
                  <a:pt x="25271" y="19875"/>
                </a:lnTo>
                <a:lnTo>
                  <a:pt x="45719" y="5587"/>
                </a:lnTo>
                <a:lnTo>
                  <a:pt x="43687" y="0"/>
                </a:lnTo>
                <a:close/>
              </a:path>
            </a:pathLst>
          </a:custGeom>
          <a:solidFill>
            <a:srgbClr val="000000"/>
          </a:solidFill>
        </p:spPr>
        <p:txBody>
          <a:bodyPr wrap="square" lIns="0" tIns="0" rIns="0" bIns="0" rtlCol="0"/>
          <a:lstStyle/>
          <a:p>
            <a:endParaRPr/>
          </a:p>
        </p:txBody>
      </p:sp>
      <p:sp>
        <p:nvSpPr>
          <p:cNvPr id="9" name="object 9"/>
          <p:cNvSpPr txBox="1"/>
          <p:nvPr/>
        </p:nvSpPr>
        <p:spPr>
          <a:xfrm>
            <a:off x="1813814" y="5483453"/>
            <a:ext cx="547370" cy="203200"/>
          </a:xfrm>
          <a:prstGeom prst="rect">
            <a:avLst/>
          </a:prstGeom>
        </p:spPr>
        <p:txBody>
          <a:bodyPr vert="horz" wrap="square" lIns="0" tIns="14605" rIns="0" bIns="0" rtlCol="0">
            <a:spAutoFit/>
          </a:bodyPr>
          <a:lstStyle/>
          <a:p>
            <a:pPr marL="38100">
              <a:lnSpc>
                <a:spcPct val="100000"/>
              </a:lnSpc>
              <a:spcBef>
                <a:spcPts val="115"/>
              </a:spcBef>
            </a:pPr>
            <a:r>
              <a:rPr sz="1150" spc="35" dirty="0">
                <a:latin typeface="Cambria Math"/>
                <a:cs typeface="Cambria Math"/>
              </a:rPr>
              <a:t>1+𝑘</a:t>
            </a:r>
            <a:r>
              <a:rPr sz="1425" spc="52" baseline="-14619" dirty="0">
                <a:latin typeface="Cambria Math"/>
                <a:cs typeface="Cambria Math"/>
              </a:rPr>
              <a:t>𝑠</a:t>
            </a:r>
            <a:r>
              <a:rPr sz="1425" spc="397" baseline="-14619" dirty="0">
                <a:latin typeface="Cambria Math"/>
                <a:cs typeface="Cambria Math"/>
              </a:rPr>
              <a:t> </a:t>
            </a:r>
            <a:r>
              <a:rPr sz="1425" spc="112" baseline="20467" dirty="0">
                <a:latin typeface="Cambria Math"/>
                <a:cs typeface="Cambria Math"/>
              </a:rPr>
              <a:t>𝑡</a:t>
            </a:r>
            <a:endParaRPr sz="1425" baseline="20467">
              <a:latin typeface="Cambria Math"/>
              <a:cs typeface="Cambria Math"/>
            </a:endParaRPr>
          </a:p>
        </p:txBody>
      </p:sp>
      <p:sp>
        <p:nvSpPr>
          <p:cNvPr id="10" name="object 10"/>
          <p:cNvSpPr txBox="1"/>
          <p:nvPr/>
        </p:nvSpPr>
        <p:spPr>
          <a:xfrm>
            <a:off x="2860294" y="5425566"/>
            <a:ext cx="290195" cy="203200"/>
          </a:xfrm>
          <a:prstGeom prst="rect">
            <a:avLst/>
          </a:prstGeom>
        </p:spPr>
        <p:txBody>
          <a:bodyPr vert="horz" wrap="square" lIns="0" tIns="14605" rIns="0" bIns="0" rtlCol="0">
            <a:spAutoFit/>
          </a:bodyPr>
          <a:lstStyle/>
          <a:p>
            <a:pPr marL="12700">
              <a:lnSpc>
                <a:spcPct val="100000"/>
              </a:lnSpc>
              <a:spcBef>
                <a:spcPts val="115"/>
              </a:spcBef>
            </a:pPr>
            <a:r>
              <a:rPr sz="1150" spc="180" dirty="0">
                <a:latin typeface="Cambria Math"/>
                <a:cs typeface="Cambria Math"/>
              </a:rPr>
              <a:t>𝑡</a:t>
            </a:r>
            <a:r>
              <a:rPr sz="1150" spc="-10" dirty="0">
                <a:latin typeface="Cambria Math"/>
                <a:cs typeface="Cambria Math"/>
              </a:rPr>
              <a:t>=</a:t>
            </a:r>
            <a:r>
              <a:rPr sz="1150" spc="35" dirty="0">
                <a:latin typeface="Cambria Math"/>
                <a:cs typeface="Cambria Math"/>
              </a:rPr>
              <a:t>1</a:t>
            </a:r>
            <a:endParaRPr sz="1150">
              <a:latin typeface="Cambria Math"/>
              <a:cs typeface="Cambria Math"/>
            </a:endParaRPr>
          </a:p>
        </p:txBody>
      </p:sp>
      <p:sp>
        <p:nvSpPr>
          <p:cNvPr id="11" name="object 11"/>
          <p:cNvSpPr txBox="1"/>
          <p:nvPr/>
        </p:nvSpPr>
        <p:spPr>
          <a:xfrm>
            <a:off x="2335022" y="5326507"/>
            <a:ext cx="713105" cy="269240"/>
          </a:xfrm>
          <a:prstGeom prst="rect">
            <a:avLst/>
          </a:prstGeom>
        </p:spPr>
        <p:txBody>
          <a:bodyPr vert="horz" wrap="square" lIns="0" tIns="12065" rIns="0" bIns="0" rtlCol="0">
            <a:spAutoFit/>
          </a:bodyPr>
          <a:lstStyle/>
          <a:p>
            <a:pPr marL="38100">
              <a:lnSpc>
                <a:spcPct val="100000"/>
              </a:lnSpc>
              <a:spcBef>
                <a:spcPts val="95"/>
              </a:spcBef>
            </a:pPr>
            <a:r>
              <a:rPr sz="1600" spc="-5" dirty="0">
                <a:latin typeface="Calibri"/>
                <a:cs typeface="Calibri"/>
              </a:rPr>
              <a:t>= </a:t>
            </a:r>
            <a:r>
              <a:rPr sz="1600" spc="-5" dirty="0">
                <a:latin typeface="Cambria Math"/>
                <a:cs typeface="Cambria Math"/>
              </a:rPr>
              <a:t>=</a:t>
            </a:r>
            <a:r>
              <a:rPr sz="1600" spc="35" dirty="0">
                <a:latin typeface="Cambria Math"/>
                <a:cs typeface="Cambria Math"/>
              </a:rPr>
              <a:t> </a:t>
            </a:r>
            <a:r>
              <a:rPr sz="2400" spc="232" baseline="1736" dirty="0">
                <a:latin typeface="Cambria Math"/>
                <a:cs typeface="Cambria Math"/>
              </a:rPr>
              <a:t>σ</a:t>
            </a:r>
            <a:r>
              <a:rPr sz="1725" spc="232" baseline="28985" dirty="0">
                <a:latin typeface="Cambria Math"/>
                <a:cs typeface="Cambria Math"/>
              </a:rPr>
              <a:t>∞</a:t>
            </a:r>
            <a:endParaRPr sz="1725" baseline="28985">
              <a:latin typeface="Cambria Math"/>
              <a:cs typeface="Cambria Math"/>
            </a:endParaRPr>
          </a:p>
        </p:txBody>
      </p:sp>
      <p:sp>
        <p:nvSpPr>
          <p:cNvPr id="12" name="object 12"/>
          <p:cNvSpPr/>
          <p:nvPr/>
        </p:nvSpPr>
        <p:spPr>
          <a:xfrm>
            <a:off x="3171444" y="5476494"/>
            <a:ext cx="995680" cy="13970"/>
          </a:xfrm>
          <a:custGeom>
            <a:avLst/>
            <a:gdLst/>
            <a:ahLst/>
            <a:cxnLst/>
            <a:rect l="l" t="t" r="r" b="b"/>
            <a:pathLst>
              <a:path w="995679" h="13970">
                <a:moveTo>
                  <a:pt x="995171" y="0"/>
                </a:moveTo>
                <a:lnTo>
                  <a:pt x="0" y="0"/>
                </a:lnTo>
                <a:lnTo>
                  <a:pt x="0" y="13715"/>
                </a:lnTo>
                <a:lnTo>
                  <a:pt x="995171" y="13715"/>
                </a:lnTo>
                <a:lnTo>
                  <a:pt x="995171" y="0"/>
                </a:lnTo>
                <a:close/>
              </a:path>
            </a:pathLst>
          </a:custGeom>
          <a:solidFill>
            <a:srgbClr val="000000"/>
          </a:solidFill>
        </p:spPr>
        <p:txBody>
          <a:bodyPr wrap="square" lIns="0" tIns="0" rIns="0" bIns="0" rtlCol="0"/>
          <a:lstStyle/>
          <a:p>
            <a:endParaRPr/>
          </a:p>
        </p:txBody>
      </p:sp>
      <p:sp>
        <p:nvSpPr>
          <p:cNvPr id="13" name="object 13"/>
          <p:cNvSpPr txBox="1"/>
          <p:nvPr/>
        </p:nvSpPr>
        <p:spPr>
          <a:xfrm>
            <a:off x="3159379" y="5261813"/>
            <a:ext cx="1019810" cy="203200"/>
          </a:xfrm>
          <a:prstGeom prst="rect">
            <a:avLst/>
          </a:prstGeom>
        </p:spPr>
        <p:txBody>
          <a:bodyPr vert="horz" wrap="square" lIns="0" tIns="14604" rIns="0" bIns="0" rtlCol="0">
            <a:spAutoFit/>
          </a:bodyPr>
          <a:lstStyle/>
          <a:p>
            <a:pPr marL="12700">
              <a:lnSpc>
                <a:spcPct val="100000"/>
              </a:lnSpc>
              <a:spcBef>
                <a:spcPts val="114"/>
              </a:spcBef>
            </a:pPr>
            <a:r>
              <a:rPr sz="1150" spc="25" dirty="0">
                <a:latin typeface="Cambria Math"/>
                <a:cs typeface="Cambria Math"/>
              </a:rPr>
              <a:t>𝑁𝐼</a:t>
            </a:r>
            <a:r>
              <a:rPr sz="1150" spc="15" dirty="0">
                <a:latin typeface="Cambria Math"/>
                <a:cs typeface="Cambria Math"/>
              </a:rPr>
              <a:t> </a:t>
            </a:r>
            <a:r>
              <a:rPr sz="1150" spc="35" dirty="0">
                <a:latin typeface="Cambria Math"/>
                <a:cs typeface="Cambria Math"/>
              </a:rPr>
              <a:t>−(𝐼−𝑑𝑒𝑝𝑟.)</a:t>
            </a:r>
            <a:endParaRPr sz="1150">
              <a:latin typeface="Cambria Math"/>
              <a:cs typeface="Cambria Math"/>
            </a:endParaRPr>
          </a:p>
        </p:txBody>
      </p:sp>
      <p:sp>
        <p:nvSpPr>
          <p:cNvPr id="14" name="object 14"/>
          <p:cNvSpPr/>
          <p:nvPr/>
        </p:nvSpPr>
        <p:spPr>
          <a:xfrm>
            <a:off x="3412997" y="5532246"/>
            <a:ext cx="447040" cy="137160"/>
          </a:xfrm>
          <a:custGeom>
            <a:avLst/>
            <a:gdLst/>
            <a:ahLst/>
            <a:cxnLst/>
            <a:rect l="l" t="t" r="r" b="b"/>
            <a:pathLst>
              <a:path w="447039" h="137160">
                <a:moveTo>
                  <a:pt x="403225" y="0"/>
                </a:moveTo>
                <a:lnTo>
                  <a:pt x="401319" y="5587"/>
                </a:lnTo>
                <a:lnTo>
                  <a:pt x="409229" y="9016"/>
                </a:lnTo>
                <a:lnTo>
                  <a:pt x="416020" y="13779"/>
                </a:lnTo>
                <a:lnTo>
                  <a:pt x="433839" y="56108"/>
                </a:lnTo>
                <a:lnTo>
                  <a:pt x="434339" y="67767"/>
                </a:lnTo>
                <a:lnTo>
                  <a:pt x="433839" y="79849"/>
                </a:lnTo>
                <a:lnTo>
                  <a:pt x="421717" y="116938"/>
                </a:lnTo>
                <a:lnTo>
                  <a:pt x="401447" y="131368"/>
                </a:lnTo>
                <a:lnTo>
                  <a:pt x="403225" y="136918"/>
                </a:lnTo>
                <a:lnTo>
                  <a:pt x="435610" y="112991"/>
                </a:lnTo>
                <a:lnTo>
                  <a:pt x="446913" y="68491"/>
                </a:lnTo>
                <a:lnTo>
                  <a:pt x="446200" y="55969"/>
                </a:lnTo>
                <a:lnTo>
                  <a:pt x="429371" y="15573"/>
                </a:lnTo>
                <a:lnTo>
                  <a:pt x="413178" y="3571"/>
                </a:lnTo>
                <a:lnTo>
                  <a:pt x="403225" y="0"/>
                </a:lnTo>
                <a:close/>
              </a:path>
              <a:path w="447039" h="137160">
                <a:moveTo>
                  <a:pt x="43687" y="0"/>
                </a:moveTo>
                <a:lnTo>
                  <a:pt x="11302" y="24002"/>
                </a:lnTo>
                <a:lnTo>
                  <a:pt x="0" y="68491"/>
                </a:lnTo>
                <a:lnTo>
                  <a:pt x="712" y="81073"/>
                </a:lnTo>
                <a:lnTo>
                  <a:pt x="17541" y="121381"/>
                </a:lnTo>
                <a:lnTo>
                  <a:pt x="43687" y="136918"/>
                </a:lnTo>
                <a:lnTo>
                  <a:pt x="45465" y="131368"/>
                </a:lnTo>
                <a:lnTo>
                  <a:pt x="37631" y="127911"/>
                </a:lnTo>
                <a:lnTo>
                  <a:pt x="30892" y="123101"/>
                </a:lnTo>
                <a:lnTo>
                  <a:pt x="13075" y="79849"/>
                </a:lnTo>
                <a:lnTo>
                  <a:pt x="12573" y="67767"/>
                </a:lnTo>
                <a:lnTo>
                  <a:pt x="13075" y="56108"/>
                </a:lnTo>
                <a:lnTo>
                  <a:pt x="25271" y="19875"/>
                </a:lnTo>
                <a:lnTo>
                  <a:pt x="45719" y="5587"/>
                </a:lnTo>
                <a:lnTo>
                  <a:pt x="43687" y="0"/>
                </a:lnTo>
                <a:close/>
              </a:path>
            </a:pathLst>
          </a:custGeom>
          <a:solidFill>
            <a:srgbClr val="000000"/>
          </a:solidFill>
        </p:spPr>
        <p:txBody>
          <a:bodyPr wrap="square" lIns="0" tIns="0" rIns="0" bIns="0" rtlCol="0"/>
          <a:lstStyle/>
          <a:p>
            <a:endParaRPr/>
          </a:p>
        </p:txBody>
      </p:sp>
      <p:sp>
        <p:nvSpPr>
          <p:cNvPr id="15" name="object 15"/>
          <p:cNvSpPr txBox="1"/>
          <p:nvPr/>
        </p:nvSpPr>
        <p:spPr>
          <a:xfrm>
            <a:off x="3423539" y="5483453"/>
            <a:ext cx="547370" cy="203200"/>
          </a:xfrm>
          <a:prstGeom prst="rect">
            <a:avLst/>
          </a:prstGeom>
        </p:spPr>
        <p:txBody>
          <a:bodyPr vert="horz" wrap="square" lIns="0" tIns="14605" rIns="0" bIns="0" rtlCol="0">
            <a:spAutoFit/>
          </a:bodyPr>
          <a:lstStyle/>
          <a:p>
            <a:pPr marL="38100">
              <a:lnSpc>
                <a:spcPct val="100000"/>
              </a:lnSpc>
              <a:spcBef>
                <a:spcPts val="115"/>
              </a:spcBef>
            </a:pPr>
            <a:r>
              <a:rPr sz="1150" spc="30" dirty="0">
                <a:latin typeface="Cambria Math"/>
                <a:cs typeface="Cambria Math"/>
              </a:rPr>
              <a:t>1+𝑘</a:t>
            </a:r>
            <a:r>
              <a:rPr sz="1425" spc="44" baseline="-14619" dirty="0">
                <a:latin typeface="Cambria Math"/>
                <a:cs typeface="Cambria Math"/>
              </a:rPr>
              <a:t>𝑠</a:t>
            </a:r>
            <a:r>
              <a:rPr sz="1425" spc="60" baseline="-14619" dirty="0">
                <a:latin typeface="Cambria Math"/>
                <a:cs typeface="Cambria Math"/>
              </a:rPr>
              <a:t> </a:t>
            </a:r>
            <a:r>
              <a:rPr sz="1425" spc="112" baseline="20467" dirty="0">
                <a:latin typeface="Cambria Math"/>
                <a:cs typeface="Cambria Math"/>
              </a:rPr>
              <a:t>𝑡</a:t>
            </a:r>
            <a:endParaRPr sz="1425" baseline="20467">
              <a:latin typeface="Cambria Math"/>
              <a:cs typeface="Cambria Math"/>
            </a:endParaRPr>
          </a:p>
        </p:txBody>
      </p:sp>
      <p:graphicFrame>
        <p:nvGraphicFramePr>
          <p:cNvPr id="16" name="object 16"/>
          <p:cNvGraphicFramePr>
            <a:graphicFrameLocks noGrp="1"/>
          </p:cNvGraphicFramePr>
          <p:nvPr/>
        </p:nvGraphicFramePr>
        <p:xfrm>
          <a:off x="2743201" y="1262380"/>
          <a:ext cx="4953000" cy="2884803"/>
        </p:xfrm>
        <a:graphic>
          <a:graphicData uri="http://schemas.openxmlformats.org/drawingml/2006/table">
            <a:tbl>
              <a:tblPr firstRow="1" bandRow="1">
                <a:tableStyleId>{2D5ABB26-0587-4C30-8999-92F81FD0307C}</a:tableStyleId>
              </a:tblPr>
              <a:tblGrid>
                <a:gridCol w="2012049"/>
                <a:gridCol w="2940951"/>
              </a:tblGrid>
              <a:tr h="365760">
                <a:tc>
                  <a:txBody>
                    <a:bodyPr/>
                    <a:lstStyle/>
                    <a:p>
                      <a:pPr marL="92075">
                        <a:lnSpc>
                          <a:spcPct val="100000"/>
                        </a:lnSpc>
                        <a:spcBef>
                          <a:spcPts val="240"/>
                        </a:spcBef>
                      </a:pPr>
                      <a:r>
                        <a:rPr sz="1800" b="1" spc="-10" dirty="0">
                          <a:solidFill>
                            <a:srgbClr val="FFFFFF"/>
                          </a:solidFill>
                          <a:latin typeface="Calibri"/>
                          <a:cs typeface="Calibri"/>
                        </a:rPr>
                        <a:t>Revenues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288671">
                <a:tc>
                  <a:txBody>
                    <a:bodyPr/>
                    <a:lstStyle/>
                    <a:p>
                      <a:pPr marL="92075">
                        <a:lnSpc>
                          <a:spcPct val="100000"/>
                        </a:lnSpc>
                        <a:spcBef>
                          <a:spcPts val="290"/>
                        </a:spcBef>
                      </a:pPr>
                      <a:r>
                        <a:rPr sz="1200" dirty="0">
                          <a:latin typeface="Calibri"/>
                          <a:cs typeface="Calibri"/>
                        </a:rPr>
                        <a:t>- </a:t>
                      </a:r>
                      <a:r>
                        <a:rPr sz="1200" spc="-10" dirty="0">
                          <a:latin typeface="Calibri"/>
                          <a:cs typeface="Calibri"/>
                        </a:rPr>
                        <a:t>Variable</a:t>
                      </a:r>
                      <a:r>
                        <a:rPr sz="1200" spc="-35" dirty="0">
                          <a:latin typeface="Calibri"/>
                          <a:cs typeface="Calibri"/>
                        </a:rPr>
                        <a:t> </a:t>
                      </a:r>
                      <a:r>
                        <a:rPr sz="1200" spc="-10" dirty="0">
                          <a:latin typeface="Calibri"/>
                          <a:cs typeface="Calibri"/>
                        </a:rPr>
                        <a:t>costs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0"/>
                        </a:spcBef>
                      </a:pPr>
                      <a:r>
                        <a:rPr sz="1200" spc="-5" dirty="0">
                          <a:latin typeface="Calibri"/>
                          <a:cs typeface="Calibri"/>
                        </a:rPr>
                        <a:t>Cost </a:t>
                      </a:r>
                      <a:r>
                        <a:rPr sz="1200" spc="-10" dirty="0">
                          <a:latin typeface="Calibri"/>
                          <a:cs typeface="Calibri"/>
                        </a:rPr>
                        <a:t>for </a:t>
                      </a:r>
                      <a:r>
                        <a:rPr sz="1200" spc="-5" dirty="0">
                          <a:latin typeface="Calibri"/>
                          <a:cs typeface="Calibri"/>
                        </a:rPr>
                        <a:t>material </a:t>
                      </a:r>
                      <a:r>
                        <a:rPr sz="1200" spc="-10" dirty="0">
                          <a:latin typeface="Calibri"/>
                          <a:cs typeface="Calibri"/>
                        </a:rPr>
                        <a:t>etc</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288671">
                <a:tc>
                  <a:txBody>
                    <a:bodyPr/>
                    <a:lstStyle/>
                    <a:p>
                      <a:pPr marL="92075">
                        <a:lnSpc>
                          <a:spcPct val="100000"/>
                        </a:lnSpc>
                        <a:spcBef>
                          <a:spcPts val="290"/>
                        </a:spcBef>
                      </a:pPr>
                      <a:r>
                        <a:rPr sz="1200" dirty="0">
                          <a:latin typeface="Calibri"/>
                          <a:cs typeface="Calibri"/>
                        </a:rPr>
                        <a:t>- </a:t>
                      </a:r>
                      <a:r>
                        <a:rPr sz="1200" spc="-10" dirty="0">
                          <a:latin typeface="Calibri"/>
                          <a:cs typeface="Calibri"/>
                        </a:rPr>
                        <a:t>Fixed</a:t>
                      </a:r>
                      <a:r>
                        <a:rPr sz="1200" spc="-5" dirty="0">
                          <a:latin typeface="Calibri"/>
                          <a:cs typeface="Calibri"/>
                        </a:rPr>
                        <a:t> </a:t>
                      </a:r>
                      <a:r>
                        <a:rPr sz="1200" spc="-10" dirty="0">
                          <a:latin typeface="Calibri"/>
                          <a:cs typeface="Calibri"/>
                        </a:rPr>
                        <a:t>costs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0"/>
                        </a:spcBef>
                      </a:pPr>
                      <a:r>
                        <a:rPr sz="1200" spc="-5" dirty="0">
                          <a:latin typeface="Calibri"/>
                          <a:cs typeface="Calibri"/>
                        </a:rPr>
                        <a:t>Salaries,</a:t>
                      </a:r>
                      <a:r>
                        <a:rPr sz="1200" spc="-10" dirty="0">
                          <a:latin typeface="Calibri"/>
                          <a:cs typeface="Calibri"/>
                        </a:rPr>
                        <a:t> </a:t>
                      </a:r>
                      <a:r>
                        <a:rPr sz="1200" spc="-5" dirty="0">
                          <a:latin typeface="Calibri"/>
                          <a:cs typeface="Calibri"/>
                        </a:rPr>
                        <a:t>rents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288670">
                <a:tc>
                  <a:txBody>
                    <a:bodyPr/>
                    <a:lstStyle/>
                    <a:p>
                      <a:pPr marL="92075">
                        <a:lnSpc>
                          <a:spcPct val="100000"/>
                        </a:lnSpc>
                        <a:spcBef>
                          <a:spcPts val="295"/>
                        </a:spcBef>
                      </a:pPr>
                      <a:r>
                        <a:rPr sz="1200" spc="-5" dirty="0">
                          <a:latin typeface="Calibri"/>
                          <a:cs typeface="Calibri"/>
                        </a:rPr>
                        <a:t>-depreciation</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1200" spc="-25" dirty="0">
                          <a:latin typeface="Calibri"/>
                          <a:cs typeface="Calibri"/>
                        </a:rPr>
                        <a:t>depr.</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498348">
                <a:tc>
                  <a:txBody>
                    <a:bodyPr/>
                    <a:lstStyle/>
                    <a:p>
                      <a:pPr marL="92075">
                        <a:lnSpc>
                          <a:spcPct val="100000"/>
                        </a:lnSpc>
                        <a:spcBef>
                          <a:spcPts val="290"/>
                        </a:spcBef>
                      </a:pPr>
                      <a:r>
                        <a:rPr sz="1200" b="1" dirty="0">
                          <a:latin typeface="Calibri"/>
                          <a:cs typeface="Calibri"/>
                        </a:rPr>
                        <a:t>EBIT</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0"/>
                        </a:spcBef>
                      </a:pPr>
                      <a:r>
                        <a:rPr sz="1200" spc="-5" dirty="0">
                          <a:latin typeface="Calibri"/>
                          <a:cs typeface="Calibri"/>
                        </a:rPr>
                        <a:t>Earnings </a:t>
                      </a:r>
                      <a:r>
                        <a:rPr sz="1200" spc="-10" dirty="0">
                          <a:latin typeface="Calibri"/>
                          <a:cs typeface="Calibri"/>
                        </a:rPr>
                        <a:t>before interest </a:t>
                      </a:r>
                      <a:r>
                        <a:rPr sz="1200" dirty="0">
                          <a:latin typeface="Calibri"/>
                          <a:cs typeface="Calibri"/>
                        </a:rPr>
                        <a:t>and</a:t>
                      </a:r>
                      <a:r>
                        <a:rPr sz="1200" spc="-65" dirty="0">
                          <a:latin typeface="Calibri"/>
                          <a:cs typeface="Calibri"/>
                        </a:rPr>
                        <a:t> </a:t>
                      </a:r>
                      <a:r>
                        <a:rPr sz="1200" spc="-10" dirty="0">
                          <a:latin typeface="Calibri"/>
                          <a:cs typeface="Calibri"/>
                        </a:rPr>
                        <a:t>tax</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288671">
                <a:tc>
                  <a:txBody>
                    <a:bodyPr/>
                    <a:lstStyle/>
                    <a:p>
                      <a:pPr marL="92075">
                        <a:lnSpc>
                          <a:spcPct val="100000"/>
                        </a:lnSpc>
                        <a:spcBef>
                          <a:spcPts val="290"/>
                        </a:spcBef>
                      </a:pPr>
                      <a:r>
                        <a:rPr sz="1200" spc="-5" dirty="0">
                          <a:latin typeface="Calibri"/>
                          <a:cs typeface="Calibri"/>
                        </a:rPr>
                        <a:t>-interest</a:t>
                      </a:r>
                      <a:r>
                        <a:rPr sz="1200" spc="-45" dirty="0">
                          <a:latin typeface="Calibri"/>
                          <a:cs typeface="Calibri"/>
                        </a:rPr>
                        <a:t> </a:t>
                      </a:r>
                      <a:r>
                        <a:rPr sz="1200" spc="-5" dirty="0">
                          <a:latin typeface="Calibri"/>
                          <a:cs typeface="Calibri"/>
                        </a:rPr>
                        <a:t>expense</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0"/>
                        </a:spcBef>
                      </a:pPr>
                      <a:r>
                        <a:rPr sz="1200" spc="-5" dirty="0">
                          <a:latin typeface="Calibri"/>
                          <a:cs typeface="Calibri"/>
                        </a:rPr>
                        <a:t>Paid to debtholders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288670">
                <a:tc>
                  <a:txBody>
                    <a:bodyPr/>
                    <a:lstStyle/>
                    <a:p>
                      <a:pPr marL="92075">
                        <a:lnSpc>
                          <a:spcPct val="100000"/>
                        </a:lnSpc>
                        <a:spcBef>
                          <a:spcPts val="290"/>
                        </a:spcBef>
                      </a:pPr>
                      <a:r>
                        <a:rPr sz="1200" b="1" spc="-10" dirty="0">
                          <a:latin typeface="Calibri"/>
                          <a:cs typeface="Calibri"/>
                        </a:rPr>
                        <a:t>EBT</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0"/>
                        </a:spcBef>
                      </a:pPr>
                      <a:r>
                        <a:rPr sz="1200" spc="-5" dirty="0">
                          <a:latin typeface="Calibri"/>
                          <a:cs typeface="Calibri"/>
                        </a:rPr>
                        <a:t>Earnings beofre</a:t>
                      </a:r>
                      <a:r>
                        <a:rPr sz="1200" spc="-50" dirty="0">
                          <a:latin typeface="Calibri"/>
                          <a:cs typeface="Calibri"/>
                        </a:rPr>
                        <a:t> </a:t>
                      </a:r>
                      <a:r>
                        <a:rPr sz="1200" spc="-15" dirty="0">
                          <a:latin typeface="Calibri"/>
                          <a:cs typeface="Calibri"/>
                        </a:rPr>
                        <a:t>taxes</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288671">
                <a:tc>
                  <a:txBody>
                    <a:bodyPr/>
                    <a:lstStyle/>
                    <a:p>
                      <a:pPr marL="92075">
                        <a:lnSpc>
                          <a:spcPct val="100000"/>
                        </a:lnSpc>
                        <a:spcBef>
                          <a:spcPts val="295"/>
                        </a:spcBef>
                        <a:tabLst>
                          <a:tab pos="378460" algn="l"/>
                        </a:tabLst>
                      </a:pPr>
                      <a:r>
                        <a:rPr sz="1200" dirty="0">
                          <a:latin typeface="Calibri"/>
                          <a:cs typeface="Calibri"/>
                        </a:rPr>
                        <a:t>-	</a:t>
                      </a:r>
                      <a:r>
                        <a:rPr sz="1200" spc="-40" dirty="0">
                          <a:latin typeface="Calibri"/>
                          <a:cs typeface="Calibri"/>
                        </a:rPr>
                        <a:t>Tax</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95"/>
                        </a:spcBef>
                      </a:pPr>
                      <a:r>
                        <a:rPr sz="1200" spc="-40" dirty="0">
                          <a:latin typeface="Calibri"/>
                          <a:cs typeface="Calibri"/>
                        </a:rPr>
                        <a:t>Tax </a:t>
                      </a:r>
                      <a:r>
                        <a:rPr sz="1200" spc="-5" dirty="0">
                          <a:latin typeface="Calibri"/>
                          <a:cs typeface="Calibri"/>
                        </a:rPr>
                        <a:t>on profit </a:t>
                      </a:r>
                      <a:r>
                        <a:rPr sz="1200" dirty="0">
                          <a:latin typeface="Calibri"/>
                          <a:cs typeface="Calibri"/>
                        </a:rPr>
                        <a:t>paid </a:t>
                      </a:r>
                      <a:r>
                        <a:rPr sz="1200" spc="-5" dirty="0">
                          <a:latin typeface="Calibri"/>
                          <a:cs typeface="Calibri"/>
                        </a:rPr>
                        <a:t>to</a:t>
                      </a:r>
                      <a:r>
                        <a:rPr sz="1200" spc="5" dirty="0">
                          <a:latin typeface="Calibri"/>
                          <a:cs typeface="Calibri"/>
                        </a:rPr>
                        <a:t> </a:t>
                      </a:r>
                      <a:r>
                        <a:rPr sz="1200" spc="-30" dirty="0">
                          <a:latin typeface="Calibri"/>
                          <a:cs typeface="Calibri"/>
                        </a:rPr>
                        <a:t>gov.</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288671">
                <a:tc>
                  <a:txBody>
                    <a:bodyPr/>
                    <a:lstStyle/>
                    <a:p>
                      <a:pPr marL="92075">
                        <a:lnSpc>
                          <a:spcPct val="100000"/>
                        </a:lnSpc>
                        <a:spcBef>
                          <a:spcPts val="295"/>
                        </a:spcBef>
                      </a:pPr>
                      <a:r>
                        <a:rPr sz="1200" b="1" spc="-5" dirty="0">
                          <a:latin typeface="Calibri"/>
                          <a:cs typeface="Calibri"/>
                        </a:rPr>
                        <a:t>Net</a:t>
                      </a:r>
                      <a:r>
                        <a:rPr sz="1200" b="1" spc="-10" dirty="0">
                          <a:latin typeface="Calibri"/>
                          <a:cs typeface="Calibri"/>
                        </a:rPr>
                        <a:t> </a:t>
                      </a:r>
                      <a:r>
                        <a:rPr sz="1200" b="1" spc="-5" dirty="0">
                          <a:latin typeface="Calibri"/>
                          <a:cs typeface="Calibri"/>
                        </a:rPr>
                        <a:t>income</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95"/>
                        </a:spcBef>
                      </a:pPr>
                      <a:r>
                        <a:rPr sz="1200" spc="5" dirty="0">
                          <a:latin typeface="Calibri"/>
                          <a:cs typeface="Calibri"/>
                        </a:rPr>
                        <a:t>NI</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9670" y="461899"/>
            <a:ext cx="7201534" cy="382797"/>
          </a:xfrm>
          <a:prstGeom prst="rect">
            <a:avLst/>
          </a:prstGeom>
        </p:spPr>
        <p:txBody>
          <a:bodyPr vert="horz" wrap="square" lIns="0" tIns="13335" rIns="0" bIns="0" rtlCol="0">
            <a:spAutoFit/>
          </a:bodyPr>
          <a:lstStyle/>
          <a:p>
            <a:pPr marL="12700">
              <a:lnSpc>
                <a:spcPct val="100000"/>
              </a:lnSpc>
              <a:spcBef>
                <a:spcPts val="105"/>
              </a:spcBef>
            </a:pPr>
            <a:r>
              <a:rPr sz="2400" spc="-15" dirty="0"/>
              <a:t>Economic </a:t>
            </a:r>
            <a:r>
              <a:rPr sz="2400" dirty="0"/>
              <a:t>and </a:t>
            </a:r>
            <a:r>
              <a:rPr sz="2400" spc="-10" dirty="0"/>
              <a:t>accounting</a:t>
            </a:r>
            <a:r>
              <a:rPr sz="2400" spc="10" dirty="0"/>
              <a:t> </a:t>
            </a:r>
            <a:r>
              <a:rPr sz="2400" spc="-20" dirty="0"/>
              <a:t>profit</a:t>
            </a:r>
            <a:endParaRPr sz="2400"/>
          </a:p>
        </p:txBody>
      </p:sp>
      <p:sp>
        <p:nvSpPr>
          <p:cNvPr id="3" name="object 3"/>
          <p:cNvSpPr txBox="1"/>
          <p:nvPr/>
        </p:nvSpPr>
        <p:spPr>
          <a:xfrm>
            <a:off x="762000" y="2284602"/>
            <a:ext cx="6781800" cy="2757806"/>
          </a:xfrm>
          <a:prstGeom prst="rect">
            <a:avLst/>
          </a:prstGeom>
        </p:spPr>
        <p:txBody>
          <a:bodyPr vert="horz" wrap="square" lIns="0" tIns="13335" rIns="0" bIns="0" rtlCol="0">
            <a:spAutoFit/>
          </a:bodyPr>
          <a:lstStyle/>
          <a:p>
            <a:pPr marL="50800" marR="334010">
              <a:lnSpc>
                <a:spcPct val="100000"/>
              </a:lnSpc>
              <a:spcBef>
                <a:spcPts val="105"/>
              </a:spcBef>
            </a:pPr>
            <a:r>
              <a:rPr sz="3200" dirty="0">
                <a:solidFill>
                  <a:srgbClr val="800080"/>
                </a:solidFill>
                <a:latin typeface="Calibri"/>
                <a:cs typeface="Calibri"/>
              </a:rPr>
              <a:t>No </a:t>
            </a:r>
            <a:r>
              <a:rPr sz="3200" spc="-10" dirty="0">
                <a:solidFill>
                  <a:srgbClr val="800080"/>
                </a:solidFill>
                <a:latin typeface="Calibri"/>
                <a:cs typeface="Calibri"/>
              </a:rPr>
              <a:t>new shares </a:t>
            </a:r>
            <a:r>
              <a:rPr sz="3200" spc="-5" dirty="0">
                <a:solidFill>
                  <a:srgbClr val="800080"/>
                </a:solidFill>
                <a:latin typeface="Calibri"/>
                <a:cs typeface="Calibri"/>
              </a:rPr>
              <a:t>issued =&gt;  </a:t>
            </a:r>
            <a:r>
              <a:rPr sz="3200" dirty="0">
                <a:latin typeface="Calibri"/>
                <a:cs typeface="Calibri"/>
              </a:rPr>
              <a:t>Div</a:t>
            </a:r>
            <a:r>
              <a:rPr sz="3150" baseline="-21164" dirty="0">
                <a:latin typeface="Calibri"/>
                <a:cs typeface="Calibri"/>
              </a:rPr>
              <a:t>t </a:t>
            </a:r>
            <a:r>
              <a:rPr sz="3200" dirty="0">
                <a:latin typeface="Calibri"/>
                <a:cs typeface="Calibri"/>
              </a:rPr>
              <a:t>= </a:t>
            </a:r>
            <a:r>
              <a:rPr sz="3200" spc="-15" dirty="0">
                <a:latin typeface="Calibri"/>
                <a:cs typeface="Calibri"/>
              </a:rPr>
              <a:t>Rev</a:t>
            </a:r>
            <a:r>
              <a:rPr sz="3150" spc="-22" baseline="-21164" dirty="0">
                <a:latin typeface="Calibri"/>
                <a:cs typeface="Calibri"/>
              </a:rPr>
              <a:t>t </a:t>
            </a:r>
            <a:r>
              <a:rPr sz="3200" dirty="0">
                <a:latin typeface="Calibri"/>
                <a:cs typeface="Calibri"/>
              </a:rPr>
              <a:t>- (W &amp; S)</a:t>
            </a:r>
            <a:r>
              <a:rPr sz="3150" baseline="-21164" dirty="0">
                <a:latin typeface="Calibri"/>
                <a:cs typeface="Calibri"/>
              </a:rPr>
              <a:t>t</a:t>
            </a:r>
            <a:r>
              <a:rPr sz="3150" spc="-307" baseline="-21164" dirty="0">
                <a:latin typeface="Calibri"/>
                <a:cs typeface="Calibri"/>
              </a:rPr>
              <a:t> </a:t>
            </a:r>
            <a:r>
              <a:rPr sz="3200" dirty="0">
                <a:latin typeface="Calibri"/>
                <a:cs typeface="Calibri"/>
              </a:rPr>
              <a:t>– I</a:t>
            </a:r>
            <a:r>
              <a:rPr sz="3150" baseline="-21164" dirty="0">
                <a:latin typeface="Calibri"/>
                <a:cs typeface="Calibri"/>
              </a:rPr>
              <a:t>t</a:t>
            </a:r>
            <a:endParaRPr sz="3150" baseline="-21164">
              <a:latin typeface="Calibri"/>
              <a:cs typeface="Calibri"/>
            </a:endParaRPr>
          </a:p>
          <a:p>
            <a:pPr marL="50800">
              <a:lnSpc>
                <a:spcPct val="100000"/>
              </a:lnSpc>
            </a:pPr>
            <a:r>
              <a:rPr sz="3200" b="1" i="1" dirty="0">
                <a:latin typeface="Calibri"/>
                <a:cs typeface="Calibri"/>
              </a:rPr>
              <a:t>= profit as </a:t>
            </a:r>
            <a:r>
              <a:rPr sz="3200" b="1" i="1" spc="-10" dirty="0">
                <a:latin typeface="Calibri"/>
                <a:cs typeface="Calibri"/>
              </a:rPr>
              <a:t>cash</a:t>
            </a:r>
            <a:r>
              <a:rPr sz="3200" b="1" i="1" spc="-50" dirty="0">
                <a:latin typeface="Calibri"/>
                <a:cs typeface="Calibri"/>
              </a:rPr>
              <a:t> </a:t>
            </a:r>
            <a:r>
              <a:rPr sz="3200" b="1" i="1" spc="-5" dirty="0">
                <a:latin typeface="Calibri"/>
                <a:cs typeface="Calibri"/>
              </a:rPr>
              <a:t>flow</a:t>
            </a:r>
            <a:endParaRPr sz="3200">
              <a:latin typeface="Calibri"/>
              <a:cs typeface="Calibri"/>
            </a:endParaRPr>
          </a:p>
          <a:p>
            <a:pPr marL="69215">
              <a:lnSpc>
                <a:spcPct val="100000"/>
              </a:lnSpc>
              <a:spcBef>
                <a:spcPts val="2165"/>
              </a:spcBef>
            </a:pPr>
            <a:r>
              <a:rPr sz="3200" dirty="0">
                <a:latin typeface="Calibri"/>
                <a:cs typeface="Calibri"/>
              </a:rPr>
              <a:t>NI</a:t>
            </a:r>
            <a:r>
              <a:rPr sz="3150" baseline="-21164" dirty="0">
                <a:latin typeface="Calibri"/>
                <a:cs typeface="Calibri"/>
              </a:rPr>
              <a:t>t </a:t>
            </a:r>
            <a:r>
              <a:rPr sz="3200" dirty="0">
                <a:latin typeface="Calibri"/>
                <a:cs typeface="Calibri"/>
              </a:rPr>
              <a:t>= </a:t>
            </a:r>
            <a:r>
              <a:rPr sz="3200" spc="-15" dirty="0">
                <a:latin typeface="Calibri"/>
                <a:cs typeface="Calibri"/>
              </a:rPr>
              <a:t>Rev</a:t>
            </a:r>
            <a:r>
              <a:rPr sz="3150" spc="-22" baseline="-21164" dirty="0">
                <a:latin typeface="Calibri"/>
                <a:cs typeface="Calibri"/>
              </a:rPr>
              <a:t>t </a:t>
            </a:r>
            <a:r>
              <a:rPr sz="3200" dirty="0">
                <a:latin typeface="Calibri"/>
                <a:cs typeface="Calibri"/>
              </a:rPr>
              <a:t>- (W &amp; </a:t>
            </a:r>
            <a:r>
              <a:rPr sz="3200" spc="5" dirty="0">
                <a:latin typeface="Calibri"/>
                <a:cs typeface="Calibri"/>
              </a:rPr>
              <a:t>S)</a:t>
            </a:r>
            <a:r>
              <a:rPr sz="3150" spc="7" baseline="-21164" dirty="0">
                <a:latin typeface="Calibri"/>
                <a:cs typeface="Calibri"/>
              </a:rPr>
              <a:t>t </a:t>
            </a:r>
            <a:r>
              <a:rPr sz="3200" dirty="0">
                <a:latin typeface="Calibri"/>
                <a:cs typeface="Calibri"/>
              </a:rPr>
              <a:t>–</a:t>
            </a:r>
            <a:r>
              <a:rPr sz="3200" spc="690" dirty="0">
                <a:latin typeface="Calibri"/>
                <a:cs typeface="Calibri"/>
              </a:rPr>
              <a:t> </a:t>
            </a:r>
            <a:r>
              <a:rPr sz="3200" spc="-5" dirty="0">
                <a:latin typeface="Calibri"/>
                <a:cs typeface="Calibri"/>
              </a:rPr>
              <a:t>Dep</a:t>
            </a:r>
            <a:r>
              <a:rPr sz="3150" spc="-7" baseline="-21164" dirty="0">
                <a:latin typeface="Calibri"/>
                <a:cs typeface="Calibri"/>
              </a:rPr>
              <a:t>t</a:t>
            </a:r>
            <a:endParaRPr sz="3150" baseline="-21164">
              <a:latin typeface="Calibri"/>
              <a:cs typeface="Calibri"/>
            </a:endParaRPr>
          </a:p>
          <a:p>
            <a:pPr marL="69215">
              <a:lnSpc>
                <a:spcPct val="100000"/>
              </a:lnSpc>
              <a:spcBef>
                <a:spcPts val="5"/>
              </a:spcBef>
            </a:pPr>
            <a:r>
              <a:rPr sz="3200" b="1" i="1" dirty="0">
                <a:latin typeface="Calibri"/>
                <a:cs typeface="Calibri"/>
              </a:rPr>
              <a:t>= </a:t>
            </a:r>
            <a:r>
              <a:rPr sz="3200" b="1" i="1" spc="-10" dirty="0">
                <a:latin typeface="Calibri"/>
                <a:cs typeface="Calibri"/>
              </a:rPr>
              <a:t>accounting</a:t>
            </a:r>
            <a:r>
              <a:rPr sz="3200" b="1" i="1" spc="-50" dirty="0">
                <a:latin typeface="Calibri"/>
                <a:cs typeface="Calibri"/>
              </a:rPr>
              <a:t> </a:t>
            </a:r>
            <a:r>
              <a:rPr sz="3200" b="1" i="1" dirty="0">
                <a:latin typeface="Calibri"/>
                <a:cs typeface="Calibri"/>
              </a:rPr>
              <a:t>profit</a:t>
            </a:r>
            <a:endParaRPr sz="32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58493"/>
            <a:ext cx="7983220" cy="3246120"/>
          </a:xfrm>
          <a:prstGeom prst="rect">
            <a:avLst/>
          </a:prstGeom>
        </p:spPr>
        <p:txBody>
          <a:bodyPr vert="horz" wrap="square" lIns="0" tIns="62230" rIns="0" bIns="0" rtlCol="0">
            <a:spAutoFit/>
          </a:bodyPr>
          <a:lstStyle/>
          <a:p>
            <a:pPr marL="355600" marR="5080" indent="-342900">
              <a:lnSpc>
                <a:spcPct val="90000"/>
              </a:lnSpc>
              <a:spcBef>
                <a:spcPts val="490"/>
              </a:spcBef>
              <a:buFont typeface="Arial"/>
              <a:buChar char="•"/>
              <a:tabLst>
                <a:tab pos="354965" algn="l"/>
                <a:tab pos="355600" algn="l"/>
              </a:tabLst>
            </a:pPr>
            <a:r>
              <a:rPr sz="3200" spc="-10" dirty="0">
                <a:latin typeface="Calibri"/>
                <a:cs typeface="Calibri"/>
              </a:rPr>
              <a:t>Profit: Rates </a:t>
            </a:r>
            <a:r>
              <a:rPr sz="3200" dirty="0">
                <a:latin typeface="Calibri"/>
                <a:cs typeface="Calibri"/>
              </a:rPr>
              <a:t>of </a:t>
            </a:r>
            <a:r>
              <a:rPr sz="3200" spc="-5" dirty="0">
                <a:latin typeface="Calibri"/>
                <a:cs typeface="Calibri"/>
              </a:rPr>
              <a:t>return </a:t>
            </a:r>
            <a:r>
              <a:rPr sz="3200" dirty="0">
                <a:latin typeface="Calibri"/>
                <a:cs typeface="Calibri"/>
              </a:rPr>
              <a:t>in </a:t>
            </a:r>
            <a:r>
              <a:rPr sz="3200" spc="-20" dirty="0">
                <a:latin typeface="Calibri"/>
                <a:cs typeface="Calibri"/>
              </a:rPr>
              <a:t>excess </a:t>
            </a:r>
            <a:r>
              <a:rPr sz="3200" dirty="0">
                <a:latin typeface="Calibri"/>
                <a:cs typeface="Calibri"/>
              </a:rPr>
              <a:t>of the  </a:t>
            </a:r>
            <a:r>
              <a:rPr sz="3200" spc="-5" dirty="0">
                <a:latin typeface="Calibri"/>
                <a:cs typeface="Calibri"/>
              </a:rPr>
              <a:t>opportunity </a:t>
            </a:r>
            <a:r>
              <a:rPr sz="3200" spc="-15" dirty="0">
                <a:latin typeface="Calibri"/>
                <a:cs typeface="Calibri"/>
              </a:rPr>
              <a:t>cost </a:t>
            </a:r>
            <a:r>
              <a:rPr sz="3200" spc="-30" dirty="0">
                <a:latin typeface="Calibri"/>
                <a:cs typeface="Calibri"/>
              </a:rPr>
              <a:t>for </a:t>
            </a:r>
            <a:r>
              <a:rPr sz="3200" spc="-5" dirty="0">
                <a:latin typeface="Calibri"/>
                <a:cs typeface="Calibri"/>
              </a:rPr>
              <a:t>funds employed </a:t>
            </a:r>
            <a:r>
              <a:rPr sz="3200" spc="-10" dirty="0">
                <a:latin typeface="Calibri"/>
                <a:cs typeface="Calibri"/>
              </a:rPr>
              <a:t>(projects  </a:t>
            </a:r>
            <a:r>
              <a:rPr sz="3200" spc="-5" dirty="0">
                <a:latin typeface="Calibri"/>
                <a:cs typeface="Calibri"/>
              </a:rPr>
              <a:t>of </a:t>
            </a:r>
            <a:r>
              <a:rPr sz="3200" dirty="0">
                <a:latin typeface="Calibri"/>
                <a:cs typeface="Calibri"/>
              </a:rPr>
              <a:t>equal</a:t>
            </a:r>
            <a:r>
              <a:rPr sz="3200" spc="10" dirty="0">
                <a:latin typeface="Calibri"/>
                <a:cs typeface="Calibri"/>
              </a:rPr>
              <a:t> </a:t>
            </a:r>
            <a:r>
              <a:rPr sz="3200" spc="-5" dirty="0">
                <a:latin typeface="Calibri"/>
                <a:cs typeface="Calibri"/>
              </a:rPr>
              <a:t>risk)</a:t>
            </a:r>
            <a:endParaRPr sz="3200">
              <a:latin typeface="Calibri"/>
              <a:cs typeface="Calibri"/>
            </a:endParaRPr>
          </a:p>
          <a:p>
            <a:pPr marL="355600" marR="189230" indent="-342900">
              <a:lnSpc>
                <a:spcPct val="90000"/>
              </a:lnSpc>
              <a:spcBef>
                <a:spcPts val="765"/>
              </a:spcBef>
              <a:buFont typeface="Arial"/>
              <a:buChar char="•"/>
              <a:tabLst>
                <a:tab pos="354965" algn="l"/>
                <a:tab pos="355600" algn="l"/>
              </a:tabLst>
            </a:pPr>
            <a:r>
              <a:rPr sz="3200" spc="-10" dirty="0">
                <a:latin typeface="Calibri"/>
                <a:cs typeface="Calibri"/>
              </a:rPr>
              <a:t>Economic profit: </a:t>
            </a:r>
            <a:r>
              <a:rPr sz="3200" spc="-15" dirty="0">
                <a:latin typeface="Calibri"/>
                <a:cs typeface="Calibri"/>
              </a:rPr>
              <a:t>Differences </a:t>
            </a:r>
            <a:r>
              <a:rPr sz="3200" spc="-5" dirty="0">
                <a:latin typeface="Calibri"/>
                <a:cs typeface="Calibri"/>
              </a:rPr>
              <a:t>between </a:t>
            </a:r>
            <a:r>
              <a:rPr sz="3200" dirty="0">
                <a:latin typeface="Calibri"/>
                <a:cs typeface="Calibri"/>
              </a:rPr>
              <a:t>– in  time - </a:t>
            </a:r>
            <a:r>
              <a:rPr sz="3200" spc="-10" dirty="0">
                <a:latin typeface="Calibri"/>
                <a:cs typeface="Calibri"/>
              </a:rPr>
              <a:t>matched </a:t>
            </a:r>
            <a:r>
              <a:rPr sz="3200" spc="-5" dirty="0">
                <a:latin typeface="Calibri"/>
                <a:cs typeface="Calibri"/>
              </a:rPr>
              <a:t>cash </a:t>
            </a:r>
            <a:r>
              <a:rPr sz="3200" spc="-10" dirty="0">
                <a:latin typeface="Calibri"/>
                <a:cs typeface="Calibri"/>
              </a:rPr>
              <a:t>flows </a:t>
            </a:r>
            <a:r>
              <a:rPr sz="3200" spc="-5" dirty="0">
                <a:latin typeface="Calibri"/>
                <a:cs typeface="Calibri"/>
              </a:rPr>
              <a:t>(opportunity </a:t>
            </a:r>
            <a:r>
              <a:rPr sz="3200" spc="-15" dirty="0">
                <a:latin typeface="Calibri"/>
                <a:cs typeface="Calibri"/>
              </a:rPr>
              <a:t>costs  </a:t>
            </a:r>
            <a:r>
              <a:rPr sz="3200" spc="-5" dirty="0">
                <a:latin typeface="Calibri"/>
                <a:cs typeface="Calibri"/>
              </a:rPr>
              <a:t>of </a:t>
            </a:r>
            <a:r>
              <a:rPr sz="3200" spc="-10" dirty="0">
                <a:latin typeface="Calibri"/>
                <a:cs typeface="Calibri"/>
              </a:rPr>
              <a:t>capital </a:t>
            </a:r>
            <a:r>
              <a:rPr sz="3200" spc="-20" dirty="0">
                <a:latin typeface="Calibri"/>
                <a:cs typeface="Calibri"/>
              </a:rPr>
              <a:t>have </a:t>
            </a:r>
            <a:r>
              <a:rPr sz="3200" spc="-25" dirty="0">
                <a:latin typeface="Calibri"/>
                <a:cs typeface="Calibri"/>
              </a:rPr>
              <a:t>to </a:t>
            </a:r>
            <a:r>
              <a:rPr sz="3200" spc="-5" dirty="0">
                <a:latin typeface="Calibri"/>
                <a:cs typeface="Calibri"/>
              </a:rPr>
              <a:t>be </a:t>
            </a:r>
            <a:r>
              <a:rPr sz="3200" dirty="0">
                <a:latin typeface="Calibri"/>
                <a:cs typeface="Calibri"/>
              </a:rPr>
              <a:t>known) = </a:t>
            </a:r>
            <a:r>
              <a:rPr sz="3200" spc="-5" dirty="0">
                <a:latin typeface="Calibri"/>
                <a:cs typeface="Calibri"/>
              </a:rPr>
              <a:t>dividends </a:t>
            </a:r>
            <a:r>
              <a:rPr sz="3200" dirty="0">
                <a:latin typeface="Calibri"/>
                <a:cs typeface="Calibri"/>
              </a:rPr>
              <a:t>and  </a:t>
            </a:r>
            <a:r>
              <a:rPr sz="3200" spc="-20" dirty="0">
                <a:latin typeface="Calibri"/>
                <a:cs typeface="Calibri"/>
              </a:rPr>
              <a:t>any </a:t>
            </a:r>
            <a:r>
              <a:rPr sz="3200" spc="-5" dirty="0">
                <a:latin typeface="Calibri"/>
                <a:cs typeface="Calibri"/>
              </a:rPr>
              <a:t>cash possible </a:t>
            </a:r>
            <a:r>
              <a:rPr sz="3200" spc="-20" dirty="0">
                <a:latin typeface="Calibri"/>
                <a:cs typeface="Calibri"/>
              </a:rPr>
              <a:t>to pay </a:t>
            </a:r>
            <a:r>
              <a:rPr sz="3200" dirty="0">
                <a:latin typeface="Calibri"/>
                <a:cs typeface="Calibri"/>
              </a:rPr>
              <a:t>out </a:t>
            </a:r>
            <a:r>
              <a:rPr sz="3200" spc="-20" dirty="0">
                <a:latin typeface="Calibri"/>
                <a:cs typeface="Calibri"/>
              </a:rPr>
              <a:t>to</a:t>
            </a:r>
            <a:r>
              <a:rPr sz="3200" spc="55" dirty="0">
                <a:latin typeface="Calibri"/>
                <a:cs typeface="Calibri"/>
              </a:rPr>
              <a:t> </a:t>
            </a:r>
            <a:r>
              <a:rPr sz="3200" spc="-10" dirty="0">
                <a:latin typeface="Calibri"/>
                <a:cs typeface="Calibri"/>
              </a:rPr>
              <a:t>shareholders</a:t>
            </a:r>
            <a:endParaRPr sz="3200">
              <a:latin typeface="Calibri"/>
              <a:cs typeface="Calibri"/>
            </a:endParaRPr>
          </a:p>
        </p:txBody>
      </p:sp>
      <p:sp>
        <p:nvSpPr>
          <p:cNvPr id="3" name="object 2"/>
          <p:cNvSpPr txBox="1">
            <a:spLocks/>
          </p:cNvSpPr>
          <p:nvPr/>
        </p:nvSpPr>
        <p:spPr>
          <a:xfrm>
            <a:off x="969670" y="461899"/>
            <a:ext cx="7201534" cy="38279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400" b="1" i="0" u="none" strike="noStrike" kern="1200" cap="all" spc="-15"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Economic </a:t>
            </a:r>
            <a:r>
              <a:rPr kumimoji="0" lang="en-US" sz="24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and </a:t>
            </a:r>
            <a:r>
              <a:rPr kumimoji="0" lang="en-US" sz="2400" b="1" i="0" u="none" strike="noStrike" kern="1200" cap="all" spc="-1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accounting</a:t>
            </a:r>
            <a:r>
              <a:rPr kumimoji="0" lang="en-US" sz="2400" b="1" i="0" u="none" strike="noStrike" kern="1200" cap="all" spc="1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t>
            </a:r>
            <a:r>
              <a:rPr kumimoji="0" lang="en-US" sz="2400" b="1" i="0" u="none" strike="noStrike" kern="1200" cap="all" spc="-2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profit</a:t>
            </a:r>
            <a:endParaRPr kumimoji="0" lang="en-US" sz="2400" b="1" i="0" u="none" strike="noStrike" kern="1200" cap="all" spc="0" normalizeH="0" baseline="0" noProof="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7992" y="655065"/>
            <a:ext cx="5903595" cy="752129"/>
          </a:xfrm>
          <a:prstGeom prst="rect">
            <a:avLst/>
          </a:prstGeom>
        </p:spPr>
        <p:txBody>
          <a:bodyPr vert="horz" wrap="square" lIns="0" tIns="13335" rIns="0" bIns="0" rtlCol="0">
            <a:spAutoFit/>
          </a:bodyPr>
          <a:lstStyle/>
          <a:p>
            <a:pPr marL="1543050" marR="5080" indent="-1530985">
              <a:lnSpc>
                <a:spcPct val="100000"/>
              </a:lnSpc>
              <a:spcBef>
                <a:spcPts val="105"/>
              </a:spcBef>
            </a:pPr>
            <a:r>
              <a:rPr sz="2400" spc="-5" dirty="0"/>
              <a:t>The </a:t>
            </a:r>
            <a:r>
              <a:rPr sz="2400" spc="-10" dirty="0"/>
              <a:t>conflict between </a:t>
            </a:r>
            <a:r>
              <a:rPr sz="2400" spc="-5" dirty="0"/>
              <a:t>economic </a:t>
            </a:r>
            <a:r>
              <a:rPr sz="2400" dirty="0"/>
              <a:t>and  </a:t>
            </a:r>
            <a:r>
              <a:rPr sz="2400" spc="-10" dirty="0"/>
              <a:t>accounting </a:t>
            </a:r>
            <a:r>
              <a:rPr sz="2400" spc="-15" dirty="0"/>
              <a:t>profit</a:t>
            </a:r>
            <a:endParaRPr sz="2400"/>
          </a:p>
        </p:txBody>
      </p:sp>
      <p:sp>
        <p:nvSpPr>
          <p:cNvPr id="3" name="object 3"/>
          <p:cNvSpPr txBox="1"/>
          <p:nvPr/>
        </p:nvSpPr>
        <p:spPr>
          <a:xfrm>
            <a:off x="764540" y="4207891"/>
            <a:ext cx="3733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150</a:t>
            </a:r>
            <a:endParaRPr sz="1800">
              <a:latin typeface="Calibri"/>
              <a:cs typeface="Calibri"/>
            </a:endParaRPr>
          </a:p>
        </p:txBody>
      </p:sp>
      <p:sp>
        <p:nvSpPr>
          <p:cNvPr id="4" name="object 4"/>
          <p:cNvSpPr/>
          <p:nvPr/>
        </p:nvSpPr>
        <p:spPr>
          <a:xfrm>
            <a:off x="915161" y="3885438"/>
            <a:ext cx="5715000" cy="0"/>
          </a:xfrm>
          <a:custGeom>
            <a:avLst/>
            <a:gdLst/>
            <a:ahLst/>
            <a:cxnLst/>
            <a:rect l="l" t="t" r="r" b="b"/>
            <a:pathLst>
              <a:path w="5715000">
                <a:moveTo>
                  <a:pt x="0" y="0"/>
                </a:moveTo>
                <a:lnTo>
                  <a:pt x="5714999" y="0"/>
                </a:lnTo>
              </a:path>
            </a:pathLst>
          </a:custGeom>
          <a:ln w="38100">
            <a:solidFill>
              <a:srgbClr val="000000"/>
            </a:solidFill>
          </a:ln>
        </p:spPr>
        <p:txBody>
          <a:bodyPr wrap="square" lIns="0" tIns="0" rIns="0" bIns="0" rtlCol="0"/>
          <a:lstStyle/>
          <a:p>
            <a:endParaRPr/>
          </a:p>
        </p:txBody>
      </p:sp>
      <p:sp>
        <p:nvSpPr>
          <p:cNvPr id="5" name="object 5"/>
          <p:cNvSpPr/>
          <p:nvPr/>
        </p:nvSpPr>
        <p:spPr>
          <a:xfrm>
            <a:off x="6573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6" name="object 6"/>
          <p:cNvSpPr/>
          <p:nvPr/>
        </p:nvSpPr>
        <p:spPr>
          <a:xfrm>
            <a:off x="4287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7" name="object 7"/>
          <p:cNvSpPr/>
          <p:nvPr/>
        </p:nvSpPr>
        <p:spPr>
          <a:xfrm>
            <a:off x="4668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8" name="object 8"/>
          <p:cNvSpPr/>
          <p:nvPr/>
        </p:nvSpPr>
        <p:spPr>
          <a:xfrm>
            <a:off x="5049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9" name="object 9"/>
          <p:cNvSpPr/>
          <p:nvPr/>
        </p:nvSpPr>
        <p:spPr>
          <a:xfrm>
            <a:off x="5430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0" name="object 10"/>
          <p:cNvSpPr/>
          <p:nvPr/>
        </p:nvSpPr>
        <p:spPr>
          <a:xfrm>
            <a:off x="5811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1" name="object 11"/>
          <p:cNvSpPr/>
          <p:nvPr/>
        </p:nvSpPr>
        <p:spPr>
          <a:xfrm>
            <a:off x="6192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2" name="object 12"/>
          <p:cNvSpPr/>
          <p:nvPr/>
        </p:nvSpPr>
        <p:spPr>
          <a:xfrm>
            <a:off x="3906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3" name="object 13"/>
          <p:cNvSpPr/>
          <p:nvPr/>
        </p:nvSpPr>
        <p:spPr>
          <a:xfrm>
            <a:off x="3525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4" name="object 14"/>
          <p:cNvSpPr/>
          <p:nvPr/>
        </p:nvSpPr>
        <p:spPr>
          <a:xfrm>
            <a:off x="3144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5" name="object 15"/>
          <p:cNvSpPr/>
          <p:nvPr/>
        </p:nvSpPr>
        <p:spPr>
          <a:xfrm>
            <a:off x="2763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6" name="object 16"/>
          <p:cNvSpPr/>
          <p:nvPr/>
        </p:nvSpPr>
        <p:spPr>
          <a:xfrm>
            <a:off x="2382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7" name="object 17"/>
          <p:cNvSpPr/>
          <p:nvPr/>
        </p:nvSpPr>
        <p:spPr>
          <a:xfrm>
            <a:off x="2001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8" name="object 18"/>
          <p:cNvSpPr/>
          <p:nvPr/>
        </p:nvSpPr>
        <p:spPr>
          <a:xfrm>
            <a:off x="1620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9" name="object 19"/>
          <p:cNvSpPr/>
          <p:nvPr/>
        </p:nvSpPr>
        <p:spPr>
          <a:xfrm>
            <a:off x="1239011" y="3504438"/>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20" name="object 20"/>
          <p:cNvSpPr/>
          <p:nvPr/>
        </p:nvSpPr>
        <p:spPr>
          <a:xfrm>
            <a:off x="858011" y="3885438"/>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000000"/>
          </a:solidFill>
        </p:spPr>
        <p:txBody>
          <a:bodyPr wrap="square" lIns="0" tIns="0" rIns="0" bIns="0" rtlCol="0"/>
          <a:lstStyle/>
          <a:p>
            <a:endParaRPr/>
          </a:p>
        </p:txBody>
      </p:sp>
      <p:sp>
        <p:nvSpPr>
          <p:cNvPr id="21" name="object 21"/>
          <p:cNvSpPr txBox="1"/>
          <p:nvPr/>
        </p:nvSpPr>
        <p:spPr>
          <a:xfrm>
            <a:off x="612140" y="1770329"/>
            <a:ext cx="7141209" cy="174688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An </a:t>
            </a:r>
            <a:r>
              <a:rPr sz="1800" spc="-5" dirty="0">
                <a:latin typeface="Calibri"/>
                <a:cs typeface="Calibri"/>
              </a:rPr>
              <a:t>electricity </a:t>
            </a:r>
            <a:r>
              <a:rPr sz="1800" spc="-10" dirty="0">
                <a:latin typeface="Calibri"/>
                <a:cs typeface="Calibri"/>
              </a:rPr>
              <a:t>company considers investing </a:t>
            </a:r>
            <a:r>
              <a:rPr sz="1800" spc="-5" dirty="0">
                <a:latin typeface="Calibri"/>
                <a:cs typeface="Calibri"/>
              </a:rPr>
              <a:t>in </a:t>
            </a:r>
            <a:r>
              <a:rPr sz="1800" dirty="0">
                <a:latin typeface="Calibri"/>
                <a:cs typeface="Calibri"/>
              </a:rPr>
              <a:t>a </a:t>
            </a:r>
            <a:r>
              <a:rPr sz="1800" spc="-5" dirty="0">
                <a:latin typeface="Calibri"/>
                <a:cs typeface="Calibri"/>
              </a:rPr>
              <a:t>new </a:t>
            </a:r>
            <a:r>
              <a:rPr sz="1800" spc="-10" dirty="0">
                <a:latin typeface="Calibri"/>
                <a:cs typeface="Calibri"/>
              </a:rPr>
              <a:t>production </a:t>
            </a:r>
            <a:r>
              <a:rPr sz="1800" spc="-25" dirty="0">
                <a:latin typeface="Calibri"/>
                <a:cs typeface="Calibri"/>
              </a:rPr>
              <a:t>facility. </a:t>
            </a:r>
            <a:r>
              <a:rPr sz="1800" spc="-5" dirty="0">
                <a:latin typeface="Calibri"/>
                <a:cs typeface="Calibri"/>
              </a:rPr>
              <a:t>Initial  </a:t>
            </a:r>
            <a:r>
              <a:rPr sz="1800" spc="-10" dirty="0">
                <a:latin typeface="Calibri"/>
                <a:cs typeface="Calibri"/>
              </a:rPr>
              <a:t>investment </a:t>
            </a:r>
            <a:r>
              <a:rPr sz="1800" spc="-5" dirty="0">
                <a:latin typeface="Calibri"/>
                <a:cs typeface="Calibri"/>
              </a:rPr>
              <a:t>is </a:t>
            </a:r>
            <a:r>
              <a:rPr sz="1800" dirty="0">
                <a:latin typeface="Calibri"/>
                <a:cs typeface="Calibri"/>
              </a:rPr>
              <a:t>150 M </a:t>
            </a:r>
            <a:r>
              <a:rPr sz="1800" spc="-5" dirty="0">
                <a:latin typeface="Calibri"/>
                <a:cs typeface="Calibri"/>
              </a:rPr>
              <a:t>SEK. </a:t>
            </a:r>
            <a:r>
              <a:rPr sz="1800" spc="-25" dirty="0">
                <a:latin typeface="Calibri"/>
                <a:cs typeface="Calibri"/>
              </a:rPr>
              <a:t>Yearly </a:t>
            </a:r>
            <a:r>
              <a:rPr sz="1800" spc="-10" dirty="0">
                <a:latin typeface="Calibri"/>
                <a:cs typeface="Calibri"/>
              </a:rPr>
              <a:t>positive </a:t>
            </a:r>
            <a:r>
              <a:rPr sz="1800" spc="-5" dirty="0">
                <a:latin typeface="Calibri"/>
                <a:cs typeface="Calibri"/>
              </a:rPr>
              <a:t>net cash flow </a:t>
            </a:r>
            <a:r>
              <a:rPr sz="1800" dirty="0">
                <a:latin typeface="Calibri"/>
                <a:cs typeface="Calibri"/>
              </a:rPr>
              <a:t>20 M </a:t>
            </a:r>
            <a:r>
              <a:rPr sz="1800" spc="-5" dirty="0">
                <a:latin typeface="Calibri"/>
                <a:cs typeface="Calibri"/>
              </a:rPr>
              <a:t>SEK during </a:t>
            </a:r>
            <a:r>
              <a:rPr sz="1800" dirty="0">
                <a:latin typeface="Calibri"/>
                <a:cs typeface="Calibri"/>
              </a:rPr>
              <a:t>the  </a:t>
            </a:r>
            <a:r>
              <a:rPr sz="1800" spc="-10" dirty="0">
                <a:latin typeface="Calibri"/>
                <a:cs typeface="Calibri"/>
              </a:rPr>
              <a:t>next </a:t>
            </a:r>
            <a:r>
              <a:rPr sz="1800" dirty="0">
                <a:latin typeface="Calibri"/>
                <a:cs typeface="Calibri"/>
              </a:rPr>
              <a:t>15 </a:t>
            </a:r>
            <a:r>
              <a:rPr sz="1800" spc="-15" dirty="0">
                <a:latin typeface="Calibri"/>
                <a:cs typeface="Calibri"/>
              </a:rPr>
              <a:t>years. </a:t>
            </a:r>
            <a:r>
              <a:rPr sz="1800" spc="-5" dirty="0">
                <a:latin typeface="Calibri"/>
                <a:cs typeface="Calibri"/>
              </a:rPr>
              <a:t>The </a:t>
            </a:r>
            <a:r>
              <a:rPr sz="1800" spc="-10" dirty="0">
                <a:latin typeface="Calibri"/>
                <a:cs typeface="Calibri"/>
              </a:rPr>
              <a:t>company </a:t>
            </a:r>
            <a:r>
              <a:rPr sz="1800" dirty="0">
                <a:latin typeface="Calibri"/>
                <a:cs typeface="Calibri"/>
              </a:rPr>
              <a:t>uses a </a:t>
            </a:r>
            <a:r>
              <a:rPr sz="1800" spc="-10" dirty="0">
                <a:latin typeface="Calibri"/>
                <a:cs typeface="Calibri"/>
              </a:rPr>
              <a:t>hurdle </a:t>
            </a:r>
            <a:r>
              <a:rPr sz="1800" spc="-25" dirty="0">
                <a:latin typeface="Calibri"/>
                <a:cs typeface="Calibri"/>
              </a:rPr>
              <a:t>rate </a:t>
            </a:r>
            <a:r>
              <a:rPr sz="1800" spc="-5" dirty="0">
                <a:latin typeface="Calibri"/>
                <a:cs typeface="Calibri"/>
              </a:rPr>
              <a:t>of </a:t>
            </a:r>
            <a:r>
              <a:rPr sz="1800" dirty="0">
                <a:latin typeface="Calibri"/>
                <a:cs typeface="Calibri"/>
              </a:rPr>
              <a:t>10 %. Is this </a:t>
            </a:r>
            <a:r>
              <a:rPr sz="1800" spc="-10" dirty="0">
                <a:latin typeface="Calibri"/>
                <a:cs typeface="Calibri"/>
              </a:rPr>
              <a:t>investment  profitable?</a:t>
            </a:r>
            <a:endParaRPr sz="1800">
              <a:latin typeface="Calibri"/>
              <a:cs typeface="Calibri"/>
            </a:endParaRPr>
          </a:p>
          <a:p>
            <a:pPr>
              <a:lnSpc>
                <a:spcPct val="100000"/>
              </a:lnSpc>
            </a:pPr>
            <a:endParaRPr sz="2250">
              <a:latin typeface="Calibri"/>
              <a:cs typeface="Calibri"/>
            </a:endParaRPr>
          </a:p>
          <a:p>
            <a:pPr marL="598170">
              <a:lnSpc>
                <a:spcPct val="100000"/>
              </a:lnSpc>
              <a:tabLst>
                <a:tab pos="988060" algn="l"/>
                <a:tab pos="1376680" algn="l"/>
                <a:tab pos="1764664" algn="l"/>
                <a:tab pos="2491105" algn="l"/>
                <a:tab pos="2879090" algn="l"/>
                <a:tab pos="3267710" algn="l"/>
                <a:tab pos="3657600" algn="l"/>
                <a:tab pos="4383405" algn="l"/>
                <a:tab pos="4772660" algn="l"/>
                <a:tab pos="5161280" algn="l"/>
                <a:tab pos="5886450" algn="l"/>
              </a:tabLst>
            </a:pPr>
            <a:r>
              <a:rPr sz="1800" dirty="0">
                <a:latin typeface="Calibri"/>
                <a:cs typeface="Calibri"/>
              </a:rPr>
              <a:t>20	20	20	20 </a:t>
            </a:r>
            <a:r>
              <a:rPr sz="1800" spc="15" dirty="0">
                <a:latin typeface="Calibri"/>
                <a:cs typeface="Calibri"/>
              </a:rPr>
              <a:t> </a:t>
            </a:r>
            <a:r>
              <a:rPr sz="1800" dirty="0">
                <a:latin typeface="Calibri"/>
                <a:cs typeface="Calibri"/>
              </a:rPr>
              <a:t>20	20	20	20	20 </a:t>
            </a:r>
            <a:r>
              <a:rPr sz="1800" spc="15" dirty="0">
                <a:latin typeface="Calibri"/>
                <a:cs typeface="Calibri"/>
              </a:rPr>
              <a:t> </a:t>
            </a:r>
            <a:r>
              <a:rPr sz="1800" dirty="0">
                <a:latin typeface="Calibri"/>
                <a:cs typeface="Calibri"/>
              </a:rPr>
              <a:t>20	20	20	20 </a:t>
            </a:r>
            <a:r>
              <a:rPr sz="1800" spc="10" dirty="0">
                <a:latin typeface="Calibri"/>
                <a:cs typeface="Calibri"/>
              </a:rPr>
              <a:t> </a:t>
            </a:r>
            <a:r>
              <a:rPr sz="1800" dirty="0">
                <a:latin typeface="Calibri"/>
                <a:cs typeface="Calibri"/>
              </a:rPr>
              <a:t>20	</a:t>
            </a:r>
            <a:r>
              <a:rPr sz="1800" spc="-5" dirty="0">
                <a:latin typeface="Calibri"/>
                <a:cs typeface="Calibri"/>
              </a:rPr>
              <a:t>20</a:t>
            </a:r>
            <a:endParaRPr sz="1800">
              <a:latin typeface="Calibri"/>
              <a:cs typeface="Calibri"/>
            </a:endParaRPr>
          </a:p>
        </p:txBody>
      </p:sp>
      <p:sp>
        <p:nvSpPr>
          <p:cNvPr id="22" name="object 22"/>
          <p:cNvSpPr/>
          <p:nvPr/>
        </p:nvSpPr>
        <p:spPr>
          <a:xfrm>
            <a:off x="3086861" y="5182361"/>
            <a:ext cx="1676400" cy="0"/>
          </a:xfrm>
          <a:custGeom>
            <a:avLst/>
            <a:gdLst/>
            <a:ahLst/>
            <a:cxnLst/>
            <a:rect l="l" t="t" r="r" b="b"/>
            <a:pathLst>
              <a:path w="1676400">
                <a:moveTo>
                  <a:pt x="0" y="0"/>
                </a:moveTo>
                <a:lnTo>
                  <a:pt x="1676400" y="0"/>
                </a:lnTo>
              </a:path>
            </a:pathLst>
          </a:custGeom>
          <a:ln w="28956">
            <a:solidFill>
              <a:srgbClr val="000000"/>
            </a:solidFill>
          </a:ln>
        </p:spPr>
        <p:txBody>
          <a:bodyPr wrap="square" lIns="0" tIns="0" rIns="0" bIns="0" rtlCol="0"/>
          <a:lstStyle/>
          <a:p>
            <a:endParaRPr/>
          </a:p>
        </p:txBody>
      </p:sp>
      <p:sp>
        <p:nvSpPr>
          <p:cNvPr id="23" name="object 23"/>
          <p:cNvSpPr txBox="1"/>
          <p:nvPr/>
        </p:nvSpPr>
        <p:spPr>
          <a:xfrm>
            <a:off x="815339" y="4967985"/>
            <a:ext cx="1997075" cy="391160"/>
          </a:xfrm>
          <a:prstGeom prst="rect">
            <a:avLst/>
          </a:prstGeom>
        </p:spPr>
        <p:txBody>
          <a:bodyPr vert="horz" wrap="square" lIns="0" tIns="12700" rIns="0" bIns="0" rtlCol="0">
            <a:spAutoFit/>
          </a:bodyPr>
          <a:lstStyle/>
          <a:p>
            <a:pPr>
              <a:lnSpc>
                <a:spcPct val="100000"/>
              </a:lnSpc>
              <a:spcBef>
                <a:spcPts val="100"/>
              </a:spcBef>
            </a:pPr>
            <a:r>
              <a:rPr sz="2400" b="1" spc="-5" dirty="0">
                <a:latin typeface="Calibri"/>
                <a:cs typeface="Calibri"/>
              </a:rPr>
              <a:t>NPV </a:t>
            </a:r>
            <a:r>
              <a:rPr sz="2400" dirty="0">
                <a:latin typeface="Calibri"/>
                <a:cs typeface="Calibri"/>
              </a:rPr>
              <a:t>= </a:t>
            </a:r>
            <a:r>
              <a:rPr sz="2400" spc="-5" dirty="0">
                <a:latin typeface="Calibri"/>
                <a:cs typeface="Calibri"/>
              </a:rPr>
              <a:t>-150 </a:t>
            </a:r>
            <a:r>
              <a:rPr sz="2400" dirty="0">
                <a:latin typeface="Calibri"/>
                <a:cs typeface="Calibri"/>
              </a:rPr>
              <a:t>+</a:t>
            </a:r>
            <a:r>
              <a:rPr sz="2400" spc="-100" dirty="0">
                <a:latin typeface="Calibri"/>
                <a:cs typeface="Calibri"/>
              </a:rPr>
              <a:t> </a:t>
            </a:r>
            <a:r>
              <a:rPr sz="2400" dirty="0">
                <a:latin typeface="Calibri"/>
                <a:cs typeface="Calibri"/>
              </a:rPr>
              <a:t>20</a:t>
            </a:r>
            <a:endParaRPr sz="2400">
              <a:latin typeface="Calibri"/>
              <a:cs typeface="Calibri"/>
            </a:endParaRPr>
          </a:p>
        </p:txBody>
      </p:sp>
      <p:sp>
        <p:nvSpPr>
          <p:cNvPr id="24" name="object 24"/>
          <p:cNvSpPr txBox="1"/>
          <p:nvPr/>
        </p:nvSpPr>
        <p:spPr>
          <a:xfrm>
            <a:off x="5007228" y="4964938"/>
            <a:ext cx="3157855" cy="452120"/>
          </a:xfrm>
          <a:prstGeom prst="rect">
            <a:avLst/>
          </a:prstGeom>
        </p:spPr>
        <p:txBody>
          <a:bodyPr vert="horz" wrap="square" lIns="0" tIns="12065" rIns="0" bIns="0" rtlCol="0">
            <a:spAutoFit/>
          </a:bodyPr>
          <a:lstStyle/>
          <a:p>
            <a:pPr>
              <a:lnSpc>
                <a:spcPct val="100000"/>
              </a:lnSpc>
              <a:spcBef>
                <a:spcPts val="95"/>
              </a:spcBef>
              <a:tabLst>
                <a:tab pos="1133475" algn="l"/>
              </a:tabLst>
            </a:pPr>
            <a:r>
              <a:rPr sz="2800" i="1" spc="-5" dirty="0">
                <a:latin typeface="Calibri"/>
                <a:cs typeface="Calibri"/>
              </a:rPr>
              <a:t>=</a:t>
            </a:r>
            <a:r>
              <a:rPr sz="2800" i="1" spc="10" dirty="0">
                <a:latin typeface="Calibri"/>
                <a:cs typeface="Calibri"/>
              </a:rPr>
              <a:t> </a:t>
            </a:r>
            <a:r>
              <a:rPr sz="2800" b="1" spc="-5" dirty="0">
                <a:latin typeface="Calibri"/>
                <a:cs typeface="Calibri"/>
              </a:rPr>
              <a:t>+</a:t>
            </a:r>
            <a:r>
              <a:rPr sz="2800" b="1" spc="15" dirty="0">
                <a:latin typeface="Calibri"/>
                <a:cs typeface="Calibri"/>
              </a:rPr>
              <a:t> </a:t>
            </a:r>
            <a:r>
              <a:rPr sz="2800" b="1" spc="-5" dirty="0">
                <a:latin typeface="Calibri"/>
                <a:cs typeface="Calibri"/>
              </a:rPr>
              <a:t>2,1	</a:t>
            </a:r>
            <a:r>
              <a:rPr sz="2800" i="1" spc="-5" dirty="0">
                <a:latin typeface="Calibri"/>
                <a:cs typeface="Calibri"/>
              </a:rPr>
              <a:t>(IRR=</a:t>
            </a:r>
            <a:r>
              <a:rPr sz="2800" i="1" spc="-60" dirty="0">
                <a:latin typeface="Calibri"/>
                <a:cs typeface="Calibri"/>
              </a:rPr>
              <a:t> </a:t>
            </a:r>
            <a:r>
              <a:rPr sz="2800" i="1" spc="-5" dirty="0">
                <a:latin typeface="Calibri"/>
                <a:cs typeface="Calibri"/>
              </a:rPr>
              <a:t>10,25%)</a:t>
            </a:r>
            <a:endParaRPr sz="2800">
              <a:latin typeface="Calibri"/>
              <a:cs typeface="Calibri"/>
            </a:endParaRPr>
          </a:p>
        </p:txBody>
      </p:sp>
      <p:sp>
        <p:nvSpPr>
          <p:cNvPr id="25" name="object 25"/>
          <p:cNvSpPr txBox="1"/>
          <p:nvPr/>
        </p:nvSpPr>
        <p:spPr>
          <a:xfrm>
            <a:off x="3228975" y="4739385"/>
            <a:ext cx="1438275" cy="772795"/>
          </a:xfrm>
          <a:prstGeom prst="rect">
            <a:avLst/>
          </a:prstGeom>
        </p:spPr>
        <p:txBody>
          <a:bodyPr vert="horz" wrap="square" lIns="0" tIns="12700" rIns="0" bIns="0" rtlCol="0">
            <a:spAutoFit/>
          </a:bodyPr>
          <a:lstStyle/>
          <a:p>
            <a:pPr marL="25400">
              <a:lnSpc>
                <a:spcPct val="100000"/>
              </a:lnSpc>
              <a:spcBef>
                <a:spcPts val="100"/>
              </a:spcBef>
            </a:pPr>
            <a:r>
              <a:rPr sz="2400" dirty="0">
                <a:latin typeface="Calibri"/>
                <a:cs typeface="Calibri"/>
              </a:rPr>
              <a:t>1 -</a:t>
            </a:r>
            <a:r>
              <a:rPr sz="2400" spc="-100" dirty="0">
                <a:latin typeface="Calibri"/>
                <a:cs typeface="Calibri"/>
              </a:rPr>
              <a:t> </a:t>
            </a:r>
            <a:r>
              <a:rPr sz="2400" spc="-5" dirty="0">
                <a:latin typeface="Calibri"/>
                <a:cs typeface="Calibri"/>
              </a:rPr>
              <a:t>(1,10)</a:t>
            </a:r>
            <a:r>
              <a:rPr sz="2400" spc="-7" baseline="24305" dirty="0">
                <a:latin typeface="Calibri"/>
                <a:cs typeface="Calibri"/>
              </a:rPr>
              <a:t>-15</a:t>
            </a:r>
            <a:endParaRPr sz="2400" baseline="24305">
              <a:latin typeface="Calibri"/>
              <a:cs typeface="Calibri"/>
            </a:endParaRPr>
          </a:p>
          <a:p>
            <a:pPr marL="254000">
              <a:lnSpc>
                <a:spcPct val="100000"/>
              </a:lnSpc>
              <a:spcBef>
                <a:spcPts val="120"/>
              </a:spcBef>
            </a:pPr>
            <a:r>
              <a:rPr sz="2400" spc="-5" dirty="0">
                <a:latin typeface="Calibri"/>
                <a:cs typeface="Calibri"/>
              </a:rPr>
              <a:t>0,10</a:t>
            </a:r>
            <a:endParaRPr sz="2400">
              <a:latin typeface="Calibri"/>
              <a:cs typeface="Calibri"/>
            </a:endParaRPr>
          </a:p>
        </p:txBody>
      </p:sp>
      <p:sp>
        <p:nvSpPr>
          <p:cNvPr id="26" name="object 26"/>
          <p:cNvSpPr/>
          <p:nvPr/>
        </p:nvSpPr>
        <p:spPr>
          <a:xfrm>
            <a:off x="533400" y="5816600"/>
            <a:ext cx="8305800" cy="12700"/>
          </a:xfrm>
          <a:custGeom>
            <a:avLst/>
            <a:gdLst/>
            <a:ahLst/>
            <a:cxnLst/>
            <a:rect l="l" t="t" r="r" b="b"/>
            <a:pathLst>
              <a:path w="8305800" h="12700">
                <a:moveTo>
                  <a:pt x="0" y="12700"/>
                </a:moveTo>
                <a:lnTo>
                  <a:pt x="8305800" y="12700"/>
                </a:lnTo>
                <a:lnTo>
                  <a:pt x="8305800" y="0"/>
                </a:lnTo>
                <a:lnTo>
                  <a:pt x="0" y="0"/>
                </a:lnTo>
                <a:lnTo>
                  <a:pt x="0" y="12700"/>
                </a:lnTo>
                <a:close/>
              </a:path>
            </a:pathLst>
          </a:custGeom>
          <a:solidFill>
            <a:srgbClr val="0000FF"/>
          </a:solidFill>
        </p:spPr>
        <p:txBody>
          <a:bodyPr wrap="square" lIns="0" tIns="0" rIns="0" bIns="0" rtlCol="0"/>
          <a:lstStyle/>
          <a:p>
            <a:endParaRPr/>
          </a:p>
        </p:txBody>
      </p:sp>
      <p:sp>
        <p:nvSpPr>
          <p:cNvPr id="27" name="object 27"/>
          <p:cNvSpPr/>
          <p:nvPr/>
        </p:nvSpPr>
        <p:spPr>
          <a:xfrm>
            <a:off x="533400" y="4699000"/>
            <a:ext cx="12700" cy="1117600"/>
          </a:xfrm>
          <a:custGeom>
            <a:avLst/>
            <a:gdLst/>
            <a:ahLst/>
            <a:cxnLst/>
            <a:rect l="l" t="t" r="r" b="b"/>
            <a:pathLst>
              <a:path w="12700" h="1117600">
                <a:moveTo>
                  <a:pt x="0" y="1117600"/>
                </a:moveTo>
                <a:lnTo>
                  <a:pt x="12700" y="1117600"/>
                </a:lnTo>
                <a:lnTo>
                  <a:pt x="12700" y="0"/>
                </a:lnTo>
                <a:lnTo>
                  <a:pt x="0" y="0"/>
                </a:lnTo>
                <a:lnTo>
                  <a:pt x="0" y="1117600"/>
                </a:lnTo>
                <a:close/>
              </a:path>
            </a:pathLst>
          </a:custGeom>
          <a:solidFill>
            <a:srgbClr val="0000FF"/>
          </a:solidFill>
        </p:spPr>
        <p:txBody>
          <a:bodyPr wrap="square" lIns="0" tIns="0" rIns="0" bIns="0" rtlCol="0"/>
          <a:lstStyle/>
          <a:p>
            <a:endParaRPr/>
          </a:p>
        </p:txBody>
      </p:sp>
      <p:sp>
        <p:nvSpPr>
          <p:cNvPr id="28" name="object 28"/>
          <p:cNvSpPr/>
          <p:nvPr/>
        </p:nvSpPr>
        <p:spPr>
          <a:xfrm>
            <a:off x="533400" y="4686300"/>
            <a:ext cx="8305800" cy="12700"/>
          </a:xfrm>
          <a:custGeom>
            <a:avLst/>
            <a:gdLst/>
            <a:ahLst/>
            <a:cxnLst/>
            <a:rect l="l" t="t" r="r" b="b"/>
            <a:pathLst>
              <a:path w="8305800" h="12700">
                <a:moveTo>
                  <a:pt x="0" y="12700"/>
                </a:moveTo>
                <a:lnTo>
                  <a:pt x="8305800" y="12700"/>
                </a:lnTo>
                <a:lnTo>
                  <a:pt x="8305800" y="0"/>
                </a:lnTo>
                <a:lnTo>
                  <a:pt x="0" y="0"/>
                </a:lnTo>
                <a:lnTo>
                  <a:pt x="0" y="12700"/>
                </a:lnTo>
                <a:close/>
              </a:path>
            </a:pathLst>
          </a:custGeom>
          <a:solidFill>
            <a:srgbClr val="0000FF"/>
          </a:solidFill>
        </p:spPr>
        <p:txBody>
          <a:bodyPr wrap="square" lIns="0" tIns="0" rIns="0" bIns="0" rtlCol="0"/>
          <a:lstStyle/>
          <a:p>
            <a:endParaRPr/>
          </a:p>
        </p:txBody>
      </p:sp>
      <p:sp>
        <p:nvSpPr>
          <p:cNvPr id="29" name="object 29"/>
          <p:cNvSpPr/>
          <p:nvPr/>
        </p:nvSpPr>
        <p:spPr>
          <a:xfrm>
            <a:off x="8826500" y="4699000"/>
            <a:ext cx="12700" cy="1117600"/>
          </a:xfrm>
          <a:custGeom>
            <a:avLst/>
            <a:gdLst/>
            <a:ahLst/>
            <a:cxnLst/>
            <a:rect l="l" t="t" r="r" b="b"/>
            <a:pathLst>
              <a:path w="12700" h="1117600">
                <a:moveTo>
                  <a:pt x="12700" y="0"/>
                </a:moveTo>
                <a:lnTo>
                  <a:pt x="0" y="0"/>
                </a:lnTo>
                <a:lnTo>
                  <a:pt x="0" y="1117600"/>
                </a:lnTo>
                <a:lnTo>
                  <a:pt x="12700" y="1117600"/>
                </a:lnTo>
                <a:lnTo>
                  <a:pt x="12700" y="0"/>
                </a:lnTo>
                <a:close/>
              </a:path>
            </a:pathLst>
          </a:custGeom>
          <a:solidFill>
            <a:srgbClr val="0000FF"/>
          </a:solidFill>
        </p:spPr>
        <p:txBody>
          <a:bodyPr wrap="square" lIns="0" tIns="0" rIns="0" bIns="0" rtlCol="0"/>
          <a:lstStyle/>
          <a:p>
            <a:endParaRPr/>
          </a:p>
        </p:txBody>
      </p:sp>
      <p:sp>
        <p:nvSpPr>
          <p:cNvPr id="30" name="object 30"/>
          <p:cNvSpPr/>
          <p:nvPr/>
        </p:nvSpPr>
        <p:spPr>
          <a:xfrm>
            <a:off x="558800" y="5778500"/>
            <a:ext cx="8255000" cy="25400"/>
          </a:xfrm>
          <a:custGeom>
            <a:avLst/>
            <a:gdLst/>
            <a:ahLst/>
            <a:cxnLst/>
            <a:rect l="l" t="t" r="r" b="b"/>
            <a:pathLst>
              <a:path w="8255000" h="25400">
                <a:moveTo>
                  <a:pt x="0" y="25400"/>
                </a:moveTo>
                <a:lnTo>
                  <a:pt x="8255000" y="25400"/>
                </a:lnTo>
                <a:lnTo>
                  <a:pt x="8255000" y="0"/>
                </a:lnTo>
                <a:lnTo>
                  <a:pt x="0" y="0"/>
                </a:lnTo>
                <a:lnTo>
                  <a:pt x="0" y="25400"/>
                </a:lnTo>
                <a:close/>
              </a:path>
            </a:pathLst>
          </a:custGeom>
          <a:solidFill>
            <a:srgbClr val="0000FF"/>
          </a:solidFill>
        </p:spPr>
        <p:txBody>
          <a:bodyPr wrap="square" lIns="0" tIns="0" rIns="0" bIns="0" rtlCol="0"/>
          <a:lstStyle/>
          <a:p>
            <a:endParaRPr/>
          </a:p>
        </p:txBody>
      </p:sp>
      <p:sp>
        <p:nvSpPr>
          <p:cNvPr id="31" name="object 31"/>
          <p:cNvSpPr/>
          <p:nvPr/>
        </p:nvSpPr>
        <p:spPr>
          <a:xfrm>
            <a:off x="558800" y="4737100"/>
            <a:ext cx="25400" cy="1041400"/>
          </a:xfrm>
          <a:custGeom>
            <a:avLst/>
            <a:gdLst/>
            <a:ahLst/>
            <a:cxnLst/>
            <a:rect l="l" t="t" r="r" b="b"/>
            <a:pathLst>
              <a:path w="25400" h="1041400">
                <a:moveTo>
                  <a:pt x="0" y="1041400"/>
                </a:moveTo>
                <a:lnTo>
                  <a:pt x="25400" y="1041400"/>
                </a:lnTo>
                <a:lnTo>
                  <a:pt x="25400" y="0"/>
                </a:lnTo>
                <a:lnTo>
                  <a:pt x="0" y="0"/>
                </a:lnTo>
                <a:lnTo>
                  <a:pt x="0" y="1041400"/>
                </a:lnTo>
                <a:close/>
              </a:path>
            </a:pathLst>
          </a:custGeom>
          <a:solidFill>
            <a:srgbClr val="0000FF"/>
          </a:solidFill>
        </p:spPr>
        <p:txBody>
          <a:bodyPr wrap="square" lIns="0" tIns="0" rIns="0" bIns="0" rtlCol="0"/>
          <a:lstStyle/>
          <a:p>
            <a:endParaRPr/>
          </a:p>
        </p:txBody>
      </p:sp>
      <p:sp>
        <p:nvSpPr>
          <p:cNvPr id="32" name="object 32"/>
          <p:cNvSpPr/>
          <p:nvPr/>
        </p:nvSpPr>
        <p:spPr>
          <a:xfrm>
            <a:off x="558800" y="4711700"/>
            <a:ext cx="8255000" cy="25400"/>
          </a:xfrm>
          <a:custGeom>
            <a:avLst/>
            <a:gdLst/>
            <a:ahLst/>
            <a:cxnLst/>
            <a:rect l="l" t="t" r="r" b="b"/>
            <a:pathLst>
              <a:path w="8255000" h="25400">
                <a:moveTo>
                  <a:pt x="0" y="25400"/>
                </a:moveTo>
                <a:lnTo>
                  <a:pt x="8255000" y="25400"/>
                </a:lnTo>
                <a:lnTo>
                  <a:pt x="8255000" y="0"/>
                </a:lnTo>
                <a:lnTo>
                  <a:pt x="0" y="0"/>
                </a:lnTo>
                <a:lnTo>
                  <a:pt x="0" y="25400"/>
                </a:lnTo>
                <a:close/>
              </a:path>
            </a:pathLst>
          </a:custGeom>
          <a:solidFill>
            <a:srgbClr val="0000FF"/>
          </a:solidFill>
        </p:spPr>
        <p:txBody>
          <a:bodyPr wrap="square" lIns="0" tIns="0" rIns="0" bIns="0" rtlCol="0"/>
          <a:lstStyle/>
          <a:p>
            <a:endParaRPr/>
          </a:p>
        </p:txBody>
      </p:sp>
      <p:sp>
        <p:nvSpPr>
          <p:cNvPr id="33" name="object 33"/>
          <p:cNvSpPr/>
          <p:nvPr/>
        </p:nvSpPr>
        <p:spPr>
          <a:xfrm>
            <a:off x="8788400" y="4737100"/>
            <a:ext cx="25400" cy="1041400"/>
          </a:xfrm>
          <a:custGeom>
            <a:avLst/>
            <a:gdLst/>
            <a:ahLst/>
            <a:cxnLst/>
            <a:rect l="l" t="t" r="r" b="b"/>
            <a:pathLst>
              <a:path w="25400" h="1041400">
                <a:moveTo>
                  <a:pt x="25400" y="0"/>
                </a:moveTo>
                <a:lnTo>
                  <a:pt x="0" y="0"/>
                </a:lnTo>
                <a:lnTo>
                  <a:pt x="0" y="1041400"/>
                </a:lnTo>
                <a:lnTo>
                  <a:pt x="25400" y="1041400"/>
                </a:lnTo>
                <a:lnTo>
                  <a:pt x="25400" y="0"/>
                </a:lnTo>
                <a:close/>
              </a:path>
            </a:pathLst>
          </a:custGeom>
          <a:solidFill>
            <a:srgbClr val="0000FF"/>
          </a:solidFill>
        </p:spPr>
        <p:txBody>
          <a:bodyPr wrap="square" lIns="0" tIns="0" rIns="0" bIns="0" rtlCol="0"/>
          <a:lstStyle/>
          <a:p>
            <a:endParaRPr/>
          </a:p>
        </p:txBody>
      </p:sp>
      <p:sp>
        <p:nvSpPr>
          <p:cNvPr id="34" name="object 34"/>
          <p:cNvSpPr/>
          <p:nvPr/>
        </p:nvSpPr>
        <p:spPr>
          <a:xfrm>
            <a:off x="596900" y="5753100"/>
            <a:ext cx="8178800" cy="12700"/>
          </a:xfrm>
          <a:custGeom>
            <a:avLst/>
            <a:gdLst/>
            <a:ahLst/>
            <a:cxnLst/>
            <a:rect l="l" t="t" r="r" b="b"/>
            <a:pathLst>
              <a:path w="8178800" h="12700">
                <a:moveTo>
                  <a:pt x="0" y="12700"/>
                </a:moveTo>
                <a:lnTo>
                  <a:pt x="8178800" y="12700"/>
                </a:lnTo>
                <a:lnTo>
                  <a:pt x="8178800" y="0"/>
                </a:lnTo>
                <a:lnTo>
                  <a:pt x="0" y="0"/>
                </a:lnTo>
                <a:lnTo>
                  <a:pt x="0" y="12700"/>
                </a:lnTo>
                <a:close/>
              </a:path>
            </a:pathLst>
          </a:custGeom>
          <a:solidFill>
            <a:srgbClr val="0000FF"/>
          </a:solidFill>
        </p:spPr>
        <p:txBody>
          <a:bodyPr wrap="square" lIns="0" tIns="0" rIns="0" bIns="0" rtlCol="0"/>
          <a:lstStyle/>
          <a:p>
            <a:endParaRPr/>
          </a:p>
        </p:txBody>
      </p:sp>
      <p:sp>
        <p:nvSpPr>
          <p:cNvPr id="35" name="object 35"/>
          <p:cNvSpPr/>
          <p:nvPr/>
        </p:nvSpPr>
        <p:spPr>
          <a:xfrm>
            <a:off x="596900" y="4762500"/>
            <a:ext cx="12700" cy="990600"/>
          </a:xfrm>
          <a:custGeom>
            <a:avLst/>
            <a:gdLst/>
            <a:ahLst/>
            <a:cxnLst/>
            <a:rect l="l" t="t" r="r" b="b"/>
            <a:pathLst>
              <a:path w="12700" h="990600">
                <a:moveTo>
                  <a:pt x="0" y="990600"/>
                </a:moveTo>
                <a:lnTo>
                  <a:pt x="12700" y="990600"/>
                </a:lnTo>
                <a:lnTo>
                  <a:pt x="12700" y="0"/>
                </a:lnTo>
                <a:lnTo>
                  <a:pt x="0" y="0"/>
                </a:lnTo>
                <a:lnTo>
                  <a:pt x="0" y="990600"/>
                </a:lnTo>
                <a:close/>
              </a:path>
            </a:pathLst>
          </a:custGeom>
          <a:solidFill>
            <a:srgbClr val="0000FF"/>
          </a:solidFill>
        </p:spPr>
        <p:txBody>
          <a:bodyPr wrap="square" lIns="0" tIns="0" rIns="0" bIns="0" rtlCol="0"/>
          <a:lstStyle/>
          <a:p>
            <a:endParaRPr/>
          </a:p>
        </p:txBody>
      </p:sp>
      <p:sp>
        <p:nvSpPr>
          <p:cNvPr id="36" name="object 36"/>
          <p:cNvSpPr/>
          <p:nvPr/>
        </p:nvSpPr>
        <p:spPr>
          <a:xfrm>
            <a:off x="596900" y="4749800"/>
            <a:ext cx="8178800" cy="12700"/>
          </a:xfrm>
          <a:custGeom>
            <a:avLst/>
            <a:gdLst/>
            <a:ahLst/>
            <a:cxnLst/>
            <a:rect l="l" t="t" r="r" b="b"/>
            <a:pathLst>
              <a:path w="8178800" h="12700">
                <a:moveTo>
                  <a:pt x="0" y="12700"/>
                </a:moveTo>
                <a:lnTo>
                  <a:pt x="8178800" y="12700"/>
                </a:lnTo>
                <a:lnTo>
                  <a:pt x="8178800" y="0"/>
                </a:lnTo>
                <a:lnTo>
                  <a:pt x="0" y="0"/>
                </a:lnTo>
                <a:lnTo>
                  <a:pt x="0" y="12700"/>
                </a:lnTo>
                <a:close/>
              </a:path>
            </a:pathLst>
          </a:custGeom>
          <a:solidFill>
            <a:srgbClr val="0000FF"/>
          </a:solidFill>
        </p:spPr>
        <p:txBody>
          <a:bodyPr wrap="square" lIns="0" tIns="0" rIns="0" bIns="0" rtlCol="0"/>
          <a:lstStyle/>
          <a:p>
            <a:endParaRPr/>
          </a:p>
        </p:txBody>
      </p:sp>
      <p:sp>
        <p:nvSpPr>
          <p:cNvPr id="37" name="object 37"/>
          <p:cNvSpPr/>
          <p:nvPr/>
        </p:nvSpPr>
        <p:spPr>
          <a:xfrm>
            <a:off x="8763000" y="4762500"/>
            <a:ext cx="12700" cy="990600"/>
          </a:xfrm>
          <a:custGeom>
            <a:avLst/>
            <a:gdLst/>
            <a:ahLst/>
            <a:cxnLst/>
            <a:rect l="l" t="t" r="r" b="b"/>
            <a:pathLst>
              <a:path w="12700" h="990600">
                <a:moveTo>
                  <a:pt x="12700" y="0"/>
                </a:moveTo>
                <a:lnTo>
                  <a:pt x="0" y="0"/>
                </a:lnTo>
                <a:lnTo>
                  <a:pt x="0" y="990600"/>
                </a:lnTo>
                <a:lnTo>
                  <a:pt x="12700" y="990600"/>
                </a:lnTo>
                <a:lnTo>
                  <a:pt x="12700" y="0"/>
                </a:lnTo>
                <a:close/>
              </a:path>
            </a:pathLst>
          </a:custGeom>
          <a:solidFill>
            <a:srgbClr val="0000FF"/>
          </a:solid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20040"/>
            <a:ext cx="7239000" cy="958339"/>
          </a:xfrm>
          <a:prstGeom prst="rect">
            <a:avLst/>
          </a:prstGeom>
        </p:spPr>
        <p:txBody>
          <a:bodyPr vert="horz" wrap="square" lIns="0" tIns="217551" rIns="0" bIns="0" rtlCol="0">
            <a:spAutoFit/>
          </a:bodyPr>
          <a:lstStyle/>
          <a:p>
            <a:pPr marL="2486660" marR="5080" indent="-1530985">
              <a:lnSpc>
                <a:spcPct val="100000"/>
              </a:lnSpc>
              <a:spcBef>
                <a:spcPts val="105"/>
              </a:spcBef>
            </a:pPr>
            <a:r>
              <a:rPr sz="2400" spc="-5" dirty="0"/>
              <a:t>The </a:t>
            </a:r>
            <a:r>
              <a:rPr sz="2400" spc="-10" dirty="0"/>
              <a:t>conflict between </a:t>
            </a:r>
            <a:r>
              <a:rPr sz="2400" spc="-5" dirty="0"/>
              <a:t>economic </a:t>
            </a:r>
            <a:r>
              <a:rPr sz="2400" dirty="0"/>
              <a:t>and  </a:t>
            </a:r>
            <a:r>
              <a:rPr sz="2400" spc="-10" dirty="0"/>
              <a:t>accounting </a:t>
            </a:r>
            <a:r>
              <a:rPr sz="2400" spc="-15" dirty="0"/>
              <a:t>profit</a:t>
            </a:r>
            <a:endParaRPr sz="2400"/>
          </a:p>
        </p:txBody>
      </p:sp>
      <p:sp>
        <p:nvSpPr>
          <p:cNvPr id="3" name="object 3"/>
          <p:cNvSpPr txBox="1"/>
          <p:nvPr/>
        </p:nvSpPr>
        <p:spPr>
          <a:xfrm>
            <a:off x="599441" y="1447800"/>
            <a:ext cx="7553960" cy="2098010"/>
          </a:xfrm>
          <a:prstGeom prst="rect">
            <a:avLst/>
          </a:prstGeom>
        </p:spPr>
        <p:txBody>
          <a:bodyPr vert="horz" wrap="square" lIns="0" tIns="12700" rIns="0" bIns="0" rtlCol="0">
            <a:spAutoFit/>
          </a:bodyPr>
          <a:lstStyle/>
          <a:p>
            <a:pPr marL="25400" marR="17780">
              <a:lnSpc>
                <a:spcPct val="100000"/>
              </a:lnSpc>
              <a:spcBef>
                <a:spcPts val="100"/>
              </a:spcBef>
            </a:pPr>
            <a:r>
              <a:rPr sz="1800" dirty="0">
                <a:latin typeface="Calibri"/>
                <a:cs typeface="Calibri"/>
              </a:rPr>
              <a:t>Assume </a:t>
            </a:r>
            <a:r>
              <a:rPr sz="1800" spc="-5" dirty="0">
                <a:latin typeface="Calibri"/>
                <a:cs typeface="Calibri"/>
              </a:rPr>
              <a:t>that </a:t>
            </a:r>
            <a:r>
              <a:rPr sz="1800" dirty="0">
                <a:latin typeface="Calibri"/>
                <a:cs typeface="Calibri"/>
              </a:rPr>
              <a:t>the </a:t>
            </a:r>
            <a:r>
              <a:rPr sz="1800" spc="-10" dirty="0">
                <a:latin typeface="Calibri"/>
                <a:cs typeface="Calibri"/>
              </a:rPr>
              <a:t>inflation </a:t>
            </a:r>
            <a:r>
              <a:rPr sz="1800" spc="-5" dirty="0">
                <a:latin typeface="Calibri"/>
                <a:cs typeface="Calibri"/>
              </a:rPr>
              <a:t>is </a:t>
            </a:r>
            <a:r>
              <a:rPr sz="1800" dirty="0">
                <a:latin typeface="Calibri"/>
                <a:cs typeface="Calibri"/>
              </a:rPr>
              <a:t>3% and </a:t>
            </a:r>
            <a:r>
              <a:rPr sz="1800" spc="-5" dirty="0">
                <a:latin typeface="Calibri"/>
                <a:cs typeface="Calibri"/>
              </a:rPr>
              <a:t>that </a:t>
            </a:r>
            <a:r>
              <a:rPr sz="1800" dirty="0">
                <a:latin typeface="Calibri"/>
                <a:cs typeface="Calibri"/>
              </a:rPr>
              <a:t>the annual </a:t>
            </a:r>
            <a:r>
              <a:rPr sz="1800" spc="-5" dirty="0">
                <a:latin typeface="Calibri"/>
                <a:cs typeface="Calibri"/>
              </a:rPr>
              <a:t>cash </a:t>
            </a:r>
            <a:r>
              <a:rPr sz="1800" spc="-10" dirty="0">
                <a:latin typeface="Calibri"/>
                <a:cs typeface="Calibri"/>
              </a:rPr>
              <a:t>inflow </a:t>
            </a:r>
            <a:r>
              <a:rPr sz="1800" spc="-5" dirty="0">
                <a:latin typeface="Calibri"/>
                <a:cs typeface="Calibri"/>
              </a:rPr>
              <a:t>in </a:t>
            </a:r>
            <a:r>
              <a:rPr sz="1800" spc="-10" dirty="0">
                <a:latin typeface="Calibri"/>
                <a:cs typeface="Calibri"/>
              </a:rPr>
              <a:t>example </a:t>
            </a:r>
            <a:r>
              <a:rPr sz="1800" dirty="0">
                <a:latin typeface="Calibri"/>
                <a:cs typeface="Calibri"/>
              </a:rPr>
              <a:t>1 </a:t>
            </a:r>
            <a:r>
              <a:rPr sz="1800" spc="-10" dirty="0">
                <a:latin typeface="Calibri"/>
                <a:cs typeface="Calibri"/>
              </a:rPr>
              <a:t>was </a:t>
            </a:r>
            <a:r>
              <a:rPr sz="1800" spc="-5" dirty="0">
                <a:latin typeface="Calibri"/>
                <a:cs typeface="Calibri"/>
              </a:rPr>
              <a:t>given </a:t>
            </a:r>
            <a:r>
              <a:rPr sz="1800" dirty="0">
                <a:latin typeface="Calibri"/>
                <a:cs typeface="Calibri"/>
              </a:rPr>
              <a:t>in  </a:t>
            </a:r>
            <a:r>
              <a:rPr sz="1800" spc="-10" dirty="0">
                <a:latin typeface="Calibri"/>
                <a:cs typeface="Calibri"/>
              </a:rPr>
              <a:t>real </a:t>
            </a:r>
            <a:r>
              <a:rPr sz="1800" spc="-5" dirty="0">
                <a:latin typeface="Calibri"/>
                <a:cs typeface="Calibri"/>
              </a:rPr>
              <a:t>terms. </a:t>
            </a:r>
            <a:r>
              <a:rPr sz="1800" dirty="0">
                <a:latin typeface="Calibri"/>
                <a:cs typeface="Calibri"/>
              </a:rPr>
              <a:t>In </a:t>
            </a:r>
            <a:r>
              <a:rPr sz="1800" spc="-5" dirty="0">
                <a:latin typeface="Calibri"/>
                <a:cs typeface="Calibri"/>
              </a:rPr>
              <a:t>nominal </a:t>
            </a:r>
            <a:r>
              <a:rPr sz="1800" spc="-10" dirty="0">
                <a:latin typeface="Calibri"/>
                <a:cs typeface="Calibri"/>
              </a:rPr>
              <a:t>terms </a:t>
            </a:r>
            <a:r>
              <a:rPr sz="1800" dirty="0">
                <a:latin typeface="Calibri"/>
                <a:cs typeface="Calibri"/>
              </a:rPr>
              <a:t>the </a:t>
            </a:r>
            <a:r>
              <a:rPr sz="1800" spc="-10" dirty="0">
                <a:latin typeface="Calibri"/>
                <a:cs typeface="Calibri"/>
              </a:rPr>
              <a:t>required </a:t>
            </a:r>
            <a:r>
              <a:rPr sz="1800" spc="-25" dirty="0">
                <a:latin typeface="Calibri"/>
                <a:cs typeface="Calibri"/>
              </a:rPr>
              <a:t>rate </a:t>
            </a:r>
            <a:r>
              <a:rPr sz="1800" spc="-5" dirty="0">
                <a:latin typeface="Calibri"/>
                <a:cs typeface="Calibri"/>
              </a:rPr>
              <a:t>of </a:t>
            </a:r>
            <a:r>
              <a:rPr sz="1800" spc="-10" dirty="0">
                <a:latin typeface="Calibri"/>
                <a:cs typeface="Calibri"/>
              </a:rPr>
              <a:t>return would </a:t>
            </a:r>
            <a:r>
              <a:rPr sz="1800" dirty="0">
                <a:latin typeface="Calibri"/>
                <a:cs typeface="Calibri"/>
              </a:rPr>
              <a:t>then </a:t>
            </a:r>
            <a:r>
              <a:rPr sz="1800" spc="-5" dirty="0">
                <a:latin typeface="Calibri"/>
                <a:cs typeface="Calibri"/>
              </a:rPr>
              <a:t>be </a:t>
            </a:r>
            <a:r>
              <a:rPr sz="1800" dirty="0">
                <a:latin typeface="Calibri"/>
                <a:cs typeface="Calibri"/>
              </a:rPr>
              <a:t>the</a:t>
            </a:r>
            <a:r>
              <a:rPr sz="1800" spc="195" dirty="0">
                <a:latin typeface="Calibri"/>
                <a:cs typeface="Calibri"/>
              </a:rPr>
              <a:t> </a:t>
            </a:r>
            <a:r>
              <a:rPr sz="1800" spc="-10" dirty="0">
                <a:latin typeface="Calibri"/>
                <a:cs typeface="Calibri"/>
              </a:rPr>
              <a:t>following:</a:t>
            </a:r>
            <a:endParaRPr sz="1800">
              <a:latin typeface="Calibri"/>
              <a:cs typeface="Calibri"/>
            </a:endParaRPr>
          </a:p>
          <a:p>
            <a:pPr marL="939800">
              <a:lnSpc>
                <a:spcPct val="100000"/>
              </a:lnSpc>
              <a:spcBef>
                <a:spcPts val="1080"/>
              </a:spcBef>
            </a:pPr>
            <a:r>
              <a:rPr sz="1800" spc="-5" dirty="0">
                <a:solidFill>
                  <a:srgbClr val="FF0000"/>
                </a:solidFill>
                <a:latin typeface="Calibri"/>
                <a:cs typeface="Calibri"/>
              </a:rPr>
              <a:t>r</a:t>
            </a:r>
            <a:r>
              <a:rPr sz="1800" spc="-7" baseline="-20833" dirty="0">
                <a:solidFill>
                  <a:srgbClr val="FF0000"/>
                </a:solidFill>
                <a:latin typeface="Calibri"/>
                <a:cs typeface="Calibri"/>
              </a:rPr>
              <a:t>n </a:t>
            </a:r>
            <a:r>
              <a:rPr sz="1800" dirty="0">
                <a:solidFill>
                  <a:srgbClr val="FF0000"/>
                </a:solidFill>
                <a:latin typeface="Calibri"/>
                <a:cs typeface="Calibri"/>
              </a:rPr>
              <a:t>= </a:t>
            </a:r>
            <a:r>
              <a:rPr sz="1800" spc="-5" dirty="0">
                <a:solidFill>
                  <a:srgbClr val="FF0000"/>
                </a:solidFill>
                <a:latin typeface="Calibri"/>
                <a:cs typeface="Calibri"/>
              </a:rPr>
              <a:t>(1,10) (1,03) </a:t>
            </a:r>
            <a:r>
              <a:rPr sz="1800" dirty="0">
                <a:solidFill>
                  <a:srgbClr val="FF0000"/>
                </a:solidFill>
                <a:latin typeface="Calibri"/>
                <a:cs typeface="Calibri"/>
              </a:rPr>
              <a:t>- 1 =</a:t>
            </a:r>
            <a:r>
              <a:rPr sz="1800" spc="95" dirty="0">
                <a:solidFill>
                  <a:srgbClr val="FF0000"/>
                </a:solidFill>
                <a:latin typeface="Calibri"/>
                <a:cs typeface="Calibri"/>
              </a:rPr>
              <a:t> </a:t>
            </a:r>
            <a:r>
              <a:rPr sz="1800" spc="-5" dirty="0">
                <a:solidFill>
                  <a:srgbClr val="FF0000"/>
                </a:solidFill>
                <a:latin typeface="Calibri"/>
                <a:cs typeface="Calibri"/>
              </a:rPr>
              <a:t>13,3%</a:t>
            </a:r>
            <a:endParaRPr sz="1800">
              <a:latin typeface="Calibri"/>
              <a:cs typeface="Calibri"/>
            </a:endParaRPr>
          </a:p>
          <a:p>
            <a:pPr marL="25400">
              <a:lnSpc>
                <a:spcPct val="100000"/>
              </a:lnSpc>
              <a:spcBef>
                <a:spcPts val="1080"/>
              </a:spcBef>
            </a:pPr>
            <a:r>
              <a:rPr sz="1800" spc="-10" dirty="0">
                <a:latin typeface="Calibri"/>
                <a:cs typeface="Calibri"/>
              </a:rPr>
              <a:t>Accordingly </a:t>
            </a:r>
            <a:r>
              <a:rPr sz="1800" dirty="0">
                <a:latin typeface="Calibri"/>
                <a:cs typeface="Calibri"/>
              </a:rPr>
              <a:t>the </a:t>
            </a:r>
            <a:r>
              <a:rPr sz="1800" spc="-5" dirty="0">
                <a:latin typeface="Calibri"/>
                <a:cs typeface="Calibri"/>
              </a:rPr>
              <a:t>cash </a:t>
            </a:r>
            <a:r>
              <a:rPr sz="1800" spc="-10" dirty="0">
                <a:latin typeface="Calibri"/>
                <a:cs typeface="Calibri"/>
              </a:rPr>
              <a:t>inflows would </a:t>
            </a:r>
            <a:r>
              <a:rPr sz="1800" spc="-5" dirty="0">
                <a:latin typeface="Calibri"/>
                <a:cs typeface="Calibri"/>
              </a:rPr>
              <a:t>be </a:t>
            </a:r>
            <a:r>
              <a:rPr sz="1800" b="1" dirty="0">
                <a:latin typeface="Calibri"/>
                <a:cs typeface="Calibri"/>
              </a:rPr>
              <a:t>20,6 </a:t>
            </a:r>
            <a:r>
              <a:rPr sz="1800" spc="-10" dirty="0">
                <a:latin typeface="Calibri"/>
                <a:cs typeface="Calibri"/>
              </a:rPr>
              <a:t>year </a:t>
            </a:r>
            <a:r>
              <a:rPr sz="1800" dirty="0">
                <a:latin typeface="Calibri"/>
                <a:cs typeface="Calibri"/>
              </a:rPr>
              <a:t>1, </a:t>
            </a:r>
            <a:r>
              <a:rPr sz="1800" b="1" dirty="0">
                <a:latin typeface="Calibri"/>
                <a:cs typeface="Calibri"/>
              </a:rPr>
              <a:t>21,2 </a:t>
            </a:r>
            <a:r>
              <a:rPr sz="1800" spc="-10" dirty="0">
                <a:latin typeface="Calibri"/>
                <a:cs typeface="Calibri"/>
              </a:rPr>
              <a:t>year </a:t>
            </a:r>
            <a:r>
              <a:rPr sz="1800" dirty="0">
                <a:latin typeface="Calibri"/>
                <a:cs typeface="Calibri"/>
              </a:rPr>
              <a:t>2</a:t>
            </a:r>
            <a:r>
              <a:rPr sz="1800" spc="150" dirty="0">
                <a:latin typeface="Calibri"/>
                <a:cs typeface="Calibri"/>
              </a:rPr>
              <a:t> </a:t>
            </a:r>
            <a:r>
              <a:rPr sz="1800" spc="-15" dirty="0">
                <a:latin typeface="Calibri"/>
                <a:cs typeface="Calibri"/>
              </a:rPr>
              <a:t>etc.</a:t>
            </a:r>
            <a:endParaRPr sz="1800">
              <a:latin typeface="Calibri"/>
              <a:cs typeface="Calibri"/>
            </a:endParaRPr>
          </a:p>
          <a:p>
            <a:pPr marL="939800">
              <a:lnSpc>
                <a:spcPct val="100000"/>
              </a:lnSpc>
              <a:spcBef>
                <a:spcPts val="1080"/>
              </a:spcBef>
              <a:tabLst>
                <a:tab pos="2768600" algn="l"/>
              </a:tabLst>
            </a:pPr>
            <a:r>
              <a:rPr sz="1800" spc="-5" dirty="0">
                <a:solidFill>
                  <a:srgbClr val="FF0000"/>
                </a:solidFill>
                <a:latin typeface="Calibri"/>
                <a:cs typeface="Calibri"/>
              </a:rPr>
              <a:t>P</a:t>
            </a:r>
            <a:r>
              <a:rPr sz="1800" spc="-7" baseline="-20833" dirty="0">
                <a:solidFill>
                  <a:srgbClr val="FF0000"/>
                </a:solidFill>
                <a:latin typeface="Calibri"/>
                <a:cs typeface="Calibri"/>
              </a:rPr>
              <a:t>n3  </a:t>
            </a:r>
            <a:r>
              <a:rPr sz="1800" dirty="0">
                <a:solidFill>
                  <a:srgbClr val="FF0000"/>
                </a:solidFill>
                <a:latin typeface="Calibri"/>
                <a:cs typeface="Calibri"/>
              </a:rPr>
              <a:t>=  20</a:t>
            </a:r>
            <a:r>
              <a:rPr sz="1800" spc="-110" dirty="0">
                <a:solidFill>
                  <a:srgbClr val="FF0000"/>
                </a:solidFill>
                <a:latin typeface="Calibri"/>
                <a:cs typeface="Calibri"/>
              </a:rPr>
              <a:t> </a:t>
            </a:r>
            <a:r>
              <a:rPr sz="1800" spc="-5" dirty="0">
                <a:solidFill>
                  <a:srgbClr val="FF0000"/>
                </a:solidFill>
                <a:latin typeface="Calibri"/>
                <a:cs typeface="Calibri"/>
              </a:rPr>
              <a:t>(1,03)</a:t>
            </a:r>
            <a:r>
              <a:rPr sz="1800" spc="-7" baseline="25462" dirty="0">
                <a:solidFill>
                  <a:srgbClr val="FF0000"/>
                </a:solidFill>
                <a:latin typeface="Calibri"/>
                <a:cs typeface="Calibri"/>
              </a:rPr>
              <a:t>3  </a:t>
            </a:r>
            <a:r>
              <a:rPr sz="1800" spc="82" baseline="25462" dirty="0">
                <a:solidFill>
                  <a:srgbClr val="FF0000"/>
                </a:solidFill>
                <a:latin typeface="Calibri"/>
                <a:cs typeface="Calibri"/>
              </a:rPr>
              <a:t> </a:t>
            </a:r>
            <a:r>
              <a:rPr sz="1800" dirty="0">
                <a:solidFill>
                  <a:srgbClr val="FF0000"/>
                </a:solidFill>
                <a:latin typeface="Calibri"/>
                <a:cs typeface="Calibri"/>
              </a:rPr>
              <a:t>=	</a:t>
            </a:r>
            <a:r>
              <a:rPr sz="1800" spc="-5" dirty="0">
                <a:solidFill>
                  <a:srgbClr val="FF0000"/>
                </a:solidFill>
                <a:latin typeface="Calibri"/>
                <a:cs typeface="Calibri"/>
              </a:rPr>
              <a:t>21,9</a:t>
            </a:r>
            <a:endParaRPr sz="1800">
              <a:latin typeface="Calibri"/>
              <a:cs typeface="Calibri"/>
            </a:endParaRPr>
          </a:p>
        </p:txBody>
      </p:sp>
      <p:sp>
        <p:nvSpPr>
          <p:cNvPr id="4" name="object 4"/>
          <p:cNvSpPr txBox="1"/>
          <p:nvPr/>
        </p:nvSpPr>
        <p:spPr>
          <a:xfrm>
            <a:off x="690168" y="4484878"/>
            <a:ext cx="3733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150</a:t>
            </a:r>
            <a:endParaRPr sz="1800">
              <a:latin typeface="Calibri"/>
              <a:cs typeface="Calibri"/>
            </a:endParaRPr>
          </a:p>
        </p:txBody>
      </p:sp>
      <p:sp>
        <p:nvSpPr>
          <p:cNvPr id="5" name="object 5"/>
          <p:cNvSpPr/>
          <p:nvPr/>
        </p:nvSpPr>
        <p:spPr>
          <a:xfrm>
            <a:off x="840486" y="4161282"/>
            <a:ext cx="7620000" cy="0"/>
          </a:xfrm>
          <a:custGeom>
            <a:avLst/>
            <a:gdLst/>
            <a:ahLst/>
            <a:cxnLst/>
            <a:rect l="l" t="t" r="r" b="b"/>
            <a:pathLst>
              <a:path w="7620000">
                <a:moveTo>
                  <a:pt x="0" y="0"/>
                </a:moveTo>
                <a:lnTo>
                  <a:pt x="7620000" y="0"/>
                </a:lnTo>
              </a:path>
            </a:pathLst>
          </a:custGeom>
          <a:ln w="38100">
            <a:solidFill>
              <a:srgbClr val="000000"/>
            </a:solidFill>
          </a:ln>
        </p:spPr>
        <p:txBody>
          <a:bodyPr wrap="square" lIns="0" tIns="0" rIns="0" bIns="0" rtlCol="0"/>
          <a:lstStyle/>
          <a:p>
            <a:endParaRPr/>
          </a:p>
        </p:txBody>
      </p:sp>
      <p:sp>
        <p:nvSpPr>
          <p:cNvPr id="6" name="object 6"/>
          <p:cNvSpPr/>
          <p:nvPr/>
        </p:nvSpPr>
        <p:spPr>
          <a:xfrm>
            <a:off x="84033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7" name="object 7"/>
          <p:cNvSpPr/>
          <p:nvPr/>
        </p:nvSpPr>
        <p:spPr>
          <a:xfrm>
            <a:off x="53553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8" name="object 8"/>
          <p:cNvSpPr/>
          <p:nvPr/>
        </p:nvSpPr>
        <p:spPr>
          <a:xfrm>
            <a:off x="48219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9" name="object 9"/>
          <p:cNvSpPr/>
          <p:nvPr/>
        </p:nvSpPr>
        <p:spPr>
          <a:xfrm>
            <a:off x="58887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0" name="object 10"/>
          <p:cNvSpPr/>
          <p:nvPr/>
        </p:nvSpPr>
        <p:spPr>
          <a:xfrm>
            <a:off x="68031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1" name="object 11"/>
          <p:cNvSpPr/>
          <p:nvPr/>
        </p:nvSpPr>
        <p:spPr>
          <a:xfrm>
            <a:off x="73365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2" name="object 12"/>
          <p:cNvSpPr/>
          <p:nvPr/>
        </p:nvSpPr>
        <p:spPr>
          <a:xfrm>
            <a:off x="79461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3" name="object 13"/>
          <p:cNvSpPr/>
          <p:nvPr/>
        </p:nvSpPr>
        <p:spPr>
          <a:xfrm>
            <a:off x="42885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4" name="object 14"/>
          <p:cNvSpPr/>
          <p:nvPr/>
        </p:nvSpPr>
        <p:spPr>
          <a:xfrm>
            <a:off x="37551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5" name="object 15"/>
          <p:cNvSpPr/>
          <p:nvPr/>
        </p:nvSpPr>
        <p:spPr>
          <a:xfrm>
            <a:off x="32217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6" name="object 16"/>
          <p:cNvSpPr/>
          <p:nvPr/>
        </p:nvSpPr>
        <p:spPr>
          <a:xfrm>
            <a:off x="63459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7" name="object 17"/>
          <p:cNvSpPr/>
          <p:nvPr/>
        </p:nvSpPr>
        <p:spPr>
          <a:xfrm>
            <a:off x="26883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8" name="object 18"/>
          <p:cNvSpPr/>
          <p:nvPr/>
        </p:nvSpPr>
        <p:spPr>
          <a:xfrm>
            <a:off x="2154935"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9" name="object 19"/>
          <p:cNvSpPr/>
          <p:nvPr/>
        </p:nvSpPr>
        <p:spPr>
          <a:xfrm>
            <a:off x="1621536"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20" name="object 20"/>
          <p:cNvSpPr/>
          <p:nvPr/>
        </p:nvSpPr>
        <p:spPr>
          <a:xfrm>
            <a:off x="1164336" y="3780282"/>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21" name="object 21"/>
          <p:cNvSpPr/>
          <p:nvPr/>
        </p:nvSpPr>
        <p:spPr>
          <a:xfrm>
            <a:off x="783336" y="4161282"/>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000000"/>
          </a:solidFill>
        </p:spPr>
        <p:txBody>
          <a:bodyPr wrap="square" lIns="0" tIns="0" rIns="0" bIns="0" rtlCol="0"/>
          <a:lstStyle/>
          <a:p>
            <a:endParaRPr/>
          </a:p>
        </p:txBody>
      </p:sp>
      <p:sp>
        <p:nvSpPr>
          <p:cNvPr id="22" name="object 22"/>
          <p:cNvSpPr txBox="1"/>
          <p:nvPr/>
        </p:nvSpPr>
        <p:spPr>
          <a:xfrm>
            <a:off x="994968"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20</a:t>
            </a:r>
            <a:r>
              <a:rPr sz="1600" spc="-5" dirty="0">
                <a:latin typeface="Calibri"/>
                <a:cs typeface="Calibri"/>
              </a:rPr>
              <a:t>,6</a:t>
            </a:r>
            <a:endParaRPr sz="1600">
              <a:latin typeface="Calibri"/>
              <a:cs typeface="Calibri"/>
            </a:endParaRPr>
          </a:p>
        </p:txBody>
      </p:sp>
      <p:sp>
        <p:nvSpPr>
          <p:cNvPr id="23" name="object 23"/>
          <p:cNvSpPr txBox="1"/>
          <p:nvPr/>
        </p:nvSpPr>
        <p:spPr>
          <a:xfrm>
            <a:off x="1539262" y="3519932"/>
            <a:ext cx="83566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21,2</a:t>
            </a:r>
            <a:r>
              <a:rPr sz="1600" spc="325" dirty="0">
                <a:latin typeface="Calibri"/>
                <a:cs typeface="Calibri"/>
              </a:rPr>
              <a:t> </a:t>
            </a:r>
            <a:r>
              <a:rPr sz="1600" spc="-10" dirty="0">
                <a:latin typeface="Calibri"/>
                <a:cs typeface="Calibri"/>
              </a:rPr>
              <a:t>21,9</a:t>
            </a:r>
            <a:endParaRPr sz="1600">
              <a:latin typeface="Calibri"/>
              <a:cs typeface="Calibri"/>
            </a:endParaRPr>
          </a:p>
        </p:txBody>
      </p:sp>
      <p:sp>
        <p:nvSpPr>
          <p:cNvPr id="24" name="object 24"/>
          <p:cNvSpPr txBox="1"/>
          <p:nvPr/>
        </p:nvSpPr>
        <p:spPr>
          <a:xfrm>
            <a:off x="2489816"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2</a:t>
            </a:r>
            <a:r>
              <a:rPr sz="1600" spc="-5" dirty="0">
                <a:latin typeface="Calibri"/>
                <a:cs typeface="Calibri"/>
              </a:rPr>
              <a:t>,5</a:t>
            </a:r>
            <a:endParaRPr sz="1600">
              <a:latin typeface="Calibri"/>
              <a:cs typeface="Calibri"/>
            </a:endParaRPr>
          </a:p>
        </p:txBody>
      </p:sp>
      <p:sp>
        <p:nvSpPr>
          <p:cNvPr id="25" name="object 25"/>
          <p:cNvSpPr txBox="1"/>
          <p:nvPr/>
        </p:nvSpPr>
        <p:spPr>
          <a:xfrm>
            <a:off x="3080729"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3</a:t>
            </a:r>
            <a:r>
              <a:rPr sz="1600" spc="-5" dirty="0">
                <a:latin typeface="Calibri"/>
                <a:cs typeface="Calibri"/>
              </a:rPr>
              <a:t>,2</a:t>
            </a:r>
            <a:endParaRPr sz="1600">
              <a:latin typeface="Calibri"/>
              <a:cs typeface="Calibri"/>
            </a:endParaRPr>
          </a:p>
        </p:txBody>
      </p:sp>
      <p:sp>
        <p:nvSpPr>
          <p:cNvPr id="26" name="object 26"/>
          <p:cNvSpPr txBox="1"/>
          <p:nvPr/>
        </p:nvSpPr>
        <p:spPr>
          <a:xfrm>
            <a:off x="3578809"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3</a:t>
            </a:r>
            <a:r>
              <a:rPr sz="1600" spc="-5" dirty="0">
                <a:latin typeface="Calibri"/>
                <a:cs typeface="Calibri"/>
              </a:rPr>
              <a:t>,9</a:t>
            </a:r>
            <a:endParaRPr sz="1600">
              <a:latin typeface="Calibri"/>
              <a:cs typeface="Calibri"/>
            </a:endParaRPr>
          </a:p>
        </p:txBody>
      </p:sp>
      <p:sp>
        <p:nvSpPr>
          <p:cNvPr id="27" name="object 27"/>
          <p:cNvSpPr txBox="1"/>
          <p:nvPr/>
        </p:nvSpPr>
        <p:spPr>
          <a:xfrm>
            <a:off x="4122900" y="3519932"/>
            <a:ext cx="382905"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4</a:t>
            </a:r>
            <a:r>
              <a:rPr sz="1600" spc="-5" dirty="0">
                <a:latin typeface="Calibri"/>
                <a:cs typeface="Calibri"/>
              </a:rPr>
              <a:t>,6</a:t>
            </a:r>
            <a:endParaRPr sz="1600">
              <a:latin typeface="Calibri"/>
              <a:cs typeface="Calibri"/>
            </a:endParaRPr>
          </a:p>
        </p:txBody>
      </p:sp>
      <p:sp>
        <p:nvSpPr>
          <p:cNvPr id="28" name="object 28"/>
          <p:cNvSpPr txBox="1"/>
          <p:nvPr/>
        </p:nvSpPr>
        <p:spPr>
          <a:xfrm>
            <a:off x="4620980"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Calibri"/>
                <a:cs typeface="Calibri"/>
              </a:rPr>
              <a:t>2</a:t>
            </a:r>
            <a:r>
              <a:rPr sz="1600" spc="-10" dirty="0">
                <a:latin typeface="Calibri"/>
                <a:cs typeface="Calibri"/>
              </a:rPr>
              <a:t>5</a:t>
            </a:r>
            <a:r>
              <a:rPr sz="1600" spc="-5" dirty="0">
                <a:latin typeface="Calibri"/>
                <a:cs typeface="Calibri"/>
              </a:rPr>
              <a:t>,4</a:t>
            </a:r>
            <a:endParaRPr sz="1600">
              <a:latin typeface="Calibri"/>
              <a:cs typeface="Calibri"/>
            </a:endParaRPr>
          </a:p>
        </p:txBody>
      </p:sp>
      <p:sp>
        <p:nvSpPr>
          <p:cNvPr id="29" name="object 29"/>
          <p:cNvSpPr txBox="1"/>
          <p:nvPr/>
        </p:nvSpPr>
        <p:spPr>
          <a:xfrm>
            <a:off x="5166085"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26</a:t>
            </a:r>
            <a:r>
              <a:rPr sz="1600" spc="-5" dirty="0">
                <a:latin typeface="Calibri"/>
                <a:cs typeface="Calibri"/>
              </a:rPr>
              <a:t>,1</a:t>
            </a:r>
            <a:endParaRPr sz="1600">
              <a:latin typeface="Calibri"/>
              <a:cs typeface="Calibri"/>
            </a:endParaRPr>
          </a:p>
        </p:txBody>
      </p:sp>
      <p:sp>
        <p:nvSpPr>
          <p:cNvPr id="30" name="object 30"/>
          <p:cNvSpPr txBox="1"/>
          <p:nvPr/>
        </p:nvSpPr>
        <p:spPr>
          <a:xfrm>
            <a:off x="5803772" y="3519932"/>
            <a:ext cx="836294"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26,9</a:t>
            </a:r>
            <a:r>
              <a:rPr sz="1600" spc="295" dirty="0">
                <a:latin typeface="Calibri"/>
                <a:cs typeface="Calibri"/>
              </a:rPr>
              <a:t> </a:t>
            </a:r>
            <a:r>
              <a:rPr sz="1600" spc="-5" dirty="0">
                <a:latin typeface="Calibri"/>
                <a:cs typeface="Calibri"/>
              </a:rPr>
              <a:t>27,7</a:t>
            </a:r>
            <a:endParaRPr sz="1600">
              <a:latin typeface="Calibri"/>
              <a:cs typeface="Calibri"/>
            </a:endParaRPr>
          </a:p>
        </p:txBody>
      </p:sp>
      <p:sp>
        <p:nvSpPr>
          <p:cNvPr id="31" name="object 31"/>
          <p:cNvSpPr txBox="1"/>
          <p:nvPr/>
        </p:nvSpPr>
        <p:spPr>
          <a:xfrm>
            <a:off x="6755130"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28</a:t>
            </a:r>
            <a:r>
              <a:rPr sz="1600" spc="-5" dirty="0">
                <a:latin typeface="Calibri"/>
                <a:cs typeface="Calibri"/>
              </a:rPr>
              <a:t>,5</a:t>
            </a:r>
            <a:endParaRPr sz="1600">
              <a:latin typeface="Calibri"/>
              <a:cs typeface="Calibri"/>
            </a:endParaRPr>
          </a:p>
        </p:txBody>
      </p:sp>
      <p:sp>
        <p:nvSpPr>
          <p:cNvPr id="32" name="object 32"/>
          <p:cNvSpPr txBox="1"/>
          <p:nvPr/>
        </p:nvSpPr>
        <p:spPr>
          <a:xfrm>
            <a:off x="7253478"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29</a:t>
            </a:r>
            <a:r>
              <a:rPr sz="1600" spc="-5" dirty="0">
                <a:latin typeface="Calibri"/>
                <a:cs typeface="Calibri"/>
              </a:rPr>
              <a:t>,4</a:t>
            </a:r>
            <a:endParaRPr sz="1600">
              <a:latin typeface="Calibri"/>
              <a:cs typeface="Calibri"/>
            </a:endParaRPr>
          </a:p>
        </p:txBody>
      </p:sp>
      <p:sp>
        <p:nvSpPr>
          <p:cNvPr id="33" name="object 33"/>
          <p:cNvSpPr txBox="1"/>
          <p:nvPr/>
        </p:nvSpPr>
        <p:spPr>
          <a:xfrm>
            <a:off x="7798785"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30</a:t>
            </a:r>
            <a:r>
              <a:rPr sz="1600" spc="-5" dirty="0">
                <a:latin typeface="Calibri"/>
                <a:cs typeface="Calibri"/>
              </a:rPr>
              <a:t>,3</a:t>
            </a:r>
            <a:endParaRPr sz="1600">
              <a:latin typeface="Calibri"/>
              <a:cs typeface="Calibri"/>
            </a:endParaRPr>
          </a:p>
        </p:txBody>
      </p:sp>
      <p:sp>
        <p:nvSpPr>
          <p:cNvPr id="34" name="object 34"/>
          <p:cNvSpPr txBox="1"/>
          <p:nvPr/>
        </p:nvSpPr>
        <p:spPr>
          <a:xfrm>
            <a:off x="8297067" y="3519932"/>
            <a:ext cx="38354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32</a:t>
            </a:r>
            <a:r>
              <a:rPr sz="1600" spc="-5" dirty="0">
                <a:latin typeface="Calibri"/>
                <a:cs typeface="Calibri"/>
              </a:rPr>
              <a:t>,4</a:t>
            </a:r>
            <a:endParaRPr sz="1600">
              <a:latin typeface="Calibri"/>
              <a:cs typeface="Calibri"/>
            </a:endParaRPr>
          </a:p>
        </p:txBody>
      </p:sp>
      <p:sp>
        <p:nvSpPr>
          <p:cNvPr id="35" name="object 35"/>
          <p:cNvSpPr txBox="1"/>
          <p:nvPr/>
        </p:nvSpPr>
        <p:spPr>
          <a:xfrm>
            <a:off x="633069" y="5422188"/>
            <a:ext cx="585470" cy="299720"/>
          </a:xfrm>
          <a:prstGeom prst="rect">
            <a:avLst/>
          </a:prstGeom>
        </p:spPr>
        <p:txBody>
          <a:bodyPr vert="horz" wrap="square" lIns="0" tIns="12700" rIns="0" bIns="0" rtlCol="0">
            <a:spAutoFit/>
          </a:bodyPr>
          <a:lstStyle/>
          <a:p>
            <a:pPr>
              <a:lnSpc>
                <a:spcPct val="100000"/>
              </a:lnSpc>
              <a:spcBef>
                <a:spcPts val="100"/>
              </a:spcBef>
            </a:pPr>
            <a:r>
              <a:rPr sz="1800" b="1" spc="-5" dirty="0">
                <a:latin typeface="Calibri"/>
                <a:cs typeface="Calibri"/>
              </a:rPr>
              <a:t>NPV</a:t>
            </a:r>
            <a:r>
              <a:rPr sz="1800" b="1" spc="-75" dirty="0">
                <a:latin typeface="Calibri"/>
                <a:cs typeface="Calibri"/>
              </a:rPr>
              <a:t> </a:t>
            </a:r>
            <a:r>
              <a:rPr sz="1800" dirty="0">
                <a:latin typeface="Calibri"/>
                <a:cs typeface="Calibri"/>
              </a:rPr>
              <a:t>=</a:t>
            </a:r>
            <a:endParaRPr sz="1800">
              <a:latin typeface="Calibri"/>
              <a:cs typeface="Calibri"/>
            </a:endParaRPr>
          </a:p>
        </p:txBody>
      </p:sp>
      <p:sp>
        <p:nvSpPr>
          <p:cNvPr id="36" name="object 36"/>
          <p:cNvSpPr/>
          <p:nvPr/>
        </p:nvSpPr>
        <p:spPr>
          <a:xfrm>
            <a:off x="422148" y="6037579"/>
            <a:ext cx="8382000" cy="12700"/>
          </a:xfrm>
          <a:custGeom>
            <a:avLst/>
            <a:gdLst/>
            <a:ahLst/>
            <a:cxnLst/>
            <a:rect l="l" t="t" r="r" b="b"/>
            <a:pathLst>
              <a:path w="8382000" h="12700">
                <a:moveTo>
                  <a:pt x="0" y="12700"/>
                </a:moveTo>
                <a:lnTo>
                  <a:pt x="8382000" y="12700"/>
                </a:lnTo>
                <a:lnTo>
                  <a:pt x="8382000" y="0"/>
                </a:lnTo>
                <a:lnTo>
                  <a:pt x="0" y="0"/>
                </a:lnTo>
                <a:lnTo>
                  <a:pt x="0" y="12700"/>
                </a:lnTo>
                <a:close/>
              </a:path>
            </a:pathLst>
          </a:custGeom>
          <a:solidFill>
            <a:srgbClr val="0000FF"/>
          </a:solidFill>
        </p:spPr>
        <p:txBody>
          <a:bodyPr wrap="square" lIns="0" tIns="0" rIns="0" bIns="0" rtlCol="0"/>
          <a:lstStyle/>
          <a:p>
            <a:endParaRPr/>
          </a:p>
        </p:txBody>
      </p:sp>
      <p:sp>
        <p:nvSpPr>
          <p:cNvPr id="37" name="object 37"/>
          <p:cNvSpPr/>
          <p:nvPr/>
        </p:nvSpPr>
        <p:spPr>
          <a:xfrm>
            <a:off x="422148" y="5148579"/>
            <a:ext cx="12700" cy="889000"/>
          </a:xfrm>
          <a:custGeom>
            <a:avLst/>
            <a:gdLst/>
            <a:ahLst/>
            <a:cxnLst/>
            <a:rect l="l" t="t" r="r" b="b"/>
            <a:pathLst>
              <a:path w="12700" h="889000">
                <a:moveTo>
                  <a:pt x="0" y="889000"/>
                </a:moveTo>
                <a:lnTo>
                  <a:pt x="12700" y="889000"/>
                </a:lnTo>
                <a:lnTo>
                  <a:pt x="12700" y="0"/>
                </a:lnTo>
                <a:lnTo>
                  <a:pt x="0" y="0"/>
                </a:lnTo>
                <a:lnTo>
                  <a:pt x="0" y="889000"/>
                </a:lnTo>
                <a:close/>
              </a:path>
            </a:pathLst>
          </a:custGeom>
          <a:solidFill>
            <a:srgbClr val="0000FF"/>
          </a:solidFill>
        </p:spPr>
        <p:txBody>
          <a:bodyPr wrap="square" lIns="0" tIns="0" rIns="0" bIns="0" rtlCol="0"/>
          <a:lstStyle/>
          <a:p>
            <a:endParaRPr/>
          </a:p>
        </p:txBody>
      </p:sp>
      <p:sp>
        <p:nvSpPr>
          <p:cNvPr id="38" name="object 38"/>
          <p:cNvSpPr/>
          <p:nvPr/>
        </p:nvSpPr>
        <p:spPr>
          <a:xfrm>
            <a:off x="422148" y="5135879"/>
            <a:ext cx="8382000" cy="12700"/>
          </a:xfrm>
          <a:custGeom>
            <a:avLst/>
            <a:gdLst/>
            <a:ahLst/>
            <a:cxnLst/>
            <a:rect l="l" t="t" r="r" b="b"/>
            <a:pathLst>
              <a:path w="8382000" h="12700">
                <a:moveTo>
                  <a:pt x="0" y="12700"/>
                </a:moveTo>
                <a:lnTo>
                  <a:pt x="8382000" y="12700"/>
                </a:lnTo>
                <a:lnTo>
                  <a:pt x="8382000" y="0"/>
                </a:lnTo>
                <a:lnTo>
                  <a:pt x="0" y="0"/>
                </a:lnTo>
                <a:lnTo>
                  <a:pt x="0" y="12700"/>
                </a:lnTo>
                <a:close/>
              </a:path>
            </a:pathLst>
          </a:custGeom>
          <a:solidFill>
            <a:srgbClr val="0000FF"/>
          </a:solidFill>
        </p:spPr>
        <p:txBody>
          <a:bodyPr wrap="square" lIns="0" tIns="0" rIns="0" bIns="0" rtlCol="0"/>
          <a:lstStyle/>
          <a:p>
            <a:endParaRPr/>
          </a:p>
        </p:txBody>
      </p:sp>
      <p:sp>
        <p:nvSpPr>
          <p:cNvPr id="39" name="object 39"/>
          <p:cNvSpPr/>
          <p:nvPr/>
        </p:nvSpPr>
        <p:spPr>
          <a:xfrm>
            <a:off x="8791447" y="5148579"/>
            <a:ext cx="12700" cy="889000"/>
          </a:xfrm>
          <a:custGeom>
            <a:avLst/>
            <a:gdLst/>
            <a:ahLst/>
            <a:cxnLst/>
            <a:rect l="l" t="t" r="r" b="b"/>
            <a:pathLst>
              <a:path w="12700" h="889000">
                <a:moveTo>
                  <a:pt x="12700" y="0"/>
                </a:moveTo>
                <a:lnTo>
                  <a:pt x="0" y="0"/>
                </a:lnTo>
                <a:lnTo>
                  <a:pt x="0" y="889000"/>
                </a:lnTo>
                <a:lnTo>
                  <a:pt x="12700" y="889000"/>
                </a:lnTo>
                <a:lnTo>
                  <a:pt x="12700" y="0"/>
                </a:lnTo>
                <a:close/>
              </a:path>
            </a:pathLst>
          </a:custGeom>
          <a:solidFill>
            <a:srgbClr val="0000FF"/>
          </a:solidFill>
        </p:spPr>
        <p:txBody>
          <a:bodyPr wrap="square" lIns="0" tIns="0" rIns="0" bIns="0" rtlCol="0"/>
          <a:lstStyle/>
          <a:p>
            <a:endParaRPr/>
          </a:p>
        </p:txBody>
      </p:sp>
      <p:sp>
        <p:nvSpPr>
          <p:cNvPr id="40" name="object 40"/>
          <p:cNvSpPr/>
          <p:nvPr/>
        </p:nvSpPr>
        <p:spPr>
          <a:xfrm>
            <a:off x="447548" y="5999479"/>
            <a:ext cx="8331200" cy="25400"/>
          </a:xfrm>
          <a:custGeom>
            <a:avLst/>
            <a:gdLst/>
            <a:ahLst/>
            <a:cxnLst/>
            <a:rect l="l" t="t" r="r" b="b"/>
            <a:pathLst>
              <a:path w="8331200" h="25400">
                <a:moveTo>
                  <a:pt x="0" y="25400"/>
                </a:moveTo>
                <a:lnTo>
                  <a:pt x="8331200" y="25400"/>
                </a:lnTo>
                <a:lnTo>
                  <a:pt x="8331200" y="0"/>
                </a:lnTo>
                <a:lnTo>
                  <a:pt x="0" y="0"/>
                </a:lnTo>
                <a:lnTo>
                  <a:pt x="0" y="25400"/>
                </a:lnTo>
                <a:close/>
              </a:path>
            </a:pathLst>
          </a:custGeom>
          <a:solidFill>
            <a:srgbClr val="0000FF"/>
          </a:solidFill>
        </p:spPr>
        <p:txBody>
          <a:bodyPr wrap="square" lIns="0" tIns="0" rIns="0" bIns="0" rtlCol="0"/>
          <a:lstStyle/>
          <a:p>
            <a:endParaRPr/>
          </a:p>
        </p:txBody>
      </p:sp>
      <p:sp>
        <p:nvSpPr>
          <p:cNvPr id="41" name="object 41"/>
          <p:cNvSpPr/>
          <p:nvPr/>
        </p:nvSpPr>
        <p:spPr>
          <a:xfrm>
            <a:off x="447548" y="5186679"/>
            <a:ext cx="25400" cy="812800"/>
          </a:xfrm>
          <a:custGeom>
            <a:avLst/>
            <a:gdLst/>
            <a:ahLst/>
            <a:cxnLst/>
            <a:rect l="l" t="t" r="r" b="b"/>
            <a:pathLst>
              <a:path w="25400" h="812800">
                <a:moveTo>
                  <a:pt x="0" y="812800"/>
                </a:moveTo>
                <a:lnTo>
                  <a:pt x="25400" y="812800"/>
                </a:lnTo>
                <a:lnTo>
                  <a:pt x="25400" y="0"/>
                </a:lnTo>
                <a:lnTo>
                  <a:pt x="0" y="0"/>
                </a:lnTo>
                <a:lnTo>
                  <a:pt x="0" y="812800"/>
                </a:lnTo>
                <a:close/>
              </a:path>
            </a:pathLst>
          </a:custGeom>
          <a:solidFill>
            <a:srgbClr val="0000FF"/>
          </a:solidFill>
        </p:spPr>
        <p:txBody>
          <a:bodyPr wrap="square" lIns="0" tIns="0" rIns="0" bIns="0" rtlCol="0"/>
          <a:lstStyle/>
          <a:p>
            <a:endParaRPr/>
          </a:p>
        </p:txBody>
      </p:sp>
      <p:sp>
        <p:nvSpPr>
          <p:cNvPr id="42" name="object 42"/>
          <p:cNvSpPr/>
          <p:nvPr/>
        </p:nvSpPr>
        <p:spPr>
          <a:xfrm>
            <a:off x="447548" y="5161279"/>
            <a:ext cx="8331200" cy="25400"/>
          </a:xfrm>
          <a:custGeom>
            <a:avLst/>
            <a:gdLst/>
            <a:ahLst/>
            <a:cxnLst/>
            <a:rect l="l" t="t" r="r" b="b"/>
            <a:pathLst>
              <a:path w="8331200" h="25400">
                <a:moveTo>
                  <a:pt x="0" y="25400"/>
                </a:moveTo>
                <a:lnTo>
                  <a:pt x="8331200" y="25400"/>
                </a:lnTo>
                <a:lnTo>
                  <a:pt x="8331200" y="0"/>
                </a:lnTo>
                <a:lnTo>
                  <a:pt x="0" y="0"/>
                </a:lnTo>
                <a:lnTo>
                  <a:pt x="0" y="25400"/>
                </a:lnTo>
                <a:close/>
              </a:path>
            </a:pathLst>
          </a:custGeom>
          <a:solidFill>
            <a:srgbClr val="0000FF"/>
          </a:solidFill>
        </p:spPr>
        <p:txBody>
          <a:bodyPr wrap="square" lIns="0" tIns="0" rIns="0" bIns="0" rtlCol="0"/>
          <a:lstStyle/>
          <a:p>
            <a:endParaRPr/>
          </a:p>
        </p:txBody>
      </p:sp>
      <p:sp>
        <p:nvSpPr>
          <p:cNvPr id="43" name="object 43"/>
          <p:cNvSpPr/>
          <p:nvPr/>
        </p:nvSpPr>
        <p:spPr>
          <a:xfrm>
            <a:off x="8753347" y="5186679"/>
            <a:ext cx="25400" cy="812800"/>
          </a:xfrm>
          <a:custGeom>
            <a:avLst/>
            <a:gdLst/>
            <a:ahLst/>
            <a:cxnLst/>
            <a:rect l="l" t="t" r="r" b="b"/>
            <a:pathLst>
              <a:path w="25400" h="812800">
                <a:moveTo>
                  <a:pt x="25400" y="0"/>
                </a:moveTo>
                <a:lnTo>
                  <a:pt x="0" y="0"/>
                </a:lnTo>
                <a:lnTo>
                  <a:pt x="0" y="812800"/>
                </a:lnTo>
                <a:lnTo>
                  <a:pt x="25400" y="812800"/>
                </a:lnTo>
                <a:lnTo>
                  <a:pt x="25400" y="0"/>
                </a:lnTo>
                <a:close/>
              </a:path>
            </a:pathLst>
          </a:custGeom>
          <a:solidFill>
            <a:srgbClr val="0000FF"/>
          </a:solidFill>
        </p:spPr>
        <p:txBody>
          <a:bodyPr wrap="square" lIns="0" tIns="0" rIns="0" bIns="0" rtlCol="0"/>
          <a:lstStyle/>
          <a:p>
            <a:endParaRPr/>
          </a:p>
        </p:txBody>
      </p:sp>
      <p:sp>
        <p:nvSpPr>
          <p:cNvPr id="44" name="object 44"/>
          <p:cNvSpPr/>
          <p:nvPr/>
        </p:nvSpPr>
        <p:spPr>
          <a:xfrm>
            <a:off x="485648" y="5974079"/>
            <a:ext cx="8255000" cy="12700"/>
          </a:xfrm>
          <a:custGeom>
            <a:avLst/>
            <a:gdLst/>
            <a:ahLst/>
            <a:cxnLst/>
            <a:rect l="l" t="t" r="r" b="b"/>
            <a:pathLst>
              <a:path w="8255000" h="12700">
                <a:moveTo>
                  <a:pt x="0" y="12700"/>
                </a:moveTo>
                <a:lnTo>
                  <a:pt x="8255000" y="12700"/>
                </a:lnTo>
                <a:lnTo>
                  <a:pt x="8255000" y="0"/>
                </a:lnTo>
                <a:lnTo>
                  <a:pt x="0" y="0"/>
                </a:lnTo>
                <a:lnTo>
                  <a:pt x="0" y="12700"/>
                </a:lnTo>
                <a:close/>
              </a:path>
            </a:pathLst>
          </a:custGeom>
          <a:solidFill>
            <a:srgbClr val="0000FF"/>
          </a:solidFill>
        </p:spPr>
        <p:txBody>
          <a:bodyPr wrap="square" lIns="0" tIns="0" rIns="0" bIns="0" rtlCol="0"/>
          <a:lstStyle/>
          <a:p>
            <a:endParaRPr/>
          </a:p>
        </p:txBody>
      </p:sp>
      <p:sp>
        <p:nvSpPr>
          <p:cNvPr id="45" name="object 45"/>
          <p:cNvSpPr/>
          <p:nvPr/>
        </p:nvSpPr>
        <p:spPr>
          <a:xfrm>
            <a:off x="485648" y="5212079"/>
            <a:ext cx="12700" cy="762000"/>
          </a:xfrm>
          <a:custGeom>
            <a:avLst/>
            <a:gdLst/>
            <a:ahLst/>
            <a:cxnLst/>
            <a:rect l="l" t="t" r="r" b="b"/>
            <a:pathLst>
              <a:path w="12700" h="762000">
                <a:moveTo>
                  <a:pt x="0" y="762000"/>
                </a:moveTo>
                <a:lnTo>
                  <a:pt x="12700" y="762000"/>
                </a:lnTo>
                <a:lnTo>
                  <a:pt x="12700" y="0"/>
                </a:lnTo>
                <a:lnTo>
                  <a:pt x="0" y="0"/>
                </a:lnTo>
                <a:lnTo>
                  <a:pt x="0" y="762000"/>
                </a:lnTo>
                <a:close/>
              </a:path>
            </a:pathLst>
          </a:custGeom>
          <a:solidFill>
            <a:srgbClr val="0000FF"/>
          </a:solidFill>
        </p:spPr>
        <p:txBody>
          <a:bodyPr wrap="square" lIns="0" tIns="0" rIns="0" bIns="0" rtlCol="0"/>
          <a:lstStyle/>
          <a:p>
            <a:endParaRPr/>
          </a:p>
        </p:txBody>
      </p:sp>
      <p:sp>
        <p:nvSpPr>
          <p:cNvPr id="46" name="object 46"/>
          <p:cNvSpPr/>
          <p:nvPr/>
        </p:nvSpPr>
        <p:spPr>
          <a:xfrm>
            <a:off x="485648" y="5199379"/>
            <a:ext cx="8255000" cy="12700"/>
          </a:xfrm>
          <a:custGeom>
            <a:avLst/>
            <a:gdLst/>
            <a:ahLst/>
            <a:cxnLst/>
            <a:rect l="l" t="t" r="r" b="b"/>
            <a:pathLst>
              <a:path w="8255000" h="12700">
                <a:moveTo>
                  <a:pt x="0" y="12700"/>
                </a:moveTo>
                <a:lnTo>
                  <a:pt x="8255000" y="12700"/>
                </a:lnTo>
                <a:lnTo>
                  <a:pt x="8255000" y="0"/>
                </a:lnTo>
                <a:lnTo>
                  <a:pt x="0" y="0"/>
                </a:lnTo>
                <a:lnTo>
                  <a:pt x="0" y="12700"/>
                </a:lnTo>
                <a:close/>
              </a:path>
            </a:pathLst>
          </a:custGeom>
          <a:solidFill>
            <a:srgbClr val="0000FF"/>
          </a:solidFill>
        </p:spPr>
        <p:txBody>
          <a:bodyPr wrap="square" lIns="0" tIns="0" rIns="0" bIns="0" rtlCol="0"/>
          <a:lstStyle/>
          <a:p>
            <a:endParaRPr/>
          </a:p>
        </p:txBody>
      </p:sp>
      <p:sp>
        <p:nvSpPr>
          <p:cNvPr id="47" name="object 47"/>
          <p:cNvSpPr/>
          <p:nvPr/>
        </p:nvSpPr>
        <p:spPr>
          <a:xfrm>
            <a:off x="8727947" y="5212079"/>
            <a:ext cx="12700" cy="762000"/>
          </a:xfrm>
          <a:custGeom>
            <a:avLst/>
            <a:gdLst/>
            <a:ahLst/>
            <a:cxnLst/>
            <a:rect l="l" t="t" r="r" b="b"/>
            <a:pathLst>
              <a:path w="12700" h="762000">
                <a:moveTo>
                  <a:pt x="12700" y="0"/>
                </a:moveTo>
                <a:lnTo>
                  <a:pt x="0" y="0"/>
                </a:lnTo>
                <a:lnTo>
                  <a:pt x="0" y="762000"/>
                </a:lnTo>
                <a:lnTo>
                  <a:pt x="12700" y="762000"/>
                </a:lnTo>
                <a:lnTo>
                  <a:pt x="12700" y="0"/>
                </a:lnTo>
                <a:close/>
              </a:path>
            </a:pathLst>
          </a:custGeom>
          <a:solidFill>
            <a:srgbClr val="0000FF"/>
          </a:solidFill>
        </p:spPr>
        <p:txBody>
          <a:bodyPr wrap="square" lIns="0" tIns="0" rIns="0" bIns="0" rtlCol="0"/>
          <a:lstStyle/>
          <a:p>
            <a:endParaRPr/>
          </a:p>
        </p:txBody>
      </p:sp>
      <p:sp>
        <p:nvSpPr>
          <p:cNvPr id="48" name="object 48"/>
          <p:cNvSpPr txBox="1"/>
          <p:nvPr/>
        </p:nvSpPr>
        <p:spPr>
          <a:xfrm>
            <a:off x="1612011" y="5319776"/>
            <a:ext cx="6139815" cy="452120"/>
          </a:xfrm>
          <a:prstGeom prst="rect">
            <a:avLst/>
          </a:prstGeom>
        </p:spPr>
        <p:txBody>
          <a:bodyPr vert="horz" wrap="square" lIns="0" tIns="12065" rIns="0" bIns="0" rtlCol="0">
            <a:spAutoFit/>
          </a:bodyPr>
          <a:lstStyle/>
          <a:p>
            <a:pPr marL="25400">
              <a:lnSpc>
                <a:spcPct val="100000"/>
              </a:lnSpc>
              <a:spcBef>
                <a:spcPts val="95"/>
              </a:spcBef>
              <a:tabLst>
                <a:tab pos="5050790" algn="l"/>
                <a:tab pos="5390515" algn="l"/>
              </a:tabLst>
            </a:pPr>
            <a:r>
              <a:rPr sz="2000" dirty="0">
                <a:latin typeface="Calibri"/>
                <a:cs typeface="Calibri"/>
              </a:rPr>
              <a:t>20,6(1,133)</a:t>
            </a:r>
            <a:r>
              <a:rPr sz="1950" baseline="25641" dirty="0">
                <a:latin typeface="Calibri"/>
                <a:cs typeface="Calibri"/>
              </a:rPr>
              <a:t>-1 </a:t>
            </a:r>
            <a:r>
              <a:rPr sz="2000" dirty="0">
                <a:latin typeface="Calibri"/>
                <a:cs typeface="Calibri"/>
              </a:rPr>
              <a:t>+ 21,2(1,133)</a:t>
            </a:r>
            <a:r>
              <a:rPr sz="1950" baseline="25641" dirty="0">
                <a:latin typeface="Calibri"/>
                <a:cs typeface="Calibri"/>
              </a:rPr>
              <a:t>-2  </a:t>
            </a:r>
            <a:r>
              <a:rPr sz="2000" spc="-5" dirty="0">
                <a:latin typeface="Calibri"/>
                <a:cs typeface="Calibri"/>
              </a:rPr>
              <a:t>..…</a:t>
            </a:r>
            <a:r>
              <a:rPr sz="2000" spc="-300" dirty="0">
                <a:latin typeface="Calibri"/>
                <a:cs typeface="Calibri"/>
              </a:rPr>
              <a:t> </a:t>
            </a:r>
            <a:r>
              <a:rPr sz="2000" dirty="0">
                <a:latin typeface="Calibri"/>
                <a:cs typeface="Calibri"/>
              </a:rPr>
              <a:t>+</a:t>
            </a:r>
            <a:r>
              <a:rPr sz="2000" spc="20" dirty="0">
                <a:latin typeface="Calibri"/>
                <a:cs typeface="Calibri"/>
              </a:rPr>
              <a:t> </a:t>
            </a:r>
            <a:r>
              <a:rPr sz="2000" dirty="0">
                <a:latin typeface="Calibri"/>
                <a:cs typeface="Calibri"/>
              </a:rPr>
              <a:t>32,4(1,133)</a:t>
            </a:r>
            <a:r>
              <a:rPr sz="1950" baseline="25641" dirty="0">
                <a:latin typeface="Calibri"/>
                <a:cs typeface="Calibri"/>
              </a:rPr>
              <a:t>-15	</a:t>
            </a:r>
            <a:r>
              <a:rPr sz="4200" i="1" spc="-7" baseline="-2976" dirty="0">
                <a:latin typeface="Calibri"/>
                <a:cs typeface="Calibri"/>
              </a:rPr>
              <a:t>=	</a:t>
            </a:r>
            <a:r>
              <a:rPr sz="4200" b="1" spc="-7" baseline="-2976" dirty="0">
                <a:latin typeface="Calibri"/>
                <a:cs typeface="Calibri"/>
              </a:rPr>
              <a:t>+</a:t>
            </a:r>
            <a:r>
              <a:rPr sz="4200" b="1" spc="-67" baseline="-2976" dirty="0">
                <a:latin typeface="Calibri"/>
                <a:cs typeface="Calibri"/>
              </a:rPr>
              <a:t> </a:t>
            </a:r>
            <a:r>
              <a:rPr sz="4200" b="1" spc="-7" baseline="-2976" dirty="0">
                <a:latin typeface="Calibri"/>
                <a:cs typeface="Calibri"/>
              </a:rPr>
              <a:t>2,1</a:t>
            </a:r>
            <a:endParaRPr sz="4200" baseline="-2976">
              <a:latin typeface="Calibri"/>
              <a:cs typeface="Calibri"/>
            </a:endParaRPr>
          </a:p>
        </p:txBody>
      </p:sp>
      <p:sp>
        <p:nvSpPr>
          <p:cNvPr id="49" name="object 49"/>
          <p:cNvSpPr txBox="1"/>
          <p:nvPr/>
        </p:nvSpPr>
        <p:spPr>
          <a:xfrm>
            <a:off x="1000150" y="6287820"/>
            <a:ext cx="54349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The </a:t>
            </a:r>
            <a:r>
              <a:rPr sz="1800" spc="-10" dirty="0">
                <a:latin typeface="Calibri"/>
                <a:cs typeface="Calibri"/>
              </a:rPr>
              <a:t>NPV </a:t>
            </a:r>
            <a:r>
              <a:rPr sz="1800" spc="-5" dirty="0">
                <a:latin typeface="Calibri"/>
                <a:cs typeface="Calibri"/>
              </a:rPr>
              <a:t>will be </a:t>
            </a:r>
            <a:r>
              <a:rPr sz="1800" dirty="0">
                <a:latin typeface="Calibri"/>
                <a:cs typeface="Calibri"/>
              </a:rPr>
              <a:t>the same </a:t>
            </a:r>
            <a:r>
              <a:rPr sz="1800" spc="-5" dirty="0">
                <a:latin typeface="Calibri"/>
                <a:cs typeface="Calibri"/>
              </a:rPr>
              <a:t>if </a:t>
            </a:r>
            <a:r>
              <a:rPr sz="1800" spc="-10" dirty="0">
                <a:latin typeface="Calibri"/>
                <a:cs typeface="Calibri"/>
              </a:rPr>
              <a:t>we </a:t>
            </a:r>
            <a:r>
              <a:rPr sz="1800" spc="-5" dirty="0">
                <a:latin typeface="Calibri"/>
                <a:cs typeface="Calibri"/>
              </a:rPr>
              <a:t>use nominal or </a:t>
            </a:r>
            <a:r>
              <a:rPr sz="1800" spc="-10" dirty="0">
                <a:latin typeface="Calibri"/>
                <a:cs typeface="Calibri"/>
              </a:rPr>
              <a:t>real</a:t>
            </a:r>
            <a:r>
              <a:rPr sz="1800" spc="145" dirty="0">
                <a:latin typeface="Calibri"/>
                <a:cs typeface="Calibri"/>
              </a:rPr>
              <a:t> </a:t>
            </a:r>
            <a:r>
              <a:rPr sz="1800" spc="-5" dirty="0">
                <a:latin typeface="Calibri"/>
                <a:cs typeface="Calibri"/>
              </a:rPr>
              <a:t>values.</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997068"/>
          </a:xfrm>
          <a:prstGeom prst="rect">
            <a:avLst/>
          </a:prstGeom>
        </p:spPr>
        <p:txBody>
          <a:bodyPr vert="horz" wrap="square" lIns="0" tIns="12065" rIns="0" bIns="0" rtlCol="0">
            <a:spAutoFit/>
          </a:bodyPr>
          <a:lstStyle/>
          <a:p>
            <a:pPr marL="2052955" marR="5080" indent="-1908175">
              <a:lnSpc>
                <a:spcPct val="100000"/>
              </a:lnSpc>
              <a:spcBef>
                <a:spcPts val="95"/>
              </a:spcBef>
            </a:pPr>
            <a:r>
              <a:rPr sz="3200" spc="-5" dirty="0"/>
              <a:t>The </a:t>
            </a:r>
            <a:r>
              <a:rPr sz="3200" spc="-15" dirty="0"/>
              <a:t>conflict between </a:t>
            </a:r>
            <a:r>
              <a:rPr sz="3200" spc="-10" dirty="0"/>
              <a:t>economic </a:t>
            </a:r>
            <a:r>
              <a:rPr sz="3200" spc="-5" dirty="0"/>
              <a:t>and  </a:t>
            </a:r>
            <a:r>
              <a:rPr sz="3200" spc="-10" dirty="0"/>
              <a:t>accounting </a:t>
            </a:r>
            <a:r>
              <a:rPr sz="3200" spc="-15" dirty="0"/>
              <a:t>profit</a:t>
            </a:r>
          </a:p>
        </p:txBody>
      </p:sp>
      <p:sp>
        <p:nvSpPr>
          <p:cNvPr id="3" name="object 3"/>
          <p:cNvSpPr txBox="1"/>
          <p:nvPr/>
        </p:nvSpPr>
        <p:spPr>
          <a:xfrm>
            <a:off x="612140" y="1084834"/>
            <a:ext cx="7541260" cy="574040"/>
          </a:xfrm>
          <a:prstGeom prst="rect">
            <a:avLst/>
          </a:prstGeom>
        </p:spPr>
        <p:txBody>
          <a:bodyPr vert="horz" wrap="square" lIns="0" tIns="12700" rIns="0" bIns="0" rtlCol="0">
            <a:spAutoFit/>
          </a:bodyPr>
          <a:lstStyle/>
          <a:p>
            <a:pPr marL="12700" marR="5080">
              <a:lnSpc>
                <a:spcPct val="100000"/>
              </a:lnSpc>
              <a:spcBef>
                <a:spcPts val="100"/>
              </a:spcBef>
            </a:pPr>
            <a:r>
              <a:rPr sz="1800" spc="-10" smtClean="0">
                <a:latin typeface="Calibri"/>
                <a:cs typeface="Calibri"/>
              </a:rPr>
              <a:t>How </a:t>
            </a:r>
            <a:r>
              <a:rPr sz="1800" spc="-10" dirty="0">
                <a:latin typeface="Calibri"/>
                <a:cs typeface="Calibri"/>
              </a:rPr>
              <a:t>profitable </a:t>
            </a:r>
            <a:r>
              <a:rPr sz="1800" spc="-5" dirty="0">
                <a:latin typeface="Calibri"/>
                <a:cs typeface="Calibri"/>
              </a:rPr>
              <a:t>is </a:t>
            </a:r>
            <a:r>
              <a:rPr sz="1800" dirty="0">
                <a:latin typeface="Calibri"/>
                <a:cs typeface="Calibri"/>
              </a:rPr>
              <a:t>the </a:t>
            </a:r>
            <a:r>
              <a:rPr sz="1800" spc="-5" dirty="0">
                <a:latin typeface="Calibri"/>
                <a:cs typeface="Calibri"/>
              </a:rPr>
              <a:t>new </a:t>
            </a:r>
            <a:r>
              <a:rPr sz="1800" spc="-10" dirty="0">
                <a:latin typeface="Calibri"/>
                <a:cs typeface="Calibri"/>
              </a:rPr>
              <a:t>power plant from </a:t>
            </a:r>
            <a:r>
              <a:rPr sz="1800" dirty="0">
                <a:latin typeface="Calibri"/>
                <a:cs typeface="Calibri"/>
              </a:rPr>
              <a:t>an </a:t>
            </a:r>
            <a:r>
              <a:rPr sz="1800" spc="-10" dirty="0">
                <a:latin typeface="Calibri"/>
                <a:cs typeface="Calibri"/>
              </a:rPr>
              <a:t>accounting perspective? </a:t>
            </a:r>
            <a:r>
              <a:rPr sz="1800" dirty="0">
                <a:latin typeface="Calibri"/>
                <a:cs typeface="Calibri"/>
              </a:rPr>
              <a:t>Assume </a:t>
            </a:r>
            <a:r>
              <a:rPr sz="1800" spc="-5" dirty="0">
                <a:latin typeface="Calibri"/>
                <a:cs typeface="Calibri"/>
              </a:rPr>
              <a:t>linear  </a:t>
            </a:r>
            <a:r>
              <a:rPr sz="1800" spc="-10" dirty="0">
                <a:latin typeface="Calibri"/>
                <a:cs typeface="Calibri"/>
              </a:rPr>
              <a:t>depreciation </a:t>
            </a:r>
            <a:r>
              <a:rPr sz="1800" dirty="0">
                <a:latin typeface="Calibri"/>
                <a:cs typeface="Calibri"/>
              </a:rPr>
              <a:t>and </a:t>
            </a:r>
            <a:r>
              <a:rPr sz="1800" spc="-5" dirty="0">
                <a:latin typeface="Calibri"/>
                <a:cs typeface="Calibri"/>
              </a:rPr>
              <a:t>no</a:t>
            </a:r>
            <a:r>
              <a:rPr sz="1800" spc="35" dirty="0">
                <a:latin typeface="Calibri"/>
                <a:cs typeface="Calibri"/>
              </a:rPr>
              <a:t> </a:t>
            </a:r>
            <a:r>
              <a:rPr sz="1800" spc="-10" dirty="0">
                <a:latin typeface="Calibri"/>
                <a:cs typeface="Calibri"/>
              </a:rPr>
              <a:t>inflation!</a:t>
            </a:r>
            <a:endParaRPr sz="1800">
              <a:latin typeface="Calibri"/>
              <a:cs typeface="Calibri"/>
            </a:endParaRPr>
          </a:p>
        </p:txBody>
      </p:sp>
      <p:sp>
        <p:nvSpPr>
          <p:cNvPr id="4" name="object 4"/>
          <p:cNvSpPr txBox="1"/>
          <p:nvPr/>
        </p:nvSpPr>
        <p:spPr>
          <a:xfrm>
            <a:off x="3368675" y="1892935"/>
            <a:ext cx="2393315" cy="454659"/>
          </a:xfrm>
          <a:prstGeom prst="rect">
            <a:avLst/>
          </a:prstGeom>
        </p:spPr>
        <p:txBody>
          <a:bodyPr vert="horz" wrap="square" lIns="0" tIns="12065" rIns="0" bIns="0" rtlCol="0">
            <a:spAutoFit/>
          </a:bodyPr>
          <a:lstStyle/>
          <a:p>
            <a:pPr>
              <a:lnSpc>
                <a:spcPts val="1689"/>
              </a:lnSpc>
              <a:spcBef>
                <a:spcPts val="95"/>
              </a:spcBef>
            </a:pPr>
            <a:r>
              <a:rPr sz="1600" spc="-10" dirty="0">
                <a:latin typeface="Calibri"/>
                <a:cs typeface="Calibri"/>
              </a:rPr>
              <a:t>year </a:t>
            </a:r>
            <a:r>
              <a:rPr sz="1600" spc="-5" dirty="0">
                <a:latin typeface="Calibri"/>
                <a:cs typeface="Calibri"/>
              </a:rPr>
              <a:t>1 </a:t>
            </a:r>
            <a:r>
              <a:rPr sz="1600" spc="-10" dirty="0">
                <a:latin typeface="Calibri"/>
                <a:cs typeface="Calibri"/>
              </a:rPr>
              <a:t>(20-10)(1-0)/150 </a:t>
            </a:r>
            <a:r>
              <a:rPr sz="1600" spc="-5" dirty="0">
                <a:latin typeface="Calibri"/>
                <a:cs typeface="Calibri"/>
              </a:rPr>
              <a:t>=</a:t>
            </a:r>
            <a:r>
              <a:rPr sz="1600" spc="70" dirty="0">
                <a:latin typeface="Calibri"/>
                <a:cs typeface="Calibri"/>
              </a:rPr>
              <a:t> </a:t>
            </a:r>
            <a:r>
              <a:rPr sz="1600" spc="-5" dirty="0">
                <a:latin typeface="Calibri"/>
                <a:cs typeface="Calibri"/>
              </a:rPr>
              <a:t>6,7</a:t>
            </a:r>
            <a:endParaRPr sz="1600">
              <a:latin typeface="Calibri"/>
              <a:cs typeface="Calibri"/>
            </a:endParaRPr>
          </a:p>
          <a:p>
            <a:pPr>
              <a:lnSpc>
                <a:spcPts val="1689"/>
              </a:lnSpc>
            </a:pPr>
            <a:r>
              <a:rPr sz="1600" spc="-10" dirty="0">
                <a:latin typeface="Calibri"/>
                <a:cs typeface="Calibri"/>
              </a:rPr>
              <a:t>year </a:t>
            </a:r>
            <a:r>
              <a:rPr sz="1600" spc="-5" dirty="0">
                <a:latin typeface="Calibri"/>
                <a:cs typeface="Calibri"/>
              </a:rPr>
              <a:t>2</a:t>
            </a:r>
            <a:r>
              <a:rPr sz="1600" spc="-15" dirty="0">
                <a:latin typeface="Calibri"/>
                <a:cs typeface="Calibri"/>
              </a:rPr>
              <a:t> </a:t>
            </a:r>
            <a:r>
              <a:rPr sz="1600" spc="-5" dirty="0">
                <a:latin typeface="Calibri"/>
                <a:cs typeface="Calibri"/>
              </a:rPr>
              <a:t>(20-10)(1-0)/140=7,1</a:t>
            </a:r>
            <a:endParaRPr sz="1600">
              <a:latin typeface="Calibri"/>
              <a:cs typeface="Calibri"/>
            </a:endParaRPr>
          </a:p>
        </p:txBody>
      </p:sp>
      <p:graphicFrame>
        <p:nvGraphicFramePr>
          <p:cNvPr id="5" name="object 5"/>
          <p:cNvGraphicFramePr>
            <a:graphicFrameLocks noGrp="1"/>
          </p:cNvGraphicFramePr>
          <p:nvPr/>
        </p:nvGraphicFramePr>
        <p:xfrm>
          <a:off x="593090" y="2732404"/>
          <a:ext cx="8024493" cy="811225"/>
        </p:xfrm>
        <a:graphic>
          <a:graphicData uri="http://schemas.openxmlformats.org/drawingml/2006/table">
            <a:tbl>
              <a:tblPr firstRow="1" bandRow="1">
                <a:tableStyleId>{2D5ABB26-0587-4C30-8999-92F81FD0307C}</a:tableStyleId>
              </a:tblPr>
              <a:tblGrid>
                <a:gridCol w="1180465"/>
                <a:gridCol w="426084"/>
                <a:gridCol w="393700"/>
                <a:gridCol w="419100"/>
                <a:gridCol w="419735"/>
                <a:gridCol w="508635"/>
                <a:gridCol w="509270"/>
                <a:gridCol w="509270"/>
                <a:gridCol w="508635"/>
                <a:gridCol w="509270"/>
                <a:gridCol w="509270"/>
                <a:gridCol w="508635"/>
                <a:gridCol w="509270"/>
                <a:gridCol w="509270"/>
                <a:gridCol w="603884"/>
              </a:tblGrid>
              <a:tr h="228600">
                <a:tc>
                  <a:txBody>
                    <a:bodyPr/>
                    <a:lstStyle/>
                    <a:p>
                      <a:pPr marR="238760" algn="r">
                        <a:lnSpc>
                          <a:spcPts val="1510"/>
                        </a:lnSpc>
                      </a:pPr>
                      <a:r>
                        <a:rPr sz="1800" b="1" dirty="0">
                          <a:latin typeface="Calibri"/>
                          <a:cs typeface="Calibri"/>
                        </a:rPr>
                        <a:t>1</a:t>
                      </a:r>
                      <a:endParaRPr sz="1800">
                        <a:latin typeface="Calibri"/>
                        <a:cs typeface="Calibri"/>
                      </a:endParaRPr>
                    </a:p>
                  </a:txBody>
                  <a:tcPr marL="0" marR="0" marT="0" marB="0">
                    <a:lnB w="19050">
                      <a:solidFill>
                        <a:srgbClr val="000000"/>
                      </a:solidFill>
                      <a:prstDash val="solid"/>
                    </a:lnB>
                  </a:tcPr>
                </a:tc>
                <a:tc>
                  <a:txBody>
                    <a:bodyPr/>
                    <a:lstStyle/>
                    <a:p>
                      <a:pPr marL="172085">
                        <a:lnSpc>
                          <a:spcPts val="1510"/>
                        </a:lnSpc>
                      </a:pPr>
                      <a:r>
                        <a:rPr sz="1800" b="1" dirty="0">
                          <a:latin typeface="Calibri"/>
                          <a:cs typeface="Calibri"/>
                        </a:rPr>
                        <a:t>2</a:t>
                      </a:r>
                      <a:endParaRPr sz="1800">
                        <a:latin typeface="Calibri"/>
                        <a:cs typeface="Calibri"/>
                      </a:endParaRPr>
                    </a:p>
                  </a:txBody>
                  <a:tcPr marL="0" marR="0" marT="0" marB="0">
                    <a:lnB w="19050">
                      <a:solidFill>
                        <a:srgbClr val="000000"/>
                      </a:solidFill>
                      <a:prstDash val="solid"/>
                    </a:lnB>
                  </a:tcPr>
                </a:tc>
                <a:tc>
                  <a:txBody>
                    <a:bodyPr/>
                    <a:lstStyle/>
                    <a:p>
                      <a:pPr marL="73025" algn="ctr">
                        <a:lnSpc>
                          <a:spcPts val="1510"/>
                        </a:lnSpc>
                      </a:pPr>
                      <a:r>
                        <a:rPr sz="1800" b="1" dirty="0">
                          <a:latin typeface="Calibri"/>
                          <a:cs typeface="Calibri"/>
                        </a:rPr>
                        <a:t>3</a:t>
                      </a:r>
                      <a:endParaRPr sz="1800">
                        <a:latin typeface="Calibri"/>
                        <a:cs typeface="Calibri"/>
                      </a:endParaRPr>
                    </a:p>
                  </a:txBody>
                  <a:tcPr marL="0" marR="0" marT="0" marB="0">
                    <a:lnB w="19050">
                      <a:solidFill>
                        <a:srgbClr val="000000"/>
                      </a:solidFill>
                      <a:prstDash val="solid"/>
                    </a:lnB>
                  </a:tcPr>
                </a:tc>
                <a:tc>
                  <a:txBody>
                    <a:bodyPr/>
                    <a:lstStyle/>
                    <a:p>
                      <a:pPr marL="17145" algn="ctr">
                        <a:lnSpc>
                          <a:spcPts val="1510"/>
                        </a:lnSpc>
                      </a:pPr>
                      <a:r>
                        <a:rPr sz="1800" b="1" dirty="0">
                          <a:latin typeface="Calibri"/>
                          <a:cs typeface="Calibri"/>
                        </a:rPr>
                        <a:t>4</a:t>
                      </a:r>
                      <a:endParaRPr sz="1800">
                        <a:latin typeface="Calibri"/>
                        <a:cs typeface="Calibri"/>
                      </a:endParaRPr>
                    </a:p>
                  </a:txBody>
                  <a:tcPr marL="0" marR="0" marT="0" marB="0">
                    <a:lnB w="19050">
                      <a:solidFill>
                        <a:srgbClr val="000000"/>
                      </a:solidFill>
                      <a:prstDash val="solid"/>
                    </a:lnB>
                  </a:tcPr>
                </a:tc>
                <a:tc>
                  <a:txBody>
                    <a:bodyPr/>
                    <a:lstStyle/>
                    <a:p>
                      <a:pPr marL="170815">
                        <a:lnSpc>
                          <a:spcPts val="1510"/>
                        </a:lnSpc>
                      </a:pPr>
                      <a:r>
                        <a:rPr sz="1800" b="1" dirty="0">
                          <a:latin typeface="Calibri"/>
                          <a:cs typeface="Calibri"/>
                        </a:rPr>
                        <a:t>5</a:t>
                      </a:r>
                      <a:endParaRPr sz="1800">
                        <a:latin typeface="Calibri"/>
                        <a:cs typeface="Calibri"/>
                      </a:endParaRPr>
                    </a:p>
                  </a:txBody>
                  <a:tcPr marL="0" marR="0" marT="0" marB="0">
                    <a:lnB w="19050">
                      <a:solidFill>
                        <a:srgbClr val="000000"/>
                      </a:solidFill>
                      <a:prstDash val="solid"/>
                    </a:lnB>
                  </a:tcPr>
                </a:tc>
                <a:tc>
                  <a:txBody>
                    <a:bodyPr/>
                    <a:lstStyle/>
                    <a:p>
                      <a:pPr marL="234315">
                        <a:lnSpc>
                          <a:spcPts val="1510"/>
                        </a:lnSpc>
                      </a:pPr>
                      <a:r>
                        <a:rPr sz="1800" b="1" dirty="0">
                          <a:latin typeface="Calibri"/>
                          <a:cs typeface="Calibri"/>
                        </a:rPr>
                        <a:t>6</a:t>
                      </a:r>
                      <a:endParaRPr sz="1800">
                        <a:latin typeface="Calibri"/>
                        <a:cs typeface="Calibri"/>
                      </a:endParaRPr>
                    </a:p>
                  </a:txBody>
                  <a:tcPr marL="0" marR="0" marT="0" marB="0">
                    <a:lnB w="19050">
                      <a:solidFill>
                        <a:srgbClr val="000000"/>
                      </a:solidFill>
                      <a:prstDash val="solid"/>
                    </a:lnB>
                  </a:tcPr>
                </a:tc>
                <a:tc>
                  <a:txBody>
                    <a:bodyPr/>
                    <a:lstStyle/>
                    <a:p>
                      <a:pPr marL="154940">
                        <a:lnSpc>
                          <a:spcPts val="1510"/>
                        </a:lnSpc>
                      </a:pPr>
                      <a:r>
                        <a:rPr sz="1800" b="1" dirty="0">
                          <a:latin typeface="Calibri"/>
                          <a:cs typeface="Calibri"/>
                        </a:rPr>
                        <a:t>7</a:t>
                      </a:r>
                      <a:endParaRPr sz="1800">
                        <a:latin typeface="Calibri"/>
                        <a:cs typeface="Calibri"/>
                      </a:endParaRPr>
                    </a:p>
                  </a:txBody>
                  <a:tcPr marL="0" marR="0" marT="0" marB="0">
                    <a:lnB w="19050">
                      <a:solidFill>
                        <a:srgbClr val="000000"/>
                      </a:solidFill>
                      <a:prstDash val="solid"/>
                    </a:lnB>
                  </a:tcPr>
                </a:tc>
                <a:tc>
                  <a:txBody>
                    <a:bodyPr/>
                    <a:lstStyle/>
                    <a:p>
                      <a:pPr marL="233679">
                        <a:lnSpc>
                          <a:spcPts val="1510"/>
                        </a:lnSpc>
                      </a:pPr>
                      <a:r>
                        <a:rPr sz="1800" b="1" dirty="0">
                          <a:latin typeface="Calibri"/>
                          <a:cs typeface="Calibri"/>
                        </a:rPr>
                        <a:t>8</a:t>
                      </a:r>
                      <a:endParaRPr sz="1800">
                        <a:latin typeface="Calibri"/>
                        <a:cs typeface="Calibri"/>
                      </a:endParaRPr>
                    </a:p>
                  </a:txBody>
                  <a:tcPr marL="0" marR="0" marT="0" marB="0">
                    <a:lnB w="19050">
                      <a:solidFill>
                        <a:srgbClr val="000000"/>
                      </a:solidFill>
                      <a:prstDash val="solid"/>
                    </a:lnB>
                  </a:tcPr>
                </a:tc>
                <a:tc>
                  <a:txBody>
                    <a:bodyPr/>
                    <a:lstStyle/>
                    <a:p>
                      <a:pPr marL="19685" algn="ctr">
                        <a:lnSpc>
                          <a:spcPts val="1510"/>
                        </a:lnSpc>
                      </a:pPr>
                      <a:r>
                        <a:rPr sz="1800" b="1" dirty="0">
                          <a:latin typeface="Calibri"/>
                          <a:cs typeface="Calibri"/>
                        </a:rPr>
                        <a:t>9</a:t>
                      </a:r>
                      <a:endParaRPr sz="1800">
                        <a:latin typeface="Calibri"/>
                        <a:cs typeface="Calibri"/>
                      </a:endParaRPr>
                    </a:p>
                  </a:txBody>
                  <a:tcPr marL="0" marR="0" marT="0" marB="0">
                    <a:lnB w="19050">
                      <a:solidFill>
                        <a:srgbClr val="000000"/>
                      </a:solidFill>
                      <a:prstDash val="solid"/>
                    </a:lnB>
                  </a:tcPr>
                </a:tc>
                <a:tc>
                  <a:txBody>
                    <a:bodyPr/>
                    <a:lstStyle/>
                    <a:p>
                      <a:pPr marR="11430" algn="ctr">
                        <a:lnSpc>
                          <a:spcPts val="1510"/>
                        </a:lnSpc>
                      </a:pPr>
                      <a:r>
                        <a:rPr sz="1800" b="1" dirty="0">
                          <a:latin typeface="Calibri"/>
                          <a:cs typeface="Calibri"/>
                        </a:rPr>
                        <a:t>10</a:t>
                      </a:r>
                      <a:endParaRPr sz="1800">
                        <a:latin typeface="Calibri"/>
                        <a:cs typeface="Calibri"/>
                      </a:endParaRPr>
                    </a:p>
                  </a:txBody>
                  <a:tcPr marL="0" marR="0" marT="0" marB="0">
                    <a:lnB w="19050">
                      <a:solidFill>
                        <a:srgbClr val="000000"/>
                      </a:solidFill>
                      <a:prstDash val="solid"/>
                    </a:lnB>
                  </a:tcPr>
                </a:tc>
                <a:tc>
                  <a:txBody>
                    <a:bodyPr/>
                    <a:lstStyle/>
                    <a:p>
                      <a:pPr marL="165100">
                        <a:lnSpc>
                          <a:spcPts val="1510"/>
                        </a:lnSpc>
                      </a:pPr>
                      <a:r>
                        <a:rPr sz="1800" b="1" dirty="0">
                          <a:latin typeface="Calibri"/>
                          <a:cs typeface="Calibri"/>
                        </a:rPr>
                        <a:t>11</a:t>
                      </a:r>
                      <a:endParaRPr sz="1800">
                        <a:latin typeface="Calibri"/>
                        <a:cs typeface="Calibri"/>
                      </a:endParaRPr>
                    </a:p>
                  </a:txBody>
                  <a:tcPr marL="0" marR="0" marT="0" marB="0">
                    <a:lnB w="19050">
                      <a:solidFill>
                        <a:srgbClr val="000000"/>
                      </a:solidFill>
                      <a:prstDash val="solid"/>
                    </a:lnB>
                  </a:tcPr>
                </a:tc>
                <a:tc>
                  <a:txBody>
                    <a:bodyPr/>
                    <a:lstStyle/>
                    <a:p>
                      <a:pPr marL="22225" algn="ctr">
                        <a:lnSpc>
                          <a:spcPts val="1510"/>
                        </a:lnSpc>
                      </a:pPr>
                      <a:r>
                        <a:rPr sz="1800" b="1" dirty="0">
                          <a:latin typeface="Calibri"/>
                          <a:cs typeface="Calibri"/>
                        </a:rPr>
                        <a:t>12</a:t>
                      </a:r>
                      <a:endParaRPr sz="1800">
                        <a:latin typeface="Calibri"/>
                        <a:cs typeface="Calibri"/>
                      </a:endParaRPr>
                    </a:p>
                  </a:txBody>
                  <a:tcPr marL="0" marR="0" marT="0" marB="0">
                    <a:lnB w="19050">
                      <a:solidFill>
                        <a:srgbClr val="000000"/>
                      </a:solidFill>
                      <a:prstDash val="solid"/>
                    </a:lnB>
                  </a:tcPr>
                </a:tc>
                <a:tc>
                  <a:txBody>
                    <a:bodyPr/>
                    <a:lstStyle/>
                    <a:p>
                      <a:pPr marL="134620">
                        <a:lnSpc>
                          <a:spcPts val="1510"/>
                        </a:lnSpc>
                      </a:pPr>
                      <a:r>
                        <a:rPr sz="1800" b="1" dirty="0">
                          <a:latin typeface="Calibri"/>
                          <a:cs typeface="Calibri"/>
                        </a:rPr>
                        <a:t>13</a:t>
                      </a:r>
                      <a:endParaRPr sz="1800">
                        <a:latin typeface="Calibri"/>
                        <a:cs typeface="Calibri"/>
                      </a:endParaRPr>
                    </a:p>
                  </a:txBody>
                  <a:tcPr marL="0" marR="0" marT="0" marB="0">
                    <a:lnB w="19050">
                      <a:solidFill>
                        <a:srgbClr val="000000"/>
                      </a:solidFill>
                      <a:prstDash val="solid"/>
                    </a:lnB>
                  </a:tcPr>
                </a:tc>
                <a:tc>
                  <a:txBody>
                    <a:bodyPr/>
                    <a:lstStyle/>
                    <a:p>
                      <a:pPr marL="118745">
                        <a:lnSpc>
                          <a:spcPts val="1510"/>
                        </a:lnSpc>
                      </a:pPr>
                      <a:r>
                        <a:rPr sz="1800" b="1" dirty="0">
                          <a:latin typeface="Calibri"/>
                          <a:cs typeface="Calibri"/>
                        </a:rPr>
                        <a:t>14</a:t>
                      </a:r>
                      <a:endParaRPr sz="1800">
                        <a:latin typeface="Calibri"/>
                        <a:cs typeface="Calibri"/>
                      </a:endParaRPr>
                    </a:p>
                  </a:txBody>
                  <a:tcPr marL="0" marR="0" marT="0" marB="0">
                    <a:lnB w="19050">
                      <a:solidFill>
                        <a:srgbClr val="000000"/>
                      </a:solidFill>
                      <a:prstDash val="solid"/>
                    </a:lnB>
                  </a:tcPr>
                </a:tc>
                <a:tc>
                  <a:txBody>
                    <a:bodyPr/>
                    <a:lstStyle/>
                    <a:p>
                      <a:pPr marR="53975" algn="ctr">
                        <a:lnSpc>
                          <a:spcPts val="1510"/>
                        </a:lnSpc>
                      </a:pPr>
                      <a:r>
                        <a:rPr sz="1800" b="1" dirty="0">
                          <a:latin typeface="Calibri"/>
                          <a:cs typeface="Calibri"/>
                        </a:rPr>
                        <a:t>15</a:t>
                      </a:r>
                      <a:endParaRPr sz="1800">
                        <a:latin typeface="Calibri"/>
                        <a:cs typeface="Calibri"/>
                      </a:endParaRPr>
                    </a:p>
                  </a:txBody>
                  <a:tcPr marL="0" marR="0" marT="0" marB="0">
                    <a:lnB w="19050">
                      <a:solidFill>
                        <a:srgbClr val="000000"/>
                      </a:solidFill>
                      <a:prstDash val="solid"/>
                    </a:lnB>
                  </a:tcPr>
                </a:tc>
              </a:tr>
              <a:tr h="301066">
                <a:tc>
                  <a:txBody>
                    <a:bodyPr/>
                    <a:lstStyle/>
                    <a:p>
                      <a:pPr marL="31750">
                        <a:lnSpc>
                          <a:spcPct val="100000"/>
                        </a:lnSpc>
                        <a:spcBef>
                          <a:spcPts val="100"/>
                        </a:spcBef>
                      </a:pPr>
                      <a:r>
                        <a:rPr sz="1800" spc="-10" dirty="0">
                          <a:latin typeface="Calibri"/>
                          <a:cs typeface="Calibri"/>
                        </a:rPr>
                        <a:t>ROI </a:t>
                      </a:r>
                      <a:r>
                        <a:rPr sz="1800" spc="-5" dirty="0">
                          <a:latin typeface="Calibri"/>
                          <a:cs typeface="Calibri"/>
                        </a:rPr>
                        <a:t>(%)</a:t>
                      </a:r>
                      <a:r>
                        <a:rPr sz="1800" spc="365" dirty="0">
                          <a:latin typeface="Calibri"/>
                          <a:cs typeface="Calibri"/>
                        </a:rPr>
                        <a:t> </a:t>
                      </a:r>
                      <a:r>
                        <a:rPr sz="1800" spc="-5" dirty="0">
                          <a:latin typeface="Calibri"/>
                          <a:cs typeface="Calibri"/>
                        </a:rPr>
                        <a:t>6,7</a:t>
                      </a:r>
                      <a:endParaRPr sz="1800">
                        <a:latin typeface="Calibri"/>
                        <a:cs typeface="Calibri"/>
                      </a:endParaRPr>
                    </a:p>
                  </a:txBody>
                  <a:tcPr marL="0" marR="0" marT="12700" marB="0">
                    <a:lnT w="19050">
                      <a:solidFill>
                        <a:srgbClr val="000000"/>
                      </a:solidFill>
                      <a:prstDash val="solid"/>
                    </a:lnT>
                  </a:tcPr>
                </a:tc>
                <a:tc>
                  <a:txBody>
                    <a:bodyPr/>
                    <a:lstStyle/>
                    <a:p>
                      <a:pPr marL="85725">
                        <a:lnSpc>
                          <a:spcPct val="100000"/>
                        </a:lnSpc>
                        <a:spcBef>
                          <a:spcPts val="100"/>
                        </a:spcBef>
                      </a:pPr>
                      <a:r>
                        <a:rPr sz="1800" spc="-5" dirty="0">
                          <a:latin typeface="Calibri"/>
                          <a:cs typeface="Calibri"/>
                        </a:rPr>
                        <a:t>7,1</a:t>
                      </a:r>
                      <a:endParaRPr sz="1800">
                        <a:latin typeface="Calibri"/>
                        <a:cs typeface="Calibri"/>
                      </a:endParaRPr>
                    </a:p>
                  </a:txBody>
                  <a:tcPr marL="0" marR="0" marT="12700" marB="0">
                    <a:lnT w="19050">
                      <a:solidFill>
                        <a:srgbClr val="000000"/>
                      </a:solidFill>
                      <a:prstDash val="solid"/>
                    </a:lnT>
                  </a:tcPr>
                </a:tc>
                <a:tc>
                  <a:txBody>
                    <a:bodyPr/>
                    <a:lstStyle/>
                    <a:p>
                      <a:pPr algn="ctr">
                        <a:lnSpc>
                          <a:spcPct val="100000"/>
                        </a:lnSpc>
                        <a:spcBef>
                          <a:spcPts val="100"/>
                        </a:spcBef>
                      </a:pPr>
                      <a:r>
                        <a:rPr sz="1800" spc="-5" dirty="0">
                          <a:latin typeface="Calibri"/>
                          <a:cs typeface="Calibri"/>
                        </a:rPr>
                        <a:t>7,7</a:t>
                      </a:r>
                      <a:endParaRPr sz="1800">
                        <a:latin typeface="Calibri"/>
                        <a:cs typeface="Calibri"/>
                      </a:endParaRPr>
                    </a:p>
                  </a:txBody>
                  <a:tcPr marL="0" marR="0" marT="12700" marB="0">
                    <a:lnT w="19050">
                      <a:solidFill>
                        <a:srgbClr val="000000"/>
                      </a:solidFill>
                      <a:prstDash val="solid"/>
                    </a:lnT>
                  </a:tcPr>
                </a:tc>
                <a:tc>
                  <a:txBody>
                    <a:bodyPr/>
                    <a:lstStyle/>
                    <a:p>
                      <a:pPr marR="17145" algn="ctr">
                        <a:lnSpc>
                          <a:spcPct val="100000"/>
                        </a:lnSpc>
                        <a:spcBef>
                          <a:spcPts val="100"/>
                        </a:spcBef>
                      </a:pPr>
                      <a:r>
                        <a:rPr sz="1800" spc="-5" dirty="0">
                          <a:latin typeface="Calibri"/>
                          <a:cs typeface="Calibri"/>
                        </a:rPr>
                        <a:t>8,3</a:t>
                      </a:r>
                      <a:endParaRPr sz="1800">
                        <a:latin typeface="Calibri"/>
                        <a:cs typeface="Calibri"/>
                      </a:endParaRPr>
                    </a:p>
                  </a:txBody>
                  <a:tcPr marL="0" marR="0" marT="12700" marB="0">
                    <a:lnT w="19050">
                      <a:solidFill>
                        <a:srgbClr val="000000"/>
                      </a:solidFill>
                      <a:prstDash val="solid"/>
                    </a:lnT>
                  </a:tcPr>
                </a:tc>
                <a:tc>
                  <a:txBody>
                    <a:bodyPr/>
                    <a:lstStyle/>
                    <a:p>
                      <a:pPr marL="78105">
                        <a:lnSpc>
                          <a:spcPct val="100000"/>
                        </a:lnSpc>
                        <a:spcBef>
                          <a:spcPts val="100"/>
                        </a:spcBef>
                      </a:pPr>
                      <a:r>
                        <a:rPr sz="1800" dirty="0">
                          <a:latin typeface="Calibri"/>
                          <a:cs typeface="Calibri"/>
                        </a:rPr>
                        <a:t>9,1</a:t>
                      </a:r>
                      <a:endParaRPr sz="1800">
                        <a:latin typeface="Calibri"/>
                        <a:cs typeface="Calibri"/>
                      </a:endParaRPr>
                    </a:p>
                  </a:txBody>
                  <a:tcPr marL="0" marR="0" marT="12700" marB="0">
                    <a:lnT w="19050">
                      <a:solidFill>
                        <a:srgbClr val="000000"/>
                      </a:solidFill>
                      <a:prstDash val="solid"/>
                    </a:lnT>
                  </a:tcPr>
                </a:tc>
                <a:tc>
                  <a:txBody>
                    <a:bodyPr/>
                    <a:lstStyle/>
                    <a:p>
                      <a:pPr marL="52705">
                        <a:lnSpc>
                          <a:spcPct val="100000"/>
                        </a:lnSpc>
                        <a:spcBef>
                          <a:spcPts val="100"/>
                        </a:spcBef>
                      </a:pPr>
                      <a:r>
                        <a:rPr sz="1800" spc="-5" dirty="0">
                          <a:latin typeface="Calibri"/>
                          <a:cs typeface="Calibri"/>
                        </a:rPr>
                        <a:t>10,0</a:t>
                      </a:r>
                      <a:endParaRPr sz="1800">
                        <a:latin typeface="Calibri"/>
                        <a:cs typeface="Calibri"/>
                      </a:endParaRPr>
                    </a:p>
                  </a:txBody>
                  <a:tcPr marL="0" marR="0" marT="12700" marB="0">
                    <a:lnT w="19050">
                      <a:solidFill>
                        <a:srgbClr val="000000"/>
                      </a:solidFill>
                      <a:prstDash val="solid"/>
                    </a:lnT>
                  </a:tcPr>
                </a:tc>
                <a:tc>
                  <a:txBody>
                    <a:bodyPr/>
                    <a:lstStyle/>
                    <a:p>
                      <a:pPr marL="52069">
                        <a:lnSpc>
                          <a:spcPct val="100000"/>
                        </a:lnSpc>
                        <a:spcBef>
                          <a:spcPts val="100"/>
                        </a:spcBef>
                      </a:pPr>
                      <a:r>
                        <a:rPr sz="1800" spc="-5" dirty="0">
                          <a:latin typeface="Calibri"/>
                          <a:cs typeface="Calibri"/>
                        </a:rPr>
                        <a:t>11,1</a:t>
                      </a:r>
                      <a:endParaRPr sz="1800">
                        <a:latin typeface="Calibri"/>
                        <a:cs typeface="Calibri"/>
                      </a:endParaRPr>
                    </a:p>
                  </a:txBody>
                  <a:tcPr marL="0" marR="0" marT="12700" marB="0">
                    <a:lnT w="19050">
                      <a:solidFill>
                        <a:srgbClr val="000000"/>
                      </a:solidFill>
                      <a:prstDash val="solid"/>
                    </a:lnT>
                  </a:tcPr>
                </a:tc>
                <a:tc>
                  <a:txBody>
                    <a:bodyPr/>
                    <a:lstStyle/>
                    <a:p>
                      <a:pPr marL="52705">
                        <a:lnSpc>
                          <a:spcPct val="100000"/>
                        </a:lnSpc>
                        <a:spcBef>
                          <a:spcPts val="100"/>
                        </a:spcBef>
                      </a:pPr>
                      <a:r>
                        <a:rPr sz="1800" spc="-5" dirty="0">
                          <a:latin typeface="Calibri"/>
                          <a:cs typeface="Calibri"/>
                        </a:rPr>
                        <a:t>12,5</a:t>
                      </a:r>
                      <a:endParaRPr sz="1800">
                        <a:latin typeface="Calibri"/>
                        <a:cs typeface="Calibri"/>
                      </a:endParaRPr>
                    </a:p>
                  </a:txBody>
                  <a:tcPr marL="0" marR="0" marT="12700" marB="0">
                    <a:lnT w="19050">
                      <a:solidFill>
                        <a:srgbClr val="000000"/>
                      </a:solidFill>
                      <a:prstDash val="solid"/>
                    </a:lnT>
                  </a:tcPr>
                </a:tc>
                <a:tc>
                  <a:txBody>
                    <a:bodyPr/>
                    <a:lstStyle/>
                    <a:p>
                      <a:pPr algn="ctr">
                        <a:lnSpc>
                          <a:spcPct val="100000"/>
                        </a:lnSpc>
                        <a:spcBef>
                          <a:spcPts val="100"/>
                        </a:spcBef>
                      </a:pPr>
                      <a:r>
                        <a:rPr sz="1800" spc="-5" dirty="0">
                          <a:latin typeface="Calibri"/>
                          <a:cs typeface="Calibri"/>
                        </a:rPr>
                        <a:t>14,3</a:t>
                      </a:r>
                      <a:endParaRPr sz="1800">
                        <a:latin typeface="Calibri"/>
                        <a:cs typeface="Calibri"/>
                      </a:endParaRPr>
                    </a:p>
                  </a:txBody>
                  <a:tcPr marL="0" marR="0" marT="12700" marB="0">
                    <a:lnT w="19050">
                      <a:solidFill>
                        <a:srgbClr val="000000"/>
                      </a:solidFill>
                      <a:prstDash val="solid"/>
                    </a:lnT>
                  </a:tcPr>
                </a:tc>
                <a:tc>
                  <a:txBody>
                    <a:bodyPr/>
                    <a:lstStyle/>
                    <a:p>
                      <a:pPr algn="ctr">
                        <a:lnSpc>
                          <a:spcPct val="100000"/>
                        </a:lnSpc>
                        <a:spcBef>
                          <a:spcPts val="100"/>
                        </a:spcBef>
                      </a:pPr>
                      <a:r>
                        <a:rPr sz="1800" spc="-5" dirty="0">
                          <a:latin typeface="Calibri"/>
                          <a:cs typeface="Calibri"/>
                        </a:rPr>
                        <a:t>16,7</a:t>
                      </a:r>
                      <a:endParaRPr sz="1800">
                        <a:latin typeface="Calibri"/>
                        <a:cs typeface="Calibri"/>
                      </a:endParaRPr>
                    </a:p>
                  </a:txBody>
                  <a:tcPr marL="0" marR="0" marT="12700" marB="0">
                    <a:lnT w="19050">
                      <a:solidFill>
                        <a:srgbClr val="000000"/>
                      </a:solidFill>
                      <a:prstDash val="solid"/>
                    </a:lnT>
                  </a:tcPr>
                </a:tc>
                <a:tc>
                  <a:txBody>
                    <a:bodyPr/>
                    <a:lstStyle/>
                    <a:p>
                      <a:pPr marL="52705">
                        <a:lnSpc>
                          <a:spcPct val="100000"/>
                        </a:lnSpc>
                        <a:spcBef>
                          <a:spcPts val="100"/>
                        </a:spcBef>
                      </a:pPr>
                      <a:r>
                        <a:rPr sz="1800" spc="-5" dirty="0">
                          <a:latin typeface="Calibri"/>
                          <a:cs typeface="Calibri"/>
                        </a:rPr>
                        <a:t>20,0</a:t>
                      </a:r>
                      <a:endParaRPr sz="1800">
                        <a:latin typeface="Calibri"/>
                        <a:cs typeface="Calibri"/>
                      </a:endParaRPr>
                    </a:p>
                  </a:txBody>
                  <a:tcPr marL="0" marR="0" marT="12700" marB="0">
                    <a:lnT w="19050">
                      <a:solidFill>
                        <a:srgbClr val="000000"/>
                      </a:solidFill>
                      <a:prstDash val="solid"/>
                    </a:lnT>
                  </a:tcPr>
                </a:tc>
                <a:tc>
                  <a:txBody>
                    <a:bodyPr/>
                    <a:lstStyle/>
                    <a:p>
                      <a:pPr algn="ctr">
                        <a:lnSpc>
                          <a:spcPct val="100000"/>
                        </a:lnSpc>
                        <a:spcBef>
                          <a:spcPts val="100"/>
                        </a:spcBef>
                      </a:pPr>
                      <a:r>
                        <a:rPr sz="1800" spc="-5" dirty="0">
                          <a:latin typeface="Calibri"/>
                          <a:cs typeface="Calibri"/>
                        </a:rPr>
                        <a:t>25,0</a:t>
                      </a:r>
                      <a:endParaRPr sz="1800">
                        <a:latin typeface="Calibri"/>
                        <a:cs typeface="Calibri"/>
                      </a:endParaRPr>
                    </a:p>
                  </a:txBody>
                  <a:tcPr marL="0" marR="0" marT="12700" marB="0">
                    <a:lnT w="19050">
                      <a:solidFill>
                        <a:srgbClr val="000000"/>
                      </a:solidFill>
                      <a:prstDash val="solid"/>
                    </a:lnT>
                  </a:tcPr>
                </a:tc>
                <a:tc>
                  <a:txBody>
                    <a:bodyPr/>
                    <a:lstStyle/>
                    <a:p>
                      <a:pPr marR="45085" algn="r">
                        <a:lnSpc>
                          <a:spcPct val="100000"/>
                        </a:lnSpc>
                        <a:spcBef>
                          <a:spcPts val="100"/>
                        </a:spcBef>
                      </a:pPr>
                      <a:r>
                        <a:rPr sz="1800" dirty="0">
                          <a:latin typeface="Calibri"/>
                          <a:cs typeface="Calibri"/>
                        </a:rPr>
                        <a:t>33</a:t>
                      </a:r>
                      <a:r>
                        <a:rPr sz="1800" spc="-10" dirty="0">
                          <a:latin typeface="Calibri"/>
                          <a:cs typeface="Calibri"/>
                        </a:rPr>
                        <a:t>,</a:t>
                      </a:r>
                      <a:r>
                        <a:rPr sz="1800" dirty="0">
                          <a:latin typeface="Calibri"/>
                          <a:cs typeface="Calibri"/>
                        </a:rPr>
                        <a:t>3</a:t>
                      </a:r>
                      <a:endParaRPr sz="1800">
                        <a:latin typeface="Calibri"/>
                        <a:cs typeface="Calibri"/>
                      </a:endParaRPr>
                    </a:p>
                  </a:txBody>
                  <a:tcPr marL="0" marR="0" marT="12700" marB="0">
                    <a:lnT w="19050">
                      <a:solidFill>
                        <a:srgbClr val="000000"/>
                      </a:solidFill>
                      <a:prstDash val="solid"/>
                    </a:lnT>
                  </a:tcPr>
                </a:tc>
                <a:tc>
                  <a:txBody>
                    <a:bodyPr/>
                    <a:lstStyle/>
                    <a:p>
                      <a:pPr marL="52705">
                        <a:lnSpc>
                          <a:spcPct val="100000"/>
                        </a:lnSpc>
                        <a:spcBef>
                          <a:spcPts val="100"/>
                        </a:spcBef>
                      </a:pPr>
                      <a:r>
                        <a:rPr sz="1800" spc="-5" dirty="0">
                          <a:latin typeface="Calibri"/>
                          <a:cs typeface="Calibri"/>
                        </a:rPr>
                        <a:t>50,0</a:t>
                      </a:r>
                      <a:endParaRPr sz="1800">
                        <a:latin typeface="Calibri"/>
                        <a:cs typeface="Calibri"/>
                      </a:endParaRPr>
                    </a:p>
                  </a:txBody>
                  <a:tcPr marL="0" marR="0" marT="12700" marB="0">
                    <a:lnT w="19050">
                      <a:solidFill>
                        <a:srgbClr val="000000"/>
                      </a:solidFill>
                      <a:prstDash val="solid"/>
                    </a:lnT>
                  </a:tcPr>
                </a:tc>
                <a:tc>
                  <a:txBody>
                    <a:bodyPr/>
                    <a:lstStyle/>
                    <a:p>
                      <a:pPr marL="20320" algn="ctr">
                        <a:lnSpc>
                          <a:spcPct val="100000"/>
                        </a:lnSpc>
                        <a:spcBef>
                          <a:spcPts val="100"/>
                        </a:spcBef>
                      </a:pPr>
                      <a:r>
                        <a:rPr sz="1800" spc="-5" dirty="0">
                          <a:latin typeface="Calibri"/>
                          <a:cs typeface="Calibri"/>
                        </a:rPr>
                        <a:t>100,0</a:t>
                      </a:r>
                      <a:endParaRPr sz="1800">
                        <a:latin typeface="Calibri"/>
                        <a:cs typeface="Calibri"/>
                      </a:endParaRPr>
                    </a:p>
                  </a:txBody>
                  <a:tcPr marL="0" marR="0" marT="12700" marB="0">
                    <a:lnT w="19050">
                      <a:solidFill>
                        <a:srgbClr val="000000"/>
                      </a:solidFill>
                      <a:prstDash val="solid"/>
                    </a:lnT>
                  </a:tcPr>
                </a:tc>
              </a:tr>
              <a:tr h="281559">
                <a:tc>
                  <a:txBody>
                    <a:bodyPr/>
                    <a:lstStyle/>
                    <a:p>
                      <a:pPr marL="31750">
                        <a:lnSpc>
                          <a:spcPts val="2115"/>
                        </a:lnSpc>
                        <a:tabLst>
                          <a:tab pos="760095" algn="l"/>
                        </a:tabLst>
                      </a:pPr>
                      <a:r>
                        <a:rPr sz="1800" spc="-35" dirty="0">
                          <a:latin typeface="Calibri"/>
                          <a:cs typeface="Calibri"/>
                        </a:rPr>
                        <a:t>EVA	</a:t>
                      </a:r>
                      <a:r>
                        <a:rPr sz="2000" dirty="0">
                          <a:latin typeface="Calibri"/>
                          <a:cs typeface="Calibri"/>
                        </a:rPr>
                        <a:t>-5</a:t>
                      </a:r>
                      <a:endParaRPr sz="2000">
                        <a:latin typeface="Calibri"/>
                        <a:cs typeface="Calibri"/>
                      </a:endParaRPr>
                    </a:p>
                  </a:txBody>
                  <a:tcPr marL="0" marR="0" marT="0" marB="0"/>
                </a:tc>
                <a:tc>
                  <a:txBody>
                    <a:bodyPr/>
                    <a:lstStyle/>
                    <a:p>
                      <a:pPr marL="71755">
                        <a:lnSpc>
                          <a:spcPts val="2115"/>
                        </a:lnSpc>
                      </a:pPr>
                      <a:r>
                        <a:rPr sz="2000" dirty="0">
                          <a:latin typeface="Calibri"/>
                          <a:cs typeface="Calibri"/>
                        </a:rPr>
                        <a:t>-4</a:t>
                      </a:r>
                      <a:endParaRPr sz="2000">
                        <a:latin typeface="Calibri"/>
                        <a:cs typeface="Calibri"/>
                      </a:endParaRPr>
                    </a:p>
                  </a:txBody>
                  <a:tcPr marL="0" marR="0" marT="0" marB="0"/>
                </a:tc>
                <a:tc>
                  <a:txBody>
                    <a:bodyPr/>
                    <a:lstStyle/>
                    <a:p>
                      <a:pPr marR="15240" algn="ctr">
                        <a:lnSpc>
                          <a:spcPts val="2115"/>
                        </a:lnSpc>
                      </a:pPr>
                      <a:r>
                        <a:rPr sz="2000" dirty="0">
                          <a:latin typeface="Calibri"/>
                          <a:cs typeface="Calibri"/>
                        </a:rPr>
                        <a:t>-3</a:t>
                      </a:r>
                      <a:endParaRPr sz="2000">
                        <a:latin typeface="Calibri"/>
                        <a:cs typeface="Calibri"/>
                      </a:endParaRPr>
                    </a:p>
                  </a:txBody>
                  <a:tcPr marL="0" marR="0" marT="0" marB="0"/>
                </a:tc>
                <a:tc>
                  <a:txBody>
                    <a:bodyPr/>
                    <a:lstStyle/>
                    <a:p>
                      <a:pPr marL="34925" algn="ctr">
                        <a:lnSpc>
                          <a:spcPts val="2115"/>
                        </a:lnSpc>
                      </a:pPr>
                      <a:r>
                        <a:rPr sz="2000" dirty="0">
                          <a:latin typeface="Calibri"/>
                          <a:cs typeface="Calibri"/>
                        </a:rPr>
                        <a:t>-2</a:t>
                      </a:r>
                      <a:endParaRPr sz="2000">
                        <a:latin typeface="Calibri"/>
                        <a:cs typeface="Calibri"/>
                      </a:endParaRPr>
                    </a:p>
                  </a:txBody>
                  <a:tcPr marL="0" marR="0" marT="0" marB="0"/>
                </a:tc>
                <a:tc>
                  <a:txBody>
                    <a:bodyPr/>
                    <a:lstStyle/>
                    <a:p>
                      <a:pPr marL="81280">
                        <a:lnSpc>
                          <a:spcPts val="2115"/>
                        </a:lnSpc>
                      </a:pPr>
                      <a:r>
                        <a:rPr sz="2000" dirty="0">
                          <a:latin typeface="Calibri"/>
                          <a:cs typeface="Calibri"/>
                        </a:rPr>
                        <a:t>-1</a:t>
                      </a:r>
                      <a:endParaRPr sz="2000">
                        <a:latin typeface="Calibri"/>
                        <a:cs typeface="Calibri"/>
                      </a:endParaRPr>
                    </a:p>
                  </a:txBody>
                  <a:tcPr marL="0" marR="0" marT="0" marB="0"/>
                </a:tc>
                <a:tc>
                  <a:txBody>
                    <a:bodyPr/>
                    <a:lstStyle/>
                    <a:p>
                      <a:pPr marL="97155">
                        <a:lnSpc>
                          <a:spcPts val="2115"/>
                        </a:lnSpc>
                      </a:pPr>
                      <a:r>
                        <a:rPr sz="2000" dirty="0">
                          <a:latin typeface="Symbol"/>
                          <a:cs typeface="Symbol"/>
                        </a:rPr>
                        <a:t></a:t>
                      </a:r>
                      <a:r>
                        <a:rPr sz="2000" dirty="0">
                          <a:latin typeface="Calibri"/>
                          <a:cs typeface="Calibri"/>
                        </a:rPr>
                        <a:t>0</a:t>
                      </a:r>
                      <a:endParaRPr sz="2000">
                        <a:latin typeface="Calibri"/>
                        <a:cs typeface="Calibri"/>
                      </a:endParaRPr>
                    </a:p>
                  </a:txBody>
                  <a:tcPr marL="0" marR="0" marT="0" marB="0"/>
                </a:tc>
                <a:tc>
                  <a:txBody>
                    <a:bodyPr/>
                    <a:lstStyle/>
                    <a:p>
                      <a:pPr marL="85090">
                        <a:lnSpc>
                          <a:spcPts val="2115"/>
                        </a:lnSpc>
                      </a:pPr>
                      <a:r>
                        <a:rPr sz="2000" dirty="0">
                          <a:latin typeface="Calibri"/>
                          <a:cs typeface="Calibri"/>
                        </a:rPr>
                        <a:t>+1</a:t>
                      </a:r>
                      <a:endParaRPr sz="2000">
                        <a:latin typeface="Calibri"/>
                        <a:cs typeface="Calibri"/>
                      </a:endParaRPr>
                    </a:p>
                  </a:txBody>
                  <a:tcPr marL="0" marR="0" marT="0" marB="0"/>
                </a:tc>
                <a:tc>
                  <a:txBody>
                    <a:bodyPr/>
                    <a:lstStyle/>
                    <a:p>
                      <a:pPr marL="116205">
                        <a:lnSpc>
                          <a:spcPts val="2115"/>
                        </a:lnSpc>
                      </a:pPr>
                      <a:r>
                        <a:rPr sz="2000" spc="-5" dirty="0">
                          <a:latin typeface="Calibri"/>
                          <a:cs typeface="Calibri"/>
                        </a:rPr>
                        <a:t>+2</a:t>
                      </a:r>
                      <a:endParaRPr sz="2000">
                        <a:latin typeface="Calibri"/>
                        <a:cs typeface="Calibri"/>
                      </a:endParaRPr>
                    </a:p>
                  </a:txBody>
                  <a:tcPr marL="0" marR="0" marT="0" marB="0"/>
                </a:tc>
                <a:tc>
                  <a:txBody>
                    <a:bodyPr/>
                    <a:lstStyle/>
                    <a:p>
                      <a:pPr marL="44450" algn="ctr">
                        <a:lnSpc>
                          <a:spcPts val="2115"/>
                        </a:lnSpc>
                      </a:pPr>
                      <a:r>
                        <a:rPr sz="2000" spc="-5" dirty="0">
                          <a:latin typeface="Calibri"/>
                          <a:cs typeface="Calibri"/>
                        </a:rPr>
                        <a:t>+3</a:t>
                      </a:r>
                      <a:endParaRPr sz="2000">
                        <a:latin typeface="Calibri"/>
                        <a:cs typeface="Calibri"/>
                      </a:endParaRPr>
                    </a:p>
                  </a:txBody>
                  <a:tcPr marL="0" marR="0" marT="0" marB="0"/>
                </a:tc>
                <a:tc>
                  <a:txBody>
                    <a:bodyPr/>
                    <a:lstStyle/>
                    <a:p>
                      <a:pPr algn="ctr">
                        <a:lnSpc>
                          <a:spcPts val="2115"/>
                        </a:lnSpc>
                      </a:pPr>
                      <a:r>
                        <a:rPr sz="2000" spc="-5" dirty="0">
                          <a:latin typeface="Calibri"/>
                          <a:cs typeface="Calibri"/>
                        </a:rPr>
                        <a:t>+4</a:t>
                      </a:r>
                      <a:endParaRPr sz="2000">
                        <a:latin typeface="Calibri"/>
                        <a:cs typeface="Calibri"/>
                      </a:endParaRPr>
                    </a:p>
                  </a:txBody>
                  <a:tcPr marL="0" marR="0" marT="0" marB="0"/>
                </a:tc>
                <a:tc>
                  <a:txBody>
                    <a:bodyPr/>
                    <a:lstStyle/>
                    <a:p>
                      <a:pPr marL="99060">
                        <a:lnSpc>
                          <a:spcPts val="2115"/>
                        </a:lnSpc>
                      </a:pPr>
                      <a:r>
                        <a:rPr sz="2000" spc="-5" dirty="0">
                          <a:latin typeface="Calibri"/>
                          <a:cs typeface="Calibri"/>
                        </a:rPr>
                        <a:t>+5</a:t>
                      </a:r>
                      <a:endParaRPr sz="2000">
                        <a:latin typeface="Calibri"/>
                        <a:cs typeface="Calibri"/>
                      </a:endParaRPr>
                    </a:p>
                  </a:txBody>
                  <a:tcPr marL="0" marR="0" marT="0" marB="0"/>
                </a:tc>
                <a:tc>
                  <a:txBody>
                    <a:bodyPr/>
                    <a:lstStyle/>
                    <a:p>
                      <a:pPr marL="8890" algn="ctr">
                        <a:lnSpc>
                          <a:spcPts val="2115"/>
                        </a:lnSpc>
                      </a:pPr>
                      <a:r>
                        <a:rPr sz="2000" dirty="0">
                          <a:latin typeface="Calibri"/>
                          <a:cs typeface="Calibri"/>
                        </a:rPr>
                        <a:t>+6</a:t>
                      </a:r>
                      <a:endParaRPr sz="2000">
                        <a:latin typeface="Calibri"/>
                        <a:cs typeface="Calibri"/>
                      </a:endParaRPr>
                    </a:p>
                  </a:txBody>
                  <a:tcPr marL="0" marR="0" marT="0" marB="0"/>
                </a:tc>
                <a:tc>
                  <a:txBody>
                    <a:bodyPr/>
                    <a:lstStyle/>
                    <a:p>
                      <a:pPr marR="81915" algn="r">
                        <a:lnSpc>
                          <a:spcPts val="2115"/>
                        </a:lnSpc>
                      </a:pPr>
                      <a:r>
                        <a:rPr sz="2000" spc="-5" dirty="0">
                          <a:latin typeface="Calibri"/>
                          <a:cs typeface="Calibri"/>
                        </a:rPr>
                        <a:t>+7</a:t>
                      </a:r>
                      <a:endParaRPr sz="2000">
                        <a:latin typeface="Calibri"/>
                        <a:cs typeface="Calibri"/>
                      </a:endParaRPr>
                    </a:p>
                  </a:txBody>
                  <a:tcPr marL="0" marR="0" marT="0" marB="0"/>
                </a:tc>
                <a:tc>
                  <a:txBody>
                    <a:bodyPr/>
                    <a:lstStyle/>
                    <a:p>
                      <a:pPr marL="138430">
                        <a:lnSpc>
                          <a:spcPts val="2115"/>
                        </a:lnSpc>
                      </a:pPr>
                      <a:r>
                        <a:rPr sz="2000" spc="-5" dirty="0">
                          <a:latin typeface="Calibri"/>
                          <a:cs typeface="Calibri"/>
                        </a:rPr>
                        <a:t>+8</a:t>
                      </a:r>
                      <a:endParaRPr sz="2000">
                        <a:latin typeface="Calibri"/>
                        <a:cs typeface="Calibri"/>
                      </a:endParaRPr>
                    </a:p>
                  </a:txBody>
                  <a:tcPr marL="0" marR="0" marT="0" marB="0"/>
                </a:tc>
                <a:tc>
                  <a:txBody>
                    <a:bodyPr/>
                    <a:lstStyle/>
                    <a:p>
                      <a:pPr marR="111760" algn="ctr">
                        <a:lnSpc>
                          <a:spcPts val="2115"/>
                        </a:lnSpc>
                      </a:pPr>
                      <a:r>
                        <a:rPr sz="2000" spc="-5" dirty="0">
                          <a:latin typeface="Calibri"/>
                          <a:cs typeface="Calibri"/>
                        </a:rPr>
                        <a:t>+9</a:t>
                      </a:r>
                      <a:endParaRPr sz="2000">
                        <a:latin typeface="Calibri"/>
                        <a:cs typeface="Calibri"/>
                      </a:endParaRPr>
                    </a:p>
                  </a:txBody>
                  <a:tcPr marL="0" marR="0" marT="0" marB="0"/>
                </a:tc>
              </a:tr>
            </a:tbl>
          </a:graphicData>
        </a:graphic>
      </p:graphicFrame>
      <p:sp>
        <p:nvSpPr>
          <p:cNvPr id="6" name="object 6"/>
          <p:cNvSpPr/>
          <p:nvPr/>
        </p:nvSpPr>
        <p:spPr>
          <a:xfrm>
            <a:off x="837438" y="5106161"/>
            <a:ext cx="7691755" cy="0"/>
          </a:xfrm>
          <a:custGeom>
            <a:avLst/>
            <a:gdLst/>
            <a:ahLst/>
            <a:cxnLst/>
            <a:rect l="l" t="t" r="r" b="b"/>
            <a:pathLst>
              <a:path w="7691755">
                <a:moveTo>
                  <a:pt x="0" y="0"/>
                </a:moveTo>
                <a:lnTo>
                  <a:pt x="7691628" y="0"/>
                </a:lnTo>
              </a:path>
            </a:pathLst>
          </a:custGeom>
          <a:ln w="38100">
            <a:solidFill>
              <a:srgbClr val="C0504D"/>
            </a:solidFill>
          </a:ln>
        </p:spPr>
        <p:txBody>
          <a:bodyPr wrap="square" lIns="0" tIns="0" rIns="0" bIns="0" rtlCol="0"/>
          <a:lstStyle/>
          <a:p>
            <a:endParaRPr/>
          </a:p>
        </p:txBody>
      </p:sp>
      <p:sp>
        <p:nvSpPr>
          <p:cNvPr id="7" name="object 7"/>
          <p:cNvSpPr/>
          <p:nvPr/>
        </p:nvSpPr>
        <p:spPr>
          <a:xfrm>
            <a:off x="8471916"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8" name="object 8"/>
          <p:cNvSpPr/>
          <p:nvPr/>
        </p:nvSpPr>
        <p:spPr>
          <a:xfrm>
            <a:off x="5394959"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9" name="object 9"/>
          <p:cNvSpPr/>
          <p:nvPr/>
        </p:nvSpPr>
        <p:spPr>
          <a:xfrm>
            <a:off x="5908547"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0" name="object 10"/>
          <p:cNvSpPr/>
          <p:nvPr/>
        </p:nvSpPr>
        <p:spPr>
          <a:xfrm>
            <a:off x="6420611"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4" y="95250"/>
                </a:lnTo>
                <a:lnTo>
                  <a:pt x="57150" y="0"/>
                </a:lnTo>
                <a:close/>
              </a:path>
              <a:path w="114300" h="381000">
                <a:moveTo>
                  <a:pt x="104774" y="95250"/>
                </a:moveTo>
                <a:lnTo>
                  <a:pt x="76200" y="95250"/>
                </a:lnTo>
                <a:lnTo>
                  <a:pt x="76200" y="114300"/>
                </a:lnTo>
                <a:lnTo>
                  <a:pt x="114299" y="114300"/>
                </a:lnTo>
                <a:lnTo>
                  <a:pt x="104774" y="95250"/>
                </a:lnTo>
                <a:close/>
              </a:path>
            </a:pathLst>
          </a:custGeom>
          <a:solidFill>
            <a:srgbClr val="C0504D"/>
          </a:solidFill>
        </p:spPr>
        <p:txBody>
          <a:bodyPr wrap="square" lIns="0" tIns="0" rIns="0" bIns="0" rtlCol="0"/>
          <a:lstStyle/>
          <a:p>
            <a:endParaRPr/>
          </a:p>
        </p:txBody>
      </p:sp>
      <p:sp>
        <p:nvSpPr>
          <p:cNvPr id="11" name="object 11"/>
          <p:cNvSpPr/>
          <p:nvPr/>
        </p:nvSpPr>
        <p:spPr>
          <a:xfrm>
            <a:off x="6934200"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2" name="object 12"/>
          <p:cNvSpPr/>
          <p:nvPr/>
        </p:nvSpPr>
        <p:spPr>
          <a:xfrm>
            <a:off x="7446264"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3" name="object 13"/>
          <p:cNvSpPr/>
          <p:nvPr/>
        </p:nvSpPr>
        <p:spPr>
          <a:xfrm>
            <a:off x="7959852"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4" name="object 14"/>
          <p:cNvSpPr/>
          <p:nvPr/>
        </p:nvSpPr>
        <p:spPr>
          <a:xfrm>
            <a:off x="4882896"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5" name="object 15"/>
          <p:cNvSpPr/>
          <p:nvPr/>
        </p:nvSpPr>
        <p:spPr>
          <a:xfrm>
            <a:off x="4369308" y="4725161"/>
            <a:ext cx="114300" cy="381000"/>
          </a:xfrm>
          <a:custGeom>
            <a:avLst/>
            <a:gdLst/>
            <a:ahLst/>
            <a:cxnLst/>
            <a:rect l="l" t="t" r="r" b="b"/>
            <a:pathLst>
              <a:path w="114300" h="381000">
                <a:moveTo>
                  <a:pt x="76200" y="95250"/>
                </a:moveTo>
                <a:lnTo>
                  <a:pt x="38100" y="95250"/>
                </a:lnTo>
                <a:lnTo>
                  <a:pt x="38100" y="381000"/>
                </a:lnTo>
                <a:lnTo>
                  <a:pt x="76200" y="381000"/>
                </a:lnTo>
                <a:lnTo>
                  <a:pt x="76200" y="9525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rgbClr val="C0504D"/>
          </a:solidFill>
        </p:spPr>
        <p:txBody>
          <a:bodyPr wrap="square" lIns="0" tIns="0" rIns="0" bIns="0" rtlCol="0"/>
          <a:lstStyle/>
          <a:p>
            <a:endParaRPr/>
          </a:p>
        </p:txBody>
      </p:sp>
      <p:sp>
        <p:nvSpPr>
          <p:cNvPr id="16" name="object 16"/>
          <p:cNvSpPr/>
          <p:nvPr/>
        </p:nvSpPr>
        <p:spPr>
          <a:xfrm>
            <a:off x="3343655"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17" name="object 17"/>
          <p:cNvSpPr/>
          <p:nvPr/>
        </p:nvSpPr>
        <p:spPr>
          <a:xfrm>
            <a:off x="2831592"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18" name="object 18"/>
          <p:cNvSpPr/>
          <p:nvPr/>
        </p:nvSpPr>
        <p:spPr>
          <a:xfrm>
            <a:off x="2318004"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19" name="object 19"/>
          <p:cNvSpPr/>
          <p:nvPr/>
        </p:nvSpPr>
        <p:spPr>
          <a:xfrm>
            <a:off x="1805939"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20" name="object 20"/>
          <p:cNvSpPr/>
          <p:nvPr/>
        </p:nvSpPr>
        <p:spPr>
          <a:xfrm>
            <a:off x="1292352" y="51061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0"/>
                </a:moveTo>
                <a:lnTo>
                  <a:pt x="38100" y="0"/>
                </a:lnTo>
                <a:lnTo>
                  <a:pt x="38100" y="285750"/>
                </a:lnTo>
                <a:lnTo>
                  <a:pt x="76200" y="285750"/>
                </a:lnTo>
                <a:lnTo>
                  <a:pt x="76200" y="0"/>
                </a:lnTo>
                <a:close/>
              </a:path>
              <a:path w="114300" h="381000">
                <a:moveTo>
                  <a:pt x="114300" y="266700"/>
                </a:moveTo>
                <a:lnTo>
                  <a:pt x="76200" y="266700"/>
                </a:lnTo>
                <a:lnTo>
                  <a:pt x="76200" y="285750"/>
                </a:lnTo>
                <a:lnTo>
                  <a:pt x="104775" y="285750"/>
                </a:lnTo>
                <a:lnTo>
                  <a:pt x="114300" y="266700"/>
                </a:lnTo>
                <a:close/>
              </a:path>
            </a:pathLst>
          </a:custGeom>
          <a:solidFill>
            <a:srgbClr val="C0504D"/>
          </a:solidFill>
        </p:spPr>
        <p:txBody>
          <a:bodyPr wrap="square" lIns="0" tIns="0" rIns="0" bIns="0" rtlCol="0"/>
          <a:lstStyle/>
          <a:p>
            <a:endParaRPr/>
          </a:p>
        </p:txBody>
      </p:sp>
      <p:sp>
        <p:nvSpPr>
          <p:cNvPr id="21" name="object 21"/>
          <p:cNvSpPr txBox="1"/>
          <p:nvPr/>
        </p:nvSpPr>
        <p:spPr>
          <a:xfrm>
            <a:off x="777240" y="6115303"/>
            <a:ext cx="586105" cy="299720"/>
          </a:xfrm>
          <a:prstGeom prst="rect">
            <a:avLst/>
          </a:prstGeom>
        </p:spPr>
        <p:txBody>
          <a:bodyPr vert="horz" wrap="square" lIns="0" tIns="12700" rIns="0" bIns="0" rtlCol="0">
            <a:spAutoFit/>
          </a:bodyPr>
          <a:lstStyle/>
          <a:p>
            <a:pPr>
              <a:lnSpc>
                <a:spcPct val="100000"/>
              </a:lnSpc>
              <a:spcBef>
                <a:spcPts val="100"/>
              </a:spcBef>
            </a:pPr>
            <a:r>
              <a:rPr sz="1800" b="1" spc="-5" dirty="0">
                <a:latin typeface="Calibri"/>
                <a:cs typeface="Calibri"/>
              </a:rPr>
              <a:t>NPV</a:t>
            </a:r>
            <a:r>
              <a:rPr sz="1800" b="1" spc="-75" dirty="0">
                <a:latin typeface="Calibri"/>
                <a:cs typeface="Calibri"/>
              </a:rPr>
              <a:t> </a:t>
            </a:r>
            <a:r>
              <a:rPr sz="1800" dirty="0">
                <a:latin typeface="Calibri"/>
                <a:cs typeface="Calibri"/>
              </a:rPr>
              <a:t>=</a:t>
            </a:r>
            <a:endParaRPr sz="1800">
              <a:latin typeface="Calibri"/>
              <a:cs typeface="Calibri"/>
            </a:endParaRPr>
          </a:p>
        </p:txBody>
      </p:sp>
      <p:sp>
        <p:nvSpPr>
          <p:cNvPr id="22" name="object 22"/>
          <p:cNvSpPr txBox="1"/>
          <p:nvPr/>
        </p:nvSpPr>
        <p:spPr>
          <a:xfrm>
            <a:off x="1313052" y="5464250"/>
            <a:ext cx="6518909" cy="1000760"/>
          </a:xfrm>
          <a:prstGeom prst="rect">
            <a:avLst/>
          </a:prstGeom>
        </p:spPr>
        <p:txBody>
          <a:bodyPr vert="horz" wrap="square" lIns="0" tIns="12700" rIns="0" bIns="0" rtlCol="0">
            <a:spAutoFit/>
          </a:bodyPr>
          <a:lstStyle/>
          <a:p>
            <a:pPr marL="38100">
              <a:lnSpc>
                <a:spcPct val="100000"/>
              </a:lnSpc>
              <a:spcBef>
                <a:spcPts val="100"/>
              </a:spcBef>
              <a:tabLst>
                <a:tab pos="467359" algn="l"/>
                <a:tab pos="1054735" algn="l"/>
                <a:tab pos="1537335" algn="l"/>
                <a:tab pos="1951989" algn="l"/>
              </a:tabLst>
            </a:pPr>
            <a:r>
              <a:rPr sz="1800" dirty="0">
                <a:solidFill>
                  <a:srgbClr val="C0504D"/>
                </a:solidFill>
                <a:latin typeface="Calibri"/>
                <a:cs typeface="Calibri"/>
              </a:rPr>
              <a:t>5	4	3	2	1</a:t>
            </a:r>
            <a:endParaRPr sz="1800">
              <a:latin typeface="Calibri"/>
              <a:cs typeface="Calibri"/>
            </a:endParaRPr>
          </a:p>
          <a:p>
            <a:pPr>
              <a:lnSpc>
                <a:spcPct val="100000"/>
              </a:lnSpc>
              <a:spcBef>
                <a:spcPts val="20"/>
              </a:spcBef>
            </a:pPr>
            <a:endParaRPr sz="1750">
              <a:latin typeface="Calibri"/>
              <a:cs typeface="Calibri"/>
            </a:endParaRPr>
          </a:p>
          <a:p>
            <a:pPr marL="454659">
              <a:lnSpc>
                <a:spcPct val="100000"/>
              </a:lnSpc>
              <a:tabLst>
                <a:tab pos="5484495" algn="l"/>
              </a:tabLst>
            </a:pPr>
            <a:r>
              <a:rPr sz="2000" dirty="0">
                <a:latin typeface="Calibri"/>
                <a:cs typeface="Calibri"/>
              </a:rPr>
              <a:t>-5(1,10)</a:t>
            </a:r>
            <a:r>
              <a:rPr sz="1950" baseline="25641" dirty="0">
                <a:latin typeface="Calibri"/>
                <a:cs typeface="Calibri"/>
              </a:rPr>
              <a:t>-1 </a:t>
            </a:r>
            <a:r>
              <a:rPr sz="2000" dirty="0">
                <a:latin typeface="Calibri"/>
                <a:cs typeface="Calibri"/>
              </a:rPr>
              <a:t>- 4 (1,10)</a:t>
            </a:r>
            <a:r>
              <a:rPr sz="1950" baseline="25641" dirty="0">
                <a:latin typeface="Calibri"/>
                <a:cs typeface="Calibri"/>
              </a:rPr>
              <a:t>-2  </a:t>
            </a:r>
            <a:r>
              <a:rPr sz="2000" spc="-5" dirty="0">
                <a:latin typeface="Calibri"/>
                <a:cs typeface="Calibri"/>
              </a:rPr>
              <a:t>.…+ </a:t>
            </a:r>
            <a:r>
              <a:rPr sz="2000" dirty="0">
                <a:latin typeface="Calibri"/>
                <a:cs typeface="Calibri"/>
              </a:rPr>
              <a:t>8 </a:t>
            </a:r>
            <a:r>
              <a:rPr sz="2000" spc="5" dirty="0">
                <a:latin typeface="Calibri"/>
                <a:cs typeface="Calibri"/>
              </a:rPr>
              <a:t>(1,10)</a:t>
            </a:r>
            <a:r>
              <a:rPr sz="1950" spc="7" baseline="25641" dirty="0">
                <a:latin typeface="Calibri"/>
                <a:cs typeface="Calibri"/>
              </a:rPr>
              <a:t>-14 </a:t>
            </a:r>
            <a:r>
              <a:rPr sz="2000" dirty="0">
                <a:latin typeface="Calibri"/>
                <a:cs typeface="Calibri"/>
              </a:rPr>
              <a:t>+</a:t>
            </a:r>
            <a:r>
              <a:rPr sz="2000" spc="-175" dirty="0">
                <a:latin typeface="Calibri"/>
                <a:cs typeface="Calibri"/>
              </a:rPr>
              <a:t> </a:t>
            </a:r>
            <a:r>
              <a:rPr sz="2000" dirty="0">
                <a:latin typeface="Calibri"/>
                <a:cs typeface="Calibri"/>
              </a:rPr>
              <a:t>9</a:t>
            </a:r>
            <a:r>
              <a:rPr sz="2000" spc="10" dirty="0">
                <a:latin typeface="Calibri"/>
                <a:cs typeface="Calibri"/>
              </a:rPr>
              <a:t> </a:t>
            </a:r>
            <a:r>
              <a:rPr sz="2000" spc="5" dirty="0">
                <a:latin typeface="Calibri"/>
                <a:cs typeface="Calibri"/>
              </a:rPr>
              <a:t>(1,10)</a:t>
            </a:r>
            <a:r>
              <a:rPr sz="1950" spc="7" baseline="25641" dirty="0">
                <a:latin typeface="Calibri"/>
                <a:cs typeface="Calibri"/>
              </a:rPr>
              <a:t>-15	</a:t>
            </a:r>
            <a:r>
              <a:rPr sz="4200" i="1" spc="-7" baseline="-2976" dirty="0">
                <a:latin typeface="Calibri"/>
                <a:cs typeface="Calibri"/>
              </a:rPr>
              <a:t>= </a:t>
            </a:r>
            <a:r>
              <a:rPr sz="4200" b="1" spc="-7" baseline="-2976" dirty="0">
                <a:latin typeface="Calibri"/>
                <a:cs typeface="Calibri"/>
              </a:rPr>
              <a:t>+</a:t>
            </a:r>
            <a:r>
              <a:rPr sz="4200" b="1" spc="-44" baseline="-2976" dirty="0">
                <a:latin typeface="Calibri"/>
                <a:cs typeface="Calibri"/>
              </a:rPr>
              <a:t> </a:t>
            </a:r>
            <a:r>
              <a:rPr sz="4200" b="1" spc="-7" baseline="-2976" dirty="0">
                <a:latin typeface="Calibri"/>
                <a:cs typeface="Calibri"/>
              </a:rPr>
              <a:t>2,1</a:t>
            </a:r>
            <a:endParaRPr sz="4200" baseline="-2976">
              <a:latin typeface="Calibri"/>
              <a:cs typeface="Calibri"/>
            </a:endParaRPr>
          </a:p>
        </p:txBody>
      </p:sp>
      <p:sp>
        <p:nvSpPr>
          <p:cNvPr id="23" name="object 23"/>
          <p:cNvSpPr/>
          <p:nvPr/>
        </p:nvSpPr>
        <p:spPr>
          <a:xfrm>
            <a:off x="495300" y="6731000"/>
            <a:ext cx="8382000" cy="12700"/>
          </a:xfrm>
          <a:custGeom>
            <a:avLst/>
            <a:gdLst/>
            <a:ahLst/>
            <a:cxnLst/>
            <a:rect l="l" t="t" r="r" b="b"/>
            <a:pathLst>
              <a:path w="8382000" h="12700">
                <a:moveTo>
                  <a:pt x="0" y="12700"/>
                </a:moveTo>
                <a:lnTo>
                  <a:pt x="8382000" y="12700"/>
                </a:lnTo>
                <a:lnTo>
                  <a:pt x="8382000" y="0"/>
                </a:lnTo>
                <a:lnTo>
                  <a:pt x="0" y="0"/>
                </a:lnTo>
                <a:lnTo>
                  <a:pt x="0" y="12700"/>
                </a:lnTo>
                <a:close/>
              </a:path>
            </a:pathLst>
          </a:custGeom>
          <a:solidFill>
            <a:srgbClr val="0000FF"/>
          </a:solidFill>
        </p:spPr>
        <p:txBody>
          <a:bodyPr wrap="square" lIns="0" tIns="0" rIns="0" bIns="0" rtlCol="0"/>
          <a:lstStyle/>
          <a:p>
            <a:endParaRPr/>
          </a:p>
        </p:txBody>
      </p:sp>
      <p:sp>
        <p:nvSpPr>
          <p:cNvPr id="24" name="object 24"/>
          <p:cNvSpPr/>
          <p:nvPr/>
        </p:nvSpPr>
        <p:spPr>
          <a:xfrm>
            <a:off x="495300" y="5842000"/>
            <a:ext cx="12700" cy="889000"/>
          </a:xfrm>
          <a:custGeom>
            <a:avLst/>
            <a:gdLst/>
            <a:ahLst/>
            <a:cxnLst/>
            <a:rect l="l" t="t" r="r" b="b"/>
            <a:pathLst>
              <a:path w="12700" h="889000">
                <a:moveTo>
                  <a:pt x="0" y="889000"/>
                </a:moveTo>
                <a:lnTo>
                  <a:pt x="12700" y="889000"/>
                </a:lnTo>
                <a:lnTo>
                  <a:pt x="12700" y="0"/>
                </a:lnTo>
                <a:lnTo>
                  <a:pt x="0" y="0"/>
                </a:lnTo>
                <a:lnTo>
                  <a:pt x="0" y="889000"/>
                </a:lnTo>
                <a:close/>
              </a:path>
            </a:pathLst>
          </a:custGeom>
          <a:solidFill>
            <a:srgbClr val="0000FF"/>
          </a:solidFill>
        </p:spPr>
        <p:txBody>
          <a:bodyPr wrap="square" lIns="0" tIns="0" rIns="0" bIns="0" rtlCol="0"/>
          <a:lstStyle/>
          <a:p>
            <a:endParaRPr/>
          </a:p>
        </p:txBody>
      </p:sp>
      <p:sp>
        <p:nvSpPr>
          <p:cNvPr id="25" name="object 25"/>
          <p:cNvSpPr/>
          <p:nvPr/>
        </p:nvSpPr>
        <p:spPr>
          <a:xfrm>
            <a:off x="495300" y="5829300"/>
            <a:ext cx="8382000" cy="12700"/>
          </a:xfrm>
          <a:custGeom>
            <a:avLst/>
            <a:gdLst/>
            <a:ahLst/>
            <a:cxnLst/>
            <a:rect l="l" t="t" r="r" b="b"/>
            <a:pathLst>
              <a:path w="8382000" h="12700">
                <a:moveTo>
                  <a:pt x="0" y="12700"/>
                </a:moveTo>
                <a:lnTo>
                  <a:pt x="8382000" y="12700"/>
                </a:lnTo>
                <a:lnTo>
                  <a:pt x="8382000" y="0"/>
                </a:lnTo>
                <a:lnTo>
                  <a:pt x="0" y="0"/>
                </a:lnTo>
                <a:lnTo>
                  <a:pt x="0" y="12700"/>
                </a:lnTo>
                <a:close/>
              </a:path>
            </a:pathLst>
          </a:custGeom>
          <a:solidFill>
            <a:srgbClr val="0000FF"/>
          </a:solidFill>
        </p:spPr>
        <p:txBody>
          <a:bodyPr wrap="square" lIns="0" tIns="0" rIns="0" bIns="0" rtlCol="0"/>
          <a:lstStyle/>
          <a:p>
            <a:endParaRPr/>
          </a:p>
        </p:txBody>
      </p:sp>
      <p:sp>
        <p:nvSpPr>
          <p:cNvPr id="26" name="object 26"/>
          <p:cNvSpPr/>
          <p:nvPr/>
        </p:nvSpPr>
        <p:spPr>
          <a:xfrm>
            <a:off x="8864600" y="5842000"/>
            <a:ext cx="12700" cy="889000"/>
          </a:xfrm>
          <a:custGeom>
            <a:avLst/>
            <a:gdLst/>
            <a:ahLst/>
            <a:cxnLst/>
            <a:rect l="l" t="t" r="r" b="b"/>
            <a:pathLst>
              <a:path w="12700" h="889000">
                <a:moveTo>
                  <a:pt x="12700" y="0"/>
                </a:moveTo>
                <a:lnTo>
                  <a:pt x="0" y="0"/>
                </a:lnTo>
                <a:lnTo>
                  <a:pt x="0" y="889000"/>
                </a:lnTo>
                <a:lnTo>
                  <a:pt x="12700" y="889000"/>
                </a:lnTo>
                <a:lnTo>
                  <a:pt x="12700" y="0"/>
                </a:lnTo>
                <a:close/>
              </a:path>
            </a:pathLst>
          </a:custGeom>
          <a:solidFill>
            <a:srgbClr val="0000FF"/>
          </a:solidFill>
        </p:spPr>
        <p:txBody>
          <a:bodyPr wrap="square" lIns="0" tIns="0" rIns="0" bIns="0" rtlCol="0"/>
          <a:lstStyle/>
          <a:p>
            <a:endParaRPr/>
          </a:p>
        </p:txBody>
      </p:sp>
      <p:sp>
        <p:nvSpPr>
          <p:cNvPr id="27" name="object 27"/>
          <p:cNvSpPr/>
          <p:nvPr/>
        </p:nvSpPr>
        <p:spPr>
          <a:xfrm>
            <a:off x="520700" y="6692900"/>
            <a:ext cx="8331200" cy="25400"/>
          </a:xfrm>
          <a:custGeom>
            <a:avLst/>
            <a:gdLst/>
            <a:ahLst/>
            <a:cxnLst/>
            <a:rect l="l" t="t" r="r" b="b"/>
            <a:pathLst>
              <a:path w="8331200" h="25400">
                <a:moveTo>
                  <a:pt x="0" y="25400"/>
                </a:moveTo>
                <a:lnTo>
                  <a:pt x="8331200" y="25400"/>
                </a:lnTo>
                <a:lnTo>
                  <a:pt x="8331200" y="0"/>
                </a:lnTo>
                <a:lnTo>
                  <a:pt x="0" y="0"/>
                </a:lnTo>
                <a:lnTo>
                  <a:pt x="0" y="25400"/>
                </a:lnTo>
                <a:close/>
              </a:path>
            </a:pathLst>
          </a:custGeom>
          <a:solidFill>
            <a:srgbClr val="0000FF"/>
          </a:solidFill>
        </p:spPr>
        <p:txBody>
          <a:bodyPr wrap="square" lIns="0" tIns="0" rIns="0" bIns="0" rtlCol="0"/>
          <a:lstStyle/>
          <a:p>
            <a:endParaRPr/>
          </a:p>
        </p:txBody>
      </p:sp>
      <p:sp>
        <p:nvSpPr>
          <p:cNvPr id="28" name="object 28"/>
          <p:cNvSpPr/>
          <p:nvPr/>
        </p:nvSpPr>
        <p:spPr>
          <a:xfrm>
            <a:off x="520700" y="5880100"/>
            <a:ext cx="25400" cy="812800"/>
          </a:xfrm>
          <a:custGeom>
            <a:avLst/>
            <a:gdLst/>
            <a:ahLst/>
            <a:cxnLst/>
            <a:rect l="l" t="t" r="r" b="b"/>
            <a:pathLst>
              <a:path w="25400" h="812800">
                <a:moveTo>
                  <a:pt x="0" y="812800"/>
                </a:moveTo>
                <a:lnTo>
                  <a:pt x="25400" y="812800"/>
                </a:lnTo>
                <a:lnTo>
                  <a:pt x="25400" y="0"/>
                </a:lnTo>
                <a:lnTo>
                  <a:pt x="0" y="0"/>
                </a:lnTo>
                <a:lnTo>
                  <a:pt x="0" y="812800"/>
                </a:lnTo>
                <a:close/>
              </a:path>
            </a:pathLst>
          </a:custGeom>
          <a:solidFill>
            <a:srgbClr val="0000FF"/>
          </a:solidFill>
        </p:spPr>
        <p:txBody>
          <a:bodyPr wrap="square" lIns="0" tIns="0" rIns="0" bIns="0" rtlCol="0"/>
          <a:lstStyle/>
          <a:p>
            <a:endParaRPr/>
          </a:p>
        </p:txBody>
      </p:sp>
      <p:sp>
        <p:nvSpPr>
          <p:cNvPr id="29" name="object 29"/>
          <p:cNvSpPr/>
          <p:nvPr/>
        </p:nvSpPr>
        <p:spPr>
          <a:xfrm>
            <a:off x="520700" y="5854700"/>
            <a:ext cx="8331200" cy="25400"/>
          </a:xfrm>
          <a:custGeom>
            <a:avLst/>
            <a:gdLst/>
            <a:ahLst/>
            <a:cxnLst/>
            <a:rect l="l" t="t" r="r" b="b"/>
            <a:pathLst>
              <a:path w="8331200" h="25400">
                <a:moveTo>
                  <a:pt x="0" y="25400"/>
                </a:moveTo>
                <a:lnTo>
                  <a:pt x="8331200" y="25400"/>
                </a:lnTo>
                <a:lnTo>
                  <a:pt x="8331200" y="0"/>
                </a:lnTo>
                <a:lnTo>
                  <a:pt x="0" y="0"/>
                </a:lnTo>
                <a:lnTo>
                  <a:pt x="0" y="25400"/>
                </a:lnTo>
                <a:close/>
              </a:path>
            </a:pathLst>
          </a:custGeom>
          <a:solidFill>
            <a:srgbClr val="0000FF"/>
          </a:solidFill>
        </p:spPr>
        <p:txBody>
          <a:bodyPr wrap="square" lIns="0" tIns="0" rIns="0" bIns="0" rtlCol="0"/>
          <a:lstStyle/>
          <a:p>
            <a:endParaRPr/>
          </a:p>
        </p:txBody>
      </p:sp>
      <p:sp>
        <p:nvSpPr>
          <p:cNvPr id="30" name="object 30"/>
          <p:cNvSpPr/>
          <p:nvPr/>
        </p:nvSpPr>
        <p:spPr>
          <a:xfrm>
            <a:off x="8826500" y="5880100"/>
            <a:ext cx="25400" cy="812800"/>
          </a:xfrm>
          <a:custGeom>
            <a:avLst/>
            <a:gdLst/>
            <a:ahLst/>
            <a:cxnLst/>
            <a:rect l="l" t="t" r="r" b="b"/>
            <a:pathLst>
              <a:path w="25400" h="812800">
                <a:moveTo>
                  <a:pt x="25400" y="0"/>
                </a:moveTo>
                <a:lnTo>
                  <a:pt x="0" y="0"/>
                </a:lnTo>
                <a:lnTo>
                  <a:pt x="0" y="812800"/>
                </a:lnTo>
                <a:lnTo>
                  <a:pt x="25400" y="812800"/>
                </a:lnTo>
                <a:lnTo>
                  <a:pt x="25400" y="0"/>
                </a:lnTo>
                <a:close/>
              </a:path>
            </a:pathLst>
          </a:custGeom>
          <a:solidFill>
            <a:srgbClr val="0000FF"/>
          </a:solidFill>
        </p:spPr>
        <p:txBody>
          <a:bodyPr wrap="square" lIns="0" tIns="0" rIns="0" bIns="0" rtlCol="0"/>
          <a:lstStyle/>
          <a:p>
            <a:endParaRPr/>
          </a:p>
        </p:txBody>
      </p:sp>
      <p:sp>
        <p:nvSpPr>
          <p:cNvPr id="31" name="object 31"/>
          <p:cNvSpPr/>
          <p:nvPr/>
        </p:nvSpPr>
        <p:spPr>
          <a:xfrm>
            <a:off x="558800" y="6667500"/>
            <a:ext cx="8255000" cy="12700"/>
          </a:xfrm>
          <a:custGeom>
            <a:avLst/>
            <a:gdLst/>
            <a:ahLst/>
            <a:cxnLst/>
            <a:rect l="l" t="t" r="r" b="b"/>
            <a:pathLst>
              <a:path w="8255000" h="12700">
                <a:moveTo>
                  <a:pt x="0" y="12700"/>
                </a:moveTo>
                <a:lnTo>
                  <a:pt x="8255000" y="12700"/>
                </a:lnTo>
                <a:lnTo>
                  <a:pt x="8255000" y="0"/>
                </a:lnTo>
                <a:lnTo>
                  <a:pt x="0" y="0"/>
                </a:lnTo>
                <a:lnTo>
                  <a:pt x="0" y="12700"/>
                </a:lnTo>
                <a:close/>
              </a:path>
            </a:pathLst>
          </a:custGeom>
          <a:solidFill>
            <a:srgbClr val="0000FF"/>
          </a:solidFill>
        </p:spPr>
        <p:txBody>
          <a:bodyPr wrap="square" lIns="0" tIns="0" rIns="0" bIns="0" rtlCol="0"/>
          <a:lstStyle/>
          <a:p>
            <a:endParaRPr/>
          </a:p>
        </p:txBody>
      </p:sp>
      <p:sp>
        <p:nvSpPr>
          <p:cNvPr id="32" name="object 32"/>
          <p:cNvSpPr/>
          <p:nvPr/>
        </p:nvSpPr>
        <p:spPr>
          <a:xfrm>
            <a:off x="558800" y="5905500"/>
            <a:ext cx="12700" cy="762000"/>
          </a:xfrm>
          <a:custGeom>
            <a:avLst/>
            <a:gdLst/>
            <a:ahLst/>
            <a:cxnLst/>
            <a:rect l="l" t="t" r="r" b="b"/>
            <a:pathLst>
              <a:path w="12700" h="762000">
                <a:moveTo>
                  <a:pt x="0" y="762000"/>
                </a:moveTo>
                <a:lnTo>
                  <a:pt x="12700" y="762000"/>
                </a:lnTo>
                <a:lnTo>
                  <a:pt x="12700" y="0"/>
                </a:lnTo>
                <a:lnTo>
                  <a:pt x="0" y="0"/>
                </a:lnTo>
                <a:lnTo>
                  <a:pt x="0" y="762000"/>
                </a:lnTo>
                <a:close/>
              </a:path>
            </a:pathLst>
          </a:custGeom>
          <a:solidFill>
            <a:srgbClr val="0000FF"/>
          </a:solidFill>
        </p:spPr>
        <p:txBody>
          <a:bodyPr wrap="square" lIns="0" tIns="0" rIns="0" bIns="0" rtlCol="0"/>
          <a:lstStyle/>
          <a:p>
            <a:endParaRPr/>
          </a:p>
        </p:txBody>
      </p:sp>
      <p:sp>
        <p:nvSpPr>
          <p:cNvPr id="33" name="object 33"/>
          <p:cNvSpPr/>
          <p:nvPr/>
        </p:nvSpPr>
        <p:spPr>
          <a:xfrm>
            <a:off x="558800" y="5892800"/>
            <a:ext cx="8255000" cy="12700"/>
          </a:xfrm>
          <a:custGeom>
            <a:avLst/>
            <a:gdLst/>
            <a:ahLst/>
            <a:cxnLst/>
            <a:rect l="l" t="t" r="r" b="b"/>
            <a:pathLst>
              <a:path w="8255000" h="12700">
                <a:moveTo>
                  <a:pt x="0" y="12700"/>
                </a:moveTo>
                <a:lnTo>
                  <a:pt x="8255000" y="12700"/>
                </a:lnTo>
                <a:lnTo>
                  <a:pt x="8255000" y="0"/>
                </a:lnTo>
                <a:lnTo>
                  <a:pt x="0" y="0"/>
                </a:lnTo>
                <a:lnTo>
                  <a:pt x="0" y="12700"/>
                </a:lnTo>
                <a:close/>
              </a:path>
            </a:pathLst>
          </a:custGeom>
          <a:solidFill>
            <a:srgbClr val="0000FF"/>
          </a:solidFill>
        </p:spPr>
        <p:txBody>
          <a:bodyPr wrap="square" lIns="0" tIns="0" rIns="0" bIns="0" rtlCol="0"/>
          <a:lstStyle/>
          <a:p>
            <a:endParaRPr/>
          </a:p>
        </p:txBody>
      </p:sp>
      <p:sp>
        <p:nvSpPr>
          <p:cNvPr id="34" name="object 34"/>
          <p:cNvSpPr/>
          <p:nvPr/>
        </p:nvSpPr>
        <p:spPr>
          <a:xfrm>
            <a:off x="8801100" y="5905500"/>
            <a:ext cx="12700" cy="762000"/>
          </a:xfrm>
          <a:custGeom>
            <a:avLst/>
            <a:gdLst/>
            <a:ahLst/>
            <a:cxnLst/>
            <a:rect l="l" t="t" r="r" b="b"/>
            <a:pathLst>
              <a:path w="12700" h="762000">
                <a:moveTo>
                  <a:pt x="12700" y="0"/>
                </a:moveTo>
                <a:lnTo>
                  <a:pt x="0" y="0"/>
                </a:lnTo>
                <a:lnTo>
                  <a:pt x="0" y="762000"/>
                </a:lnTo>
                <a:lnTo>
                  <a:pt x="12700" y="762000"/>
                </a:lnTo>
                <a:lnTo>
                  <a:pt x="12700" y="0"/>
                </a:lnTo>
                <a:close/>
              </a:path>
            </a:pathLst>
          </a:custGeom>
          <a:solidFill>
            <a:srgbClr val="0000FF"/>
          </a:solidFill>
        </p:spPr>
        <p:txBody>
          <a:bodyPr wrap="square" lIns="0" tIns="0" rIns="0" bIns="0" rtlCol="0"/>
          <a:lstStyle/>
          <a:p>
            <a:endParaRPr/>
          </a:p>
        </p:txBody>
      </p:sp>
      <p:sp>
        <p:nvSpPr>
          <p:cNvPr id="35" name="object 35"/>
          <p:cNvSpPr txBox="1"/>
          <p:nvPr/>
        </p:nvSpPr>
        <p:spPr>
          <a:xfrm>
            <a:off x="775614" y="1721307"/>
            <a:ext cx="2205990" cy="623570"/>
          </a:xfrm>
          <a:prstGeom prst="rect">
            <a:avLst/>
          </a:prstGeom>
        </p:spPr>
        <p:txBody>
          <a:bodyPr vert="horz" wrap="square" lIns="0" tIns="13335" rIns="0" bIns="0" rtlCol="0">
            <a:spAutoFit/>
          </a:bodyPr>
          <a:lstStyle/>
          <a:p>
            <a:pPr marL="25400">
              <a:lnSpc>
                <a:spcPts val="2350"/>
              </a:lnSpc>
              <a:spcBef>
                <a:spcPts val="105"/>
              </a:spcBef>
              <a:tabLst>
                <a:tab pos="713105" algn="l"/>
              </a:tabLst>
            </a:pPr>
            <a:r>
              <a:rPr sz="2700" b="1" spc="-15" baseline="-37037" dirty="0">
                <a:latin typeface="Calibri"/>
                <a:cs typeface="Calibri"/>
              </a:rPr>
              <a:t>ROI</a:t>
            </a:r>
            <a:r>
              <a:rPr sz="2700" b="1" spc="52" baseline="-37037" dirty="0">
                <a:latin typeface="Calibri"/>
                <a:cs typeface="Calibri"/>
              </a:rPr>
              <a:t> </a:t>
            </a:r>
            <a:r>
              <a:rPr sz="3000" baseline="-33333" dirty="0">
                <a:latin typeface="Calibri"/>
                <a:cs typeface="Calibri"/>
              </a:rPr>
              <a:t>=	</a:t>
            </a:r>
            <a:r>
              <a:rPr sz="2000" u="heavy" dirty="0">
                <a:uFill>
                  <a:solidFill>
                    <a:srgbClr val="000000"/>
                  </a:solidFill>
                </a:uFill>
                <a:latin typeface="Calibri"/>
                <a:cs typeface="Calibri"/>
              </a:rPr>
              <a:t> </a:t>
            </a:r>
            <a:r>
              <a:rPr sz="2000" u="heavy" spc="-5" dirty="0">
                <a:uFill>
                  <a:solidFill>
                    <a:srgbClr val="000000"/>
                  </a:solidFill>
                </a:uFill>
                <a:latin typeface="Calibri"/>
                <a:cs typeface="Calibri"/>
              </a:rPr>
              <a:t>EBIT(1-tax)</a:t>
            </a:r>
            <a:r>
              <a:rPr sz="2000" u="heavy" spc="90" dirty="0">
                <a:uFill>
                  <a:solidFill>
                    <a:srgbClr val="000000"/>
                  </a:solidFill>
                </a:uFill>
                <a:latin typeface="Calibri"/>
                <a:cs typeface="Calibri"/>
              </a:rPr>
              <a:t> </a:t>
            </a:r>
            <a:endParaRPr sz="2000">
              <a:latin typeface="Calibri"/>
              <a:cs typeface="Calibri"/>
            </a:endParaRPr>
          </a:p>
          <a:p>
            <a:pPr marL="678180">
              <a:lnSpc>
                <a:spcPts val="2350"/>
              </a:lnSpc>
            </a:pPr>
            <a:r>
              <a:rPr sz="2000" dirty="0">
                <a:latin typeface="Calibri"/>
                <a:cs typeface="Calibri"/>
              </a:rPr>
              <a:t>Book </a:t>
            </a:r>
            <a:r>
              <a:rPr sz="2000" spc="-5" dirty="0">
                <a:latin typeface="Calibri"/>
                <a:cs typeface="Calibri"/>
              </a:rPr>
              <a:t>value</a:t>
            </a:r>
            <a:r>
              <a:rPr sz="2000" spc="-85" dirty="0">
                <a:latin typeface="Calibri"/>
                <a:cs typeface="Calibri"/>
              </a:rPr>
              <a:t> </a:t>
            </a:r>
            <a:r>
              <a:rPr sz="2000" dirty="0">
                <a:latin typeface="Calibri"/>
                <a:cs typeface="Calibri"/>
              </a:rPr>
              <a:t>(A)</a:t>
            </a:r>
            <a:endParaRPr sz="2000">
              <a:latin typeface="Calibri"/>
              <a:cs typeface="Calibri"/>
            </a:endParaRPr>
          </a:p>
        </p:txBody>
      </p:sp>
      <p:sp>
        <p:nvSpPr>
          <p:cNvPr id="36" name="object 36"/>
          <p:cNvSpPr/>
          <p:nvPr/>
        </p:nvSpPr>
        <p:spPr>
          <a:xfrm>
            <a:off x="596645" y="1629917"/>
            <a:ext cx="5890260" cy="838200"/>
          </a:xfrm>
          <a:custGeom>
            <a:avLst/>
            <a:gdLst/>
            <a:ahLst/>
            <a:cxnLst/>
            <a:rect l="l" t="t" r="r" b="b"/>
            <a:pathLst>
              <a:path w="5890260" h="838200">
                <a:moveTo>
                  <a:pt x="0" y="838200"/>
                </a:moveTo>
                <a:lnTo>
                  <a:pt x="5890260" y="838200"/>
                </a:lnTo>
                <a:lnTo>
                  <a:pt x="5890260" y="0"/>
                </a:lnTo>
                <a:lnTo>
                  <a:pt x="0" y="0"/>
                </a:lnTo>
                <a:lnTo>
                  <a:pt x="0" y="838200"/>
                </a:lnTo>
                <a:close/>
              </a:path>
            </a:pathLst>
          </a:custGeom>
          <a:ln w="28956">
            <a:solidFill>
              <a:srgbClr val="FF0000"/>
            </a:solidFill>
          </a:ln>
        </p:spPr>
        <p:txBody>
          <a:bodyPr wrap="square" lIns="0" tIns="0" rIns="0" bIns="0" rtlCol="0"/>
          <a:lstStyle/>
          <a:p>
            <a:endParaRPr/>
          </a:p>
        </p:txBody>
      </p:sp>
      <p:sp>
        <p:nvSpPr>
          <p:cNvPr id="37" name="object 37"/>
          <p:cNvSpPr txBox="1"/>
          <p:nvPr/>
        </p:nvSpPr>
        <p:spPr>
          <a:xfrm>
            <a:off x="442722" y="3629405"/>
            <a:ext cx="4777740" cy="838200"/>
          </a:xfrm>
          <a:prstGeom prst="rect">
            <a:avLst/>
          </a:prstGeom>
          <a:ln w="28955">
            <a:solidFill>
              <a:srgbClr val="FF0000"/>
            </a:solidFill>
          </a:ln>
        </p:spPr>
        <p:txBody>
          <a:bodyPr vert="horz" wrap="square" lIns="0" tIns="3175" rIns="0" bIns="0" rtlCol="0">
            <a:spAutoFit/>
          </a:bodyPr>
          <a:lstStyle/>
          <a:p>
            <a:pPr>
              <a:lnSpc>
                <a:spcPct val="100000"/>
              </a:lnSpc>
              <a:spcBef>
                <a:spcPts val="25"/>
              </a:spcBef>
            </a:pPr>
            <a:endParaRPr sz="1750">
              <a:latin typeface="Times New Roman"/>
              <a:cs typeface="Times New Roman"/>
            </a:endParaRPr>
          </a:p>
          <a:p>
            <a:pPr marL="329565">
              <a:lnSpc>
                <a:spcPct val="100000"/>
              </a:lnSpc>
            </a:pPr>
            <a:r>
              <a:rPr sz="1800" b="1" spc="-35" dirty="0">
                <a:solidFill>
                  <a:srgbClr val="C0504D"/>
                </a:solidFill>
                <a:latin typeface="Calibri"/>
                <a:cs typeface="Calibri"/>
              </a:rPr>
              <a:t>EVA </a:t>
            </a:r>
            <a:r>
              <a:rPr sz="1800" dirty="0">
                <a:solidFill>
                  <a:srgbClr val="C0504D"/>
                </a:solidFill>
                <a:latin typeface="Calibri"/>
                <a:cs typeface="Calibri"/>
              </a:rPr>
              <a:t>= </a:t>
            </a:r>
            <a:r>
              <a:rPr sz="1800" spc="-10" dirty="0">
                <a:solidFill>
                  <a:srgbClr val="C0504D"/>
                </a:solidFill>
                <a:latin typeface="Calibri"/>
                <a:cs typeface="Calibri"/>
              </a:rPr>
              <a:t>EBIT(1-tax) </a:t>
            </a:r>
            <a:r>
              <a:rPr sz="1800" dirty="0">
                <a:solidFill>
                  <a:srgbClr val="C0504D"/>
                </a:solidFill>
                <a:latin typeface="Calibri"/>
                <a:cs typeface="Calibri"/>
              </a:rPr>
              <a:t>–</a:t>
            </a:r>
            <a:r>
              <a:rPr sz="1800" spc="35" dirty="0">
                <a:solidFill>
                  <a:srgbClr val="C0504D"/>
                </a:solidFill>
                <a:latin typeface="Calibri"/>
                <a:cs typeface="Calibri"/>
              </a:rPr>
              <a:t> </a:t>
            </a:r>
            <a:r>
              <a:rPr sz="1800" dirty="0">
                <a:solidFill>
                  <a:srgbClr val="C0504D"/>
                </a:solidFill>
                <a:latin typeface="Calibri"/>
                <a:cs typeface="Calibri"/>
              </a:rPr>
              <a:t>A×r</a:t>
            </a:r>
            <a:endParaRPr sz="1800">
              <a:latin typeface="Calibri"/>
              <a:cs typeface="Calibri"/>
            </a:endParaRPr>
          </a:p>
        </p:txBody>
      </p:sp>
      <p:sp>
        <p:nvSpPr>
          <p:cNvPr id="38" name="object 38"/>
          <p:cNvSpPr txBox="1"/>
          <p:nvPr/>
        </p:nvSpPr>
        <p:spPr>
          <a:xfrm>
            <a:off x="4414265" y="3664966"/>
            <a:ext cx="4161154" cy="946785"/>
          </a:xfrm>
          <a:prstGeom prst="rect">
            <a:avLst/>
          </a:prstGeom>
        </p:spPr>
        <p:txBody>
          <a:bodyPr vert="horz" wrap="square" lIns="0" tIns="12700" rIns="0" bIns="0" rtlCol="0">
            <a:spAutoFit/>
          </a:bodyPr>
          <a:lstStyle/>
          <a:p>
            <a:pPr marL="929005">
              <a:lnSpc>
                <a:spcPct val="100000"/>
              </a:lnSpc>
              <a:spcBef>
                <a:spcPts val="100"/>
              </a:spcBef>
            </a:pPr>
            <a:r>
              <a:rPr sz="1800" spc="-35" dirty="0">
                <a:latin typeface="Calibri"/>
                <a:cs typeface="Calibri"/>
              </a:rPr>
              <a:t>Year </a:t>
            </a:r>
            <a:r>
              <a:rPr sz="1800" dirty="0">
                <a:latin typeface="Calibri"/>
                <a:cs typeface="Calibri"/>
              </a:rPr>
              <a:t>1</a:t>
            </a:r>
            <a:r>
              <a:rPr sz="1800" spc="35" dirty="0">
                <a:latin typeface="Calibri"/>
                <a:cs typeface="Calibri"/>
              </a:rPr>
              <a:t> </a:t>
            </a:r>
            <a:r>
              <a:rPr sz="1800" spc="-5" dirty="0">
                <a:latin typeface="Calibri"/>
                <a:cs typeface="Calibri"/>
              </a:rPr>
              <a:t>(20-10)(1-0)-150*0.10=-5</a:t>
            </a:r>
            <a:endParaRPr sz="1800">
              <a:latin typeface="Calibri"/>
              <a:cs typeface="Calibri"/>
            </a:endParaRPr>
          </a:p>
          <a:p>
            <a:pPr>
              <a:lnSpc>
                <a:spcPct val="100000"/>
              </a:lnSpc>
            </a:pPr>
            <a:endParaRPr sz="2400">
              <a:latin typeface="Calibri"/>
              <a:cs typeface="Calibri"/>
            </a:endParaRPr>
          </a:p>
          <a:p>
            <a:pPr marL="12700">
              <a:lnSpc>
                <a:spcPct val="100000"/>
              </a:lnSpc>
              <a:tabLst>
                <a:tab pos="495300" algn="l"/>
                <a:tab pos="978535" algn="l"/>
                <a:tab pos="1459865" algn="l"/>
                <a:tab pos="2048510" algn="l"/>
                <a:tab pos="2530475" algn="l"/>
                <a:tab pos="3066415" algn="l"/>
                <a:tab pos="3548379" algn="l"/>
                <a:tab pos="4031615" algn="l"/>
              </a:tabLst>
            </a:pPr>
            <a:r>
              <a:rPr sz="1800" dirty="0">
                <a:solidFill>
                  <a:srgbClr val="C0504D"/>
                </a:solidFill>
                <a:latin typeface="Calibri"/>
                <a:cs typeface="Calibri"/>
              </a:rPr>
              <a:t>1	2	3	4	5	6	7	8	9</a:t>
            </a:r>
            <a:endParaRPr sz="18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20040"/>
            <a:ext cx="7239000" cy="750847"/>
          </a:xfrm>
          <a:prstGeom prst="rect">
            <a:avLst/>
          </a:prstGeom>
        </p:spPr>
        <p:txBody>
          <a:bodyPr vert="horz" wrap="square" lIns="0" tIns="12065" rIns="0" bIns="0" rtlCol="0">
            <a:spAutoFit/>
          </a:bodyPr>
          <a:lstStyle/>
          <a:p>
            <a:pPr marL="1863089" marR="5080" indent="-1851025">
              <a:lnSpc>
                <a:spcPct val="100000"/>
              </a:lnSpc>
              <a:spcBef>
                <a:spcPts val="95"/>
              </a:spcBef>
            </a:pPr>
            <a:r>
              <a:rPr sz="2400" spc="-5" smtClean="0"/>
              <a:t>The </a:t>
            </a:r>
            <a:r>
              <a:rPr sz="2400" spc="-10" smtClean="0"/>
              <a:t>conflict between </a:t>
            </a:r>
            <a:r>
              <a:rPr sz="2400" spc="-5" smtClean="0"/>
              <a:t>economic</a:t>
            </a:r>
            <a:r>
              <a:rPr sz="2400" spc="-90" smtClean="0"/>
              <a:t> </a:t>
            </a:r>
            <a:r>
              <a:rPr sz="2400" spc="-5" smtClean="0"/>
              <a:t>and  </a:t>
            </a:r>
            <a:r>
              <a:rPr sz="2400" spc="-10" smtClean="0"/>
              <a:t>accounting </a:t>
            </a:r>
            <a:r>
              <a:rPr sz="2400" spc="-15" smtClean="0"/>
              <a:t>profit</a:t>
            </a:r>
            <a:endParaRPr sz="2400" spc="-15" dirty="0"/>
          </a:p>
        </p:txBody>
      </p:sp>
      <p:sp>
        <p:nvSpPr>
          <p:cNvPr id="3" name="object 3"/>
          <p:cNvSpPr txBox="1"/>
          <p:nvPr/>
        </p:nvSpPr>
        <p:spPr>
          <a:xfrm>
            <a:off x="459741" y="1176909"/>
            <a:ext cx="7769860" cy="856645"/>
          </a:xfrm>
          <a:prstGeom prst="rect">
            <a:avLst/>
          </a:prstGeom>
        </p:spPr>
        <p:txBody>
          <a:bodyPr vert="horz" wrap="square" lIns="0" tIns="12700" rIns="0" bIns="0" rtlCol="0">
            <a:spAutoFit/>
          </a:bodyPr>
          <a:lstStyle/>
          <a:p>
            <a:pPr marL="12700" marR="5080">
              <a:lnSpc>
                <a:spcPct val="100000"/>
              </a:lnSpc>
              <a:spcBef>
                <a:spcPts val="100"/>
              </a:spcBef>
            </a:pPr>
            <a:endParaRPr lang="en-US" sz="1800" spc="-10" dirty="0" smtClean="0">
              <a:latin typeface="Calibri"/>
              <a:cs typeface="Calibri"/>
            </a:endParaRPr>
          </a:p>
          <a:p>
            <a:pPr marL="12700" marR="5080">
              <a:lnSpc>
                <a:spcPct val="100000"/>
              </a:lnSpc>
              <a:spcBef>
                <a:spcPts val="100"/>
              </a:spcBef>
            </a:pPr>
            <a:r>
              <a:rPr sz="1800" spc="-10" smtClean="0">
                <a:latin typeface="Calibri"/>
                <a:cs typeface="Calibri"/>
              </a:rPr>
              <a:t>How profitable </a:t>
            </a:r>
            <a:r>
              <a:rPr sz="1800" spc="-5" smtClean="0">
                <a:latin typeface="Calibri"/>
                <a:cs typeface="Calibri"/>
              </a:rPr>
              <a:t>is </a:t>
            </a:r>
            <a:r>
              <a:rPr sz="1800" smtClean="0">
                <a:latin typeface="Calibri"/>
                <a:cs typeface="Calibri"/>
              </a:rPr>
              <a:t>the </a:t>
            </a:r>
            <a:r>
              <a:rPr sz="1800" spc="-5" smtClean="0">
                <a:latin typeface="Calibri"/>
                <a:cs typeface="Calibri"/>
              </a:rPr>
              <a:t>new </a:t>
            </a:r>
            <a:r>
              <a:rPr sz="1800" spc="-10" smtClean="0">
                <a:latin typeface="Calibri"/>
                <a:cs typeface="Calibri"/>
              </a:rPr>
              <a:t>power plant from </a:t>
            </a:r>
            <a:r>
              <a:rPr sz="1800" smtClean="0">
                <a:latin typeface="Calibri"/>
                <a:cs typeface="Calibri"/>
              </a:rPr>
              <a:t>an </a:t>
            </a:r>
            <a:r>
              <a:rPr sz="1800" spc="-10" smtClean="0">
                <a:latin typeface="Calibri"/>
                <a:cs typeface="Calibri"/>
              </a:rPr>
              <a:t>accounting perspective </a:t>
            </a:r>
            <a:r>
              <a:rPr sz="1800" spc="-5" smtClean="0">
                <a:latin typeface="Calibri"/>
                <a:cs typeface="Calibri"/>
              </a:rPr>
              <a:t>if </a:t>
            </a:r>
            <a:r>
              <a:rPr sz="1800" smtClean="0">
                <a:latin typeface="Calibri"/>
                <a:cs typeface="Calibri"/>
              </a:rPr>
              <a:t>the </a:t>
            </a:r>
            <a:r>
              <a:rPr sz="1800" spc="-10" smtClean="0">
                <a:latin typeface="Calibri"/>
                <a:cs typeface="Calibri"/>
              </a:rPr>
              <a:t>inflation </a:t>
            </a:r>
            <a:r>
              <a:rPr sz="1800" spc="-5" smtClean="0">
                <a:latin typeface="Calibri"/>
                <a:cs typeface="Calibri"/>
              </a:rPr>
              <a:t>is  </a:t>
            </a:r>
            <a:r>
              <a:rPr sz="1800" smtClean="0">
                <a:latin typeface="Calibri"/>
                <a:cs typeface="Calibri"/>
              </a:rPr>
              <a:t>3% </a:t>
            </a:r>
            <a:r>
              <a:rPr sz="1800" spc="-5" smtClean="0">
                <a:latin typeface="Calibri"/>
                <a:cs typeface="Calibri"/>
              </a:rPr>
              <a:t>annually? (linear</a:t>
            </a:r>
            <a:r>
              <a:rPr sz="1800" spc="40" smtClean="0">
                <a:latin typeface="Calibri"/>
                <a:cs typeface="Calibri"/>
              </a:rPr>
              <a:t> </a:t>
            </a:r>
            <a:r>
              <a:rPr sz="1800" spc="-10" smtClean="0">
                <a:latin typeface="Calibri"/>
                <a:cs typeface="Calibri"/>
              </a:rPr>
              <a:t>depreciation)</a:t>
            </a:r>
            <a:endParaRPr sz="1800">
              <a:latin typeface="Calibri"/>
              <a:cs typeface="Calibri"/>
            </a:endParaRPr>
          </a:p>
        </p:txBody>
      </p:sp>
      <p:sp>
        <p:nvSpPr>
          <p:cNvPr id="4" name="object 4"/>
          <p:cNvSpPr/>
          <p:nvPr/>
        </p:nvSpPr>
        <p:spPr>
          <a:xfrm>
            <a:off x="1258824" y="2251582"/>
            <a:ext cx="6939280" cy="15240"/>
          </a:xfrm>
          <a:custGeom>
            <a:avLst/>
            <a:gdLst/>
            <a:ahLst/>
            <a:cxnLst/>
            <a:rect l="l" t="t" r="r" b="b"/>
            <a:pathLst>
              <a:path w="6939280" h="15239">
                <a:moveTo>
                  <a:pt x="6938772" y="0"/>
                </a:moveTo>
                <a:lnTo>
                  <a:pt x="0" y="0"/>
                </a:lnTo>
                <a:lnTo>
                  <a:pt x="0" y="15239"/>
                </a:lnTo>
                <a:lnTo>
                  <a:pt x="6938772" y="15239"/>
                </a:lnTo>
                <a:lnTo>
                  <a:pt x="6938772" y="0"/>
                </a:lnTo>
                <a:close/>
              </a:path>
            </a:pathLst>
          </a:custGeom>
          <a:solidFill>
            <a:srgbClr val="000000"/>
          </a:solidFill>
        </p:spPr>
        <p:txBody>
          <a:bodyPr wrap="square" lIns="0" tIns="0" rIns="0" bIns="0" rtlCol="0"/>
          <a:lstStyle/>
          <a:p>
            <a:endParaRPr/>
          </a:p>
        </p:txBody>
      </p:sp>
      <p:sp>
        <p:nvSpPr>
          <p:cNvPr id="5" name="object 5"/>
          <p:cNvSpPr txBox="1"/>
          <p:nvPr/>
        </p:nvSpPr>
        <p:spPr>
          <a:xfrm>
            <a:off x="459740" y="1985009"/>
            <a:ext cx="7752080" cy="574040"/>
          </a:xfrm>
          <a:prstGeom prst="rect">
            <a:avLst/>
          </a:prstGeom>
        </p:spPr>
        <p:txBody>
          <a:bodyPr vert="horz" wrap="square" lIns="0" tIns="12700" rIns="0" bIns="0" rtlCol="0">
            <a:spAutoFit/>
          </a:bodyPr>
          <a:lstStyle/>
          <a:p>
            <a:pPr marL="798830">
              <a:lnSpc>
                <a:spcPct val="100000"/>
              </a:lnSpc>
              <a:spcBef>
                <a:spcPts val="100"/>
              </a:spcBef>
              <a:tabLst>
                <a:tab pos="1280795" algn="l"/>
                <a:tab pos="1711960" algn="l"/>
                <a:tab pos="2141855" algn="l"/>
                <a:tab pos="2571750" algn="l"/>
                <a:tab pos="3054350" algn="l"/>
                <a:tab pos="3483610" algn="l"/>
                <a:tab pos="4019550" algn="l"/>
                <a:tab pos="4502785" algn="l"/>
                <a:tab pos="4932680" algn="l"/>
                <a:tab pos="5477510" algn="l"/>
                <a:tab pos="5972175" algn="l"/>
                <a:tab pos="6465570" algn="l"/>
                <a:tab pos="7013575" algn="l"/>
                <a:tab pos="7506970" algn="l"/>
              </a:tabLst>
            </a:pPr>
            <a:r>
              <a:rPr sz="1800" b="1" dirty="0">
                <a:latin typeface="Calibri"/>
                <a:cs typeface="Calibri"/>
              </a:rPr>
              <a:t>1	2	3	4	5	6	7	8	9	10	11	12	13	14	</a:t>
            </a:r>
            <a:r>
              <a:rPr sz="1800" b="1" spc="-5" dirty="0">
                <a:latin typeface="Calibri"/>
                <a:cs typeface="Calibri"/>
              </a:rPr>
              <a:t>15</a:t>
            </a:r>
            <a:endParaRPr sz="1800">
              <a:latin typeface="Calibri"/>
              <a:cs typeface="Calibri"/>
            </a:endParaRPr>
          </a:p>
          <a:p>
            <a:pPr marL="12700">
              <a:lnSpc>
                <a:spcPct val="100000"/>
              </a:lnSpc>
            </a:pPr>
            <a:r>
              <a:rPr sz="1800" spc="-10" dirty="0">
                <a:latin typeface="Calibri"/>
                <a:cs typeface="Calibri"/>
              </a:rPr>
              <a:t>ROI </a:t>
            </a:r>
            <a:r>
              <a:rPr sz="1800" spc="-5" dirty="0">
                <a:latin typeface="Calibri"/>
                <a:cs typeface="Calibri"/>
              </a:rPr>
              <a:t>(%) 6,9</a:t>
            </a:r>
            <a:r>
              <a:rPr sz="1800" spc="50" dirty="0">
                <a:latin typeface="Calibri"/>
                <a:cs typeface="Calibri"/>
              </a:rPr>
              <a:t> </a:t>
            </a:r>
            <a:r>
              <a:rPr sz="1800" spc="-5" dirty="0">
                <a:latin typeface="Calibri"/>
                <a:cs typeface="Calibri"/>
              </a:rPr>
              <a:t>7,8</a:t>
            </a:r>
            <a:endParaRPr sz="1800">
              <a:latin typeface="Calibri"/>
              <a:cs typeface="Calibri"/>
            </a:endParaRPr>
          </a:p>
        </p:txBody>
      </p:sp>
      <p:sp>
        <p:nvSpPr>
          <p:cNvPr id="6" name="object 6"/>
          <p:cNvSpPr txBox="1"/>
          <p:nvPr/>
        </p:nvSpPr>
        <p:spPr>
          <a:xfrm>
            <a:off x="2087075" y="2259329"/>
            <a:ext cx="63849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8,8 </a:t>
            </a:r>
            <a:r>
              <a:rPr sz="1800" spc="-5" dirty="0">
                <a:latin typeface="Calibri"/>
                <a:cs typeface="Calibri"/>
              </a:rPr>
              <a:t>10,2 11,6 13,5 15,8 18,8 22,4 27,5 34,6 45,3 63,0 99,0</a:t>
            </a:r>
            <a:r>
              <a:rPr sz="1800" spc="265" dirty="0">
                <a:latin typeface="Calibri"/>
                <a:cs typeface="Calibri"/>
              </a:rPr>
              <a:t> </a:t>
            </a:r>
            <a:r>
              <a:rPr sz="1800" spc="-5" dirty="0">
                <a:latin typeface="Calibri"/>
                <a:cs typeface="Calibri"/>
              </a:rPr>
              <a:t>207,0</a:t>
            </a:r>
            <a:endParaRPr sz="1800">
              <a:latin typeface="Calibri"/>
              <a:cs typeface="Calibri"/>
            </a:endParaRPr>
          </a:p>
        </p:txBody>
      </p:sp>
      <p:sp>
        <p:nvSpPr>
          <p:cNvPr id="7" name="object 7"/>
          <p:cNvSpPr txBox="1"/>
          <p:nvPr/>
        </p:nvSpPr>
        <p:spPr>
          <a:xfrm>
            <a:off x="459740" y="2588514"/>
            <a:ext cx="7881620" cy="299720"/>
          </a:xfrm>
          <a:prstGeom prst="rect">
            <a:avLst/>
          </a:prstGeom>
        </p:spPr>
        <p:txBody>
          <a:bodyPr vert="horz" wrap="square" lIns="0" tIns="12700" rIns="0" bIns="0" rtlCol="0">
            <a:spAutoFit/>
          </a:bodyPr>
          <a:lstStyle/>
          <a:p>
            <a:pPr marL="12700">
              <a:lnSpc>
                <a:spcPct val="100000"/>
              </a:lnSpc>
              <a:spcBef>
                <a:spcPts val="100"/>
              </a:spcBef>
              <a:tabLst>
                <a:tab pos="688975" algn="l"/>
                <a:tab pos="3933190" algn="l"/>
                <a:tab pos="4484370" algn="l"/>
                <a:tab pos="4982210" algn="l"/>
                <a:tab pos="6955790" algn="l"/>
              </a:tabLst>
            </a:pPr>
            <a:r>
              <a:rPr sz="1800" spc="-35" dirty="0">
                <a:solidFill>
                  <a:srgbClr val="C0504D"/>
                </a:solidFill>
                <a:latin typeface="Calibri"/>
                <a:cs typeface="Calibri"/>
              </a:rPr>
              <a:t>EVA	</a:t>
            </a:r>
            <a:r>
              <a:rPr sz="1800" spc="-5" dirty="0">
                <a:solidFill>
                  <a:srgbClr val="C0504D"/>
                </a:solidFill>
                <a:latin typeface="Calibri"/>
                <a:cs typeface="Calibri"/>
              </a:rPr>
              <a:t>-9,7 -7,7  -5,8  -3,8  -1,8</a:t>
            </a:r>
            <a:r>
              <a:rPr sz="1800" spc="275" dirty="0">
                <a:solidFill>
                  <a:srgbClr val="C0504D"/>
                </a:solidFill>
                <a:latin typeface="Calibri"/>
                <a:cs typeface="Calibri"/>
              </a:rPr>
              <a:t> </a:t>
            </a:r>
            <a:r>
              <a:rPr sz="1800" spc="-5" dirty="0">
                <a:solidFill>
                  <a:srgbClr val="C0504D"/>
                </a:solidFill>
                <a:latin typeface="Calibri"/>
                <a:cs typeface="Calibri"/>
              </a:rPr>
              <a:t>+0,2</a:t>
            </a:r>
            <a:r>
              <a:rPr sz="1800" spc="5" dirty="0">
                <a:solidFill>
                  <a:srgbClr val="C0504D"/>
                </a:solidFill>
                <a:latin typeface="Calibri"/>
                <a:cs typeface="Calibri"/>
              </a:rPr>
              <a:t> </a:t>
            </a:r>
            <a:r>
              <a:rPr sz="1800" spc="-5" dirty="0">
                <a:solidFill>
                  <a:srgbClr val="C0504D"/>
                </a:solidFill>
                <a:latin typeface="Calibri"/>
                <a:cs typeface="Calibri"/>
              </a:rPr>
              <a:t>+2,2	4,4	6,4	8,5  10,7 </a:t>
            </a:r>
            <a:r>
              <a:rPr sz="1800" spc="50" dirty="0">
                <a:solidFill>
                  <a:srgbClr val="C0504D"/>
                </a:solidFill>
                <a:latin typeface="Calibri"/>
                <a:cs typeface="Calibri"/>
              </a:rPr>
              <a:t> </a:t>
            </a:r>
            <a:r>
              <a:rPr sz="1800" spc="-5" dirty="0">
                <a:solidFill>
                  <a:srgbClr val="C0504D"/>
                </a:solidFill>
                <a:latin typeface="Calibri"/>
                <a:cs typeface="Calibri"/>
              </a:rPr>
              <a:t>12,8 </a:t>
            </a:r>
            <a:r>
              <a:rPr sz="1800" spc="30" dirty="0">
                <a:solidFill>
                  <a:srgbClr val="C0504D"/>
                </a:solidFill>
                <a:latin typeface="Calibri"/>
                <a:cs typeface="Calibri"/>
              </a:rPr>
              <a:t> </a:t>
            </a:r>
            <a:r>
              <a:rPr sz="1800" spc="-5" dirty="0">
                <a:solidFill>
                  <a:srgbClr val="C0504D"/>
                </a:solidFill>
                <a:latin typeface="Calibri"/>
                <a:cs typeface="Calibri"/>
              </a:rPr>
              <a:t>14,9	17,1</a:t>
            </a:r>
            <a:r>
              <a:rPr sz="1800" spc="350" dirty="0">
                <a:solidFill>
                  <a:srgbClr val="C0504D"/>
                </a:solidFill>
                <a:latin typeface="Calibri"/>
                <a:cs typeface="Calibri"/>
              </a:rPr>
              <a:t> </a:t>
            </a:r>
            <a:r>
              <a:rPr sz="1800" spc="-5" dirty="0">
                <a:solidFill>
                  <a:srgbClr val="C0504D"/>
                </a:solidFill>
                <a:latin typeface="Calibri"/>
                <a:cs typeface="Calibri"/>
              </a:rPr>
              <a:t>19,4</a:t>
            </a:r>
            <a:endParaRPr sz="1800">
              <a:latin typeface="Calibri"/>
              <a:cs typeface="Calibri"/>
            </a:endParaRPr>
          </a:p>
        </p:txBody>
      </p:sp>
      <p:sp>
        <p:nvSpPr>
          <p:cNvPr id="8" name="object 8"/>
          <p:cNvSpPr txBox="1"/>
          <p:nvPr/>
        </p:nvSpPr>
        <p:spPr>
          <a:xfrm>
            <a:off x="459740" y="3166363"/>
            <a:ext cx="2903220" cy="635635"/>
          </a:xfrm>
          <a:prstGeom prst="rect">
            <a:avLst/>
          </a:prstGeom>
        </p:spPr>
        <p:txBody>
          <a:bodyPr vert="horz" wrap="square" lIns="0" tIns="13335" rIns="0" bIns="0" rtlCol="0">
            <a:spAutoFit/>
          </a:bodyPr>
          <a:lstStyle/>
          <a:p>
            <a:pPr marL="12700">
              <a:lnSpc>
                <a:spcPct val="100000"/>
              </a:lnSpc>
              <a:spcBef>
                <a:spcPts val="105"/>
              </a:spcBef>
            </a:pPr>
            <a:r>
              <a:rPr sz="1600" spc="-5" dirty="0">
                <a:latin typeface="Calibri"/>
                <a:cs typeface="Calibri"/>
              </a:rPr>
              <a:t>BOOK- </a:t>
            </a:r>
            <a:r>
              <a:rPr sz="2000" b="1" dirty="0">
                <a:latin typeface="Calibri"/>
                <a:cs typeface="Calibri"/>
              </a:rPr>
              <a:t>N </a:t>
            </a:r>
            <a:r>
              <a:rPr sz="1800" dirty="0">
                <a:latin typeface="Calibri"/>
                <a:cs typeface="Calibri"/>
              </a:rPr>
              <a:t>140 130 120 110</a:t>
            </a:r>
            <a:r>
              <a:rPr sz="1800" spc="50" dirty="0">
                <a:latin typeface="Calibri"/>
                <a:cs typeface="Calibri"/>
              </a:rPr>
              <a:t> </a:t>
            </a:r>
            <a:r>
              <a:rPr sz="1800" dirty="0">
                <a:latin typeface="Calibri"/>
                <a:cs typeface="Calibri"/>
              </a:rPr>
              <a:t>100</a:t>
            </a:r>
            <a:endParaRPr sz="1800">
              <a:latin typeface="Calibri"/>
              <a:cs typeface="Calibri"/>
            </a:endParaRPr>
          </a:p>
          <a:p>
            <a:pPr marL="12700">
              <a:lnSpc>
                <a:spcPct val="100000"/>
              </a:lnSpc>
              <a:tabLst>
                <a:tab pos="704215" algn="l"/>
                <a:tab pos="2547620" algn="l"/>
              </a:tabLst>
            </a:pPr>
            <a:r>
              <a:rPr sz="1600" spc="-30" dirty="0">
                <a:latin typeface="Calibri"/>
                <a:cs typeface="Calibri"/>
              </a:rPr>
              <a:t>VALUE	</a:t>
            </a:r>
            <a:r>
              <a:rPr sz="2000" b="1" dirty="0">
                <a:latin typeface="Calibri"/>
                <a:cs typeface="Calibri"/>
              </a:rPr>
              <a:t>R 136	86</a:t>
            </a:r>
            <a:endParaRPr sz="2000">
              <a:latin typeface="Calibri"/>
              <a:cs typeface="Calibri"/>
            </a:endParaRPr>
          </a:p>
        </p:txBody>
      </p:sp>
      <p:sp>
        <p:nvSpPr>
          <p:cNvPr id="9" name="object 9"/>
          <p:cNvSpPr txBox="1"/>
          <p:nvPr/>
        </p:nvSpPr>
        <p:spPr>
          <a:xfrm>
            <a:off x="3495450" y="3192271"/>
            <a:ext cx="4685665" cy="610235"/>
          </a:xfrm>
          <a:prstGeom prst="rect">
            <a:avLst/>
          </a:prstGeom>
        </p:spPr>
        <p:txBody>
          <a:bodyPr vert="horz" wrap="square" lIns="0" tIns="12700" rIns="0" bIns="0" rtlCol="0">
            <a:spAutoFit/>
          </a:bodyPr>
          <a:lstStyle/>
          <a:p>
            <a:pPr marR="5080" algn="r">
              <a:lnSpc>
                <a:spcPct val="100000"/>
              </a:lnSpc>
              <a:spcBef>
                <a:spcPts val="100"/>
              </a:spcBef>
              <a:tabLst>
                <a:tab pos="439420" algn="l"/>
                <a:tab pos="933450" algn="l"/>
                <a:tab pos="1374775" algn="l"/>
                <a:tab pos="1868170" algn="l"/>
                <a:tab pos="2413635" algn="l"/>
                <a:tab pos="2958465" algn="l"/>
                <a:tab pos="3400425" algn="l"/>
                <a:tab pos="3998595" algn="l"/>
                <a:tab pos="4543425" algn="l"/>
              </a:tabLst>
            </a:pPr>
            <a:r>
              <a:rPr sz="1800" dirty="0">
                <a:latin typeface="Calibri"/>
                <a:cs typeface="Calibri"/>
              </a:rPr>
              <a:t>90	80	70	60	50	40	30	20	10	0</a:t>
            </a:r>
            <a:endParaRPr sz="1800">
              <a:latin typeface="Calibri"/>
              <a:cs typeface="Calibri"/>
            </a:endParaRPr>
          </a:p>
          <a:p>
            <a:pPr marR="21590" algn="r">
              <a:lnSpc>
                <a:spcPct val="100000"/>
              </a:lnSpc>
              <a:spcBef>
                <a:spcPts val="40"/>
              </a:spcBef>
              <a:tabLst>
                <a:tab pos="1456055" algn="l"/>
                <a:tab pos="2171065" algn="l"/>
                <a:tab pos="2583815" algn="l"/>
              </a:tabLst>
            </a:pPr>
            <a:r>
              <a:rPr sz="2000" b="1" dirty="0">
                <a:latin typeface="Calibri"/>
                <a:cs typeface="Calibri"/>
              </a:rPr>
              <a:t>37	14	6	0</a:t>
            </a:r>
            <a:endParaRPr sz="2000">
              <a:latin typeface="Calibri"/>
              <a:cs typeface="Calibri"/>
            </a:endParaRPr>
          </a:p>
        </p:txBody>
      </p:sp>
      <p:sp>
        <p:nvSpPr>
          <p:cNvPr id="10" name="object 10"/>
          <p:cNvSpPr txBox="1"/>
          <p:nvPr/>
        </p:nvSpPr>
        <p:spPr>
          <a:xfrm>
            <a:off x="631240" y="5158232"/>
            <a:ext cx="585470" cy="299720"/>
          </a:xfrm>
          <a:prstGeom prst="rect">
            <a:avLst/>
          </a:prstGeom>
        </p:spPr>
        <p:txBody>
          <a:bodyPr vert="horz" wrap="square" lIns="0" tIns="12700" rIns="0" bIns="0" rtlCol="0">
            <a:spAutoFit/>
          </a:bodyPr>
          <a:lstStyle/>
          <a:p>
            <a:pPr>
              <a:lnSpc>
                <a:spcPct val="100000"/>
              </a:lnSpc>
              <a:spcBef>
                <a:spcPts val="100"/>
              </a:spcBef>
            </a:pPr>
            <a:r>
              <a:rPr sz="1800" b="1" spc="-5" dirty="0">
                <a:latin typeface="Calibri"/>
                <a:cs typeface="Calibri"/>
              </a:rPr>
              <a:t>NPV</a:t>
            </a:r>
            <a:r>
              <a:rPr sz="1800" b="1" spc="-75" dirty="0">
                <a:latin typeface="Calibri"/>
                <a:cs typeface="Calibri"/>
              </a:rPr>
              <a:t> </a:t>
            </a:r>
            <a:r>
              <a:rPr sz="1800" dirty="0">
                <a:latin typeface="Calibri"/>
                <a:cs typeface="Calibri"/>
              </a:rPr>
              <a:t>=</a:t>
            </a:r>
            <a:endParaRPr sz="1800">
              <a:latin typeface="Calibri"/>
              <a:cs typeface="Calibri"/>
            </a:endParaRPr>
          </a:p>
        </p:txBody>
      </p:sp>
      <p:sp>
        <p:nvSpPr>
          <p:cNvPr id="11" name="object 11"/>
          <p:cNvSpPr txBox="1"/>
          <p:nvPr/>
        </p:nvSpPr>
        <p:spPr>
          <a:xfrm>
            <a:off x="6652006" y="5074411"/>
            <a:ext cx="982344" cy="452120"/>
          </a:xfrm>
          <a:prstGeom prst="rect">
            <a:avLst/>
          </a:prstGeom>
        </p:spPr>
        <p:txBody>
          <a:bodyPr vert="horz" wrap="square" lIns="0" tIns="12065" rIns="0" bIns="0" rtlCol="0">
            <a:spAutoFit/>
          </a:bodyPr>
          <a:lstStyle/>
          <a:p>
            <a:pPr>
              <a:lnSpc>
                <a:spcPct val="100000"/>
              </a:lnSpc>
              <a:spcBef>
                <a:spcPts val="95"/>
              </a:spcBef>
            </a:pPr>
            <a:r>
              <a:rPr sz="2800" i="1" spc="-5" dirty="0">
                <a:latin typeface="Calibri"/>
                <a:cs typeface="Calibri"/>
              </a:rPr>
              <a:t>= </a:t>
            </a:r>
            <a:r>
              <a:rPr sz="2800" b="1" spc="-5" dirty="0">
                <a:latin typeface="Calibri"/>
                <a:cs typeface="Calibri"/>
              </a:rPr>
              <a:t>+</a:t>
            </a:r>
            <a:r>
              <a:rPr sz="2800" b="1" spc="-55" dirty="0">
                <a:latin typeface="Calibri"/>
                <a:cs typeface="Calibri"/>
              </a:rPr>
              <a:t> </a:t>
            </a:r>
            <a:r>
              <a:rPr sz="2800" b="1" spc="-5" dirty="0">
                <a:latin typeface="Calibri"/>
                <a:cs typeface="Calibri"/>
              </a:rPr>
              <a:t>2,1</a:t>
            </a:r>
            <a:endParaRPr sz="2800">
              <a:latin typeface="Calibri"/>
              <a:cs typeface="Calibri"/>
            </a:endParaRPr>
          </a:p>
        </p:txBody>
      </p:sp>
      <p:sp>
        <p:nvSpPr>
          <p:cNvPr id="12" name="object 12"/>
          <p:cNvSpPr txBox="1"/>
          <p:nvPr/>
        </p:nvSpPr>
        <p:spPr>
          <a:xfrm>
            <a:off x="1596771" y="5156708"/>
            <a:ext cx="4630420" cy="330835"/>
          </a:xfrm>
          <a:prstGeom prst="rect">
            <a:avLst/>
          </a:prstGeom>
        </p:spPr>
        <p:txBody>
          <a:bodyPr vert="horz" wrap="square" lIns="0" tIns="12700" rIns="0" bIns="0" rtlCol="0">
            <a:spAutoFit/>
          </a:bodyPr>
          <a:lstStyle/>
          <a:p>
            <a:pPr marL="25400">
              <a:lnSpc>
                <a:spcPct val="100000"/>
              </a:lnSpc>
              <a:spcBef>
                <a:spcPts val="100"/>
              </a:spcBef>
            </a:pPr>
            <a:r>
              <a:rPr sz="2000" dirty="0">
                <a:latin typeface="Calibri"/>
                <a:cs typeface="Calibri"/>
              </a:rPr>
              <a:t>- 9,7(1,133)</a:t>
            </a:r>
            <a:r>
              <a:rPr sz="1950" baseline="25641" dirty="0">
                <a:latin typeface="Calibri"/>
                <a:cs typeface="Calibri"/>
              </a:rPr>
              <a:t>-1 </a:t>
            </a:r>
            <a:r>
              <a:rPr sz="2000" dirty="0">
                <a:latin typeface="Calibri"/>
                <a:cs typeface="Calibri"/>
              </a:rPr>
              <a:t>- 7,7(1,133)</a:t>
            </a:r>
            <a:r>
              <a:rPr sz="1950" baseline="25641" dirty="0">
                <a:latin typeface="Calibri"/>
                <a:cs typeface="Calibri"/>
              </a:rPr>
              <a:t>-2 </a:t>
            </a:r>
            <a:r>
              <a:rPr sz="2000" spc="-5" dirty="0">
                <a:latin typeface="Calibri"/>
                <a:cs typeface="Calibri"/>
              </a:rPr>
              <a:t>.… </a:t>
            </a:r>
            <a:r>
              <a:rPr sz="2000" dirty="0">
                <a:latin typeface="Calibri"/>
                <a:cs typeface="Calibri"/>
              </a:rPr>
              <a:t>+ 19,4</a:t>
            </a:r>
            <a:r>
              <a:rPr sz="2000" spc="-225" dirty="0">
                <a:latin typeface="Calibri"/>
                <a:cs typeface="Calibri"/>
              </a:rPr>
              <a:t> </a:t>
            </a:r>
            <a:r>
              <a:rPr sz="2000" spc="5" dirty="0">
                <a:latin typeface="Calibri"/>
                <a:cs typeface="Calibri"/>
              </a:rPr>
              <a:t>(1,10)</a:t>
            </a:r>
            <a:r>
              <a:rPr sz="1950" spc="7" baseline="25641" dirty="0">
                <a:latin typeface="Calibri"/>
                <a:cs typeface="Calibri"/>
              </a:rPr>
              <a:t>-15</a:t>
            </a:r>
            <a:endParaRPr sz="1950" baseline="25641">
              <a:latin typeface="Calibri"/>
              <a:cs typeface="Calibri"/>
            </a:endParaRPr>
          </a:p>
        </p:txBody>
      </p:sp>
      <p:sp>
        <p:nvSpPr>
          <p:cNvPr id="13" name="object 13"/>
          <p:cNvSpPr/>
          <p:nvPr/>
        </p:nvSpPr>
        <p:spPr>
          <a:xfrm>
            <a:off x="348995" y="5773420"/>
            <a:ext cx="8382000" cy="12700"/>
          </a:xfrm>
          <a:custGeom>
            <a:avLst/>
            <a:gdLst/>
            <a:ahLst/>
            <a:cxnLst/>
            <a:rect l="l" t="t" r="r" b="b"/>
            <a:pathLst>
              <a:path w="8382000" h="12700">
                <a:moveTo>
                  <a:pt x="0" y="12699"/>
                </a:moveTo>
                <a:lnTo>
                  <a:pt x="8382000" y="12699"/>
                </a:lnTo>
                <a:lnTo>
                  <a:pt x="8382000" y="0"/>
                </a:lnTo>
                <a:lnTo>
                  <a:pt x="0" y="0"/>
                </a:lnTo>
                <a:lnTo>
                  <a:pt x="0" y="12699"/>
                </a:lnTo>
                <a:close/>
              </a:path>
            </a:pathLst>
          </a:custGeom>
          <a:solidFill>
            <a:srgbClr val="0000FF"/>
          </a:solidFill>
        </p:spPr>
        <p:txBody>
          <a:bodyPr wrap="square" lIns="0" tIns="0" rIns="0" bIns="0" rtlCol="0"/>
          <a:lstStyle/>
          <a:p>
            <a:endParaRPr/>
          </a:p>
        </p:txBody>
      </p:sp>
      <p:sp>
        <p:nvSpPr>
          <p:cNvPr id="14" name="object 14"/>
          <p:cNvSpPr/>
          <p:nvPr/>
        </p:nvSpPr>
        <p:spPr>
          <a:xfrm>
            <a:off x="348995" y="4884420"/>
            <a:ext cx="12700" cy="889000"/>
          </a:xfrm>
          <a:custGeom>
            <a:avLst/>
            <a:gdLst/>
            <a:ahLst/>
            <a:cxnLst/>
            <a:rect l="l" t="t" r="r" b="b"/>
            <a:pathLst>
              <a:path w="12700" h="889000">
                <a:moveTo>
                  <a:pt x="0" y="888999"/>
                </a:moveTo>
                <a:lnTo>
                  <a:pt x="12700" y="888999"/>
                </a:lnTo>
                <a:lnTo>
                  <a:pt x="12700" y="0"/>
                </a:lnTo>
                <a:lnTo>
                  <a:pt x="0" y="0"/>
                </a:lnTo>
                <a:lnTo>
                  <a:pt x="0" y="888999"/>
                </a:lnTo>
                <a:close/>
              </a:path>
            </a:pathLst>
          </a:custGeom>
          <a:solidFill>
            <a:srgbClr val="0000FF"/>
          </a:solidFill>
        </p:spPr>
        <p:txBody>
          <a:bodyPr wrap="square" lIns="0" tIns="0" rIns="0" bIns="0" rtlCol="0"/>
          <a:lstStyle/>
          <a:p>
            <a:endParaRPr/>
          </a:p>
        </p:txBody>
      </p:sp>
      <p:sp>
        <p:nvSpPr>
          <p:cNvPr id="15" name="object 15"/>
          <p:cNvSpPr/>
          <p:nvPr/>
        </p:nvSpPr>
        <p:spPr>
          <a:xfrm>
            <a:off x="348995" y="4871720"/>
            <a:ext cx="8382000" cy="12700"/>
          </a:xfrm>
          <a:custGeom>
            <a:avLst/>
            <a:gdLst/>
            <a:ahLst/>
            <a:cxnLst/>
            <a:rect l="l" t="t" r="r" b="b"/>
            <a:pathLst>
              <a:path w="8382000" h="12700">
                <a:moveTo>
                  <a:pt x="0" y="12699"/>
                </a:moveTo>
                <a:lnTo>
                  <a:pt x="8382000" y="12699"/>
                </a:lnTo>
                <a:lnTo>
                  <a:pt x="8382000" y="0"/>
                </a:lnTo>
                <a:lnTo>
                  <a:pt x="0" y="0"/>
                </a:lnTo>
                <a:lnTo>
                  <a:pt x="0" y="12699"/>
                </a:lnTo>
                <a:close/>
              </a:path>
            </a:pathLst>
          </a:custGeom>
          <a:solidFill>
            <a:srgbClr val="0000FF"/>
          </a:solidFill>
        </p:spPr>
        <p:txBody>
          <a:bodyPr wrap="square" lIns="0" tIns="0" rIns="0" bIns="0" rtlCol="0"/>
          <a:lstStyle/>
          <a:p>
            <a:endParaRPr/>
          </a:p>
        </p:txBody>
      </p:sp>
      <p:sp>
        <p:nvSpPr>
          <p:cNvPr id="16" name="object 16"/>
          <p:cNvSpPr/>
          <p:nvPr/>
        </p:nvSpPr>
        <p:spPr>
          <a:xfrm>
            <a:off x="8718295" y="4884928"/>
            <a:ext cx="12700" cy="889000"/>
          </a:xfrm>
          <a:custGeom>
            <a:avLst/>
            <a:gdLst/>
            <a:ahLst/>
            <a:cxnLst/>
            <a:rect l="l" t="t" r="r" b="b"/>
            <a:pathLst>
              <a:path w="12700" h="889000">
                <a:moveTo>
                  <a:pt x="12700" y="0"/>
                </a:moveTo>
                <a:lnTo>
                  <a:pt x="0" y="0"/>
                </a:lnTo>
                <a:lnTo>
                  <a:pt x="0" y="889000"/>
                </a:lnTo>
                <a:lnTo>
                  <a:pt x="12700" y="889000"/>
                </a:lnTo>
                <a:lnTo>
                  <a:pt x="12700" y="0"/>
                </a:lnTo>
                <a:close/>
              </a:path>
            </a:pathLst>
          </a:custGeom>
          <a:solidFill>
            <a:srgbClr val="0000FF"/>
          </a:solidFill>
        </p:spPr>
        <p:txBody>
          <a:bodyPr wrap="square" lIns="0" tIns="0" rIns="0" bIns="0" rtlCol="0"/>
          <a:lstStyle/>
          <a:p>
            <a:endParaRPr/>
          </a:p>
        </p:txBody>
      </p:sp>
      <p:sp>
        <p:nvSpPr>
          <p:cNvPr id="17" name="object 17"/>
          <p:cNvSpPr/>
          <p:nvPr/>
        </p:nvSpPr>
        <p:spPr>
          <a:xfrm>
            <a:off x="374395" y="5735320"/>
            <a:ext cx="8331200" cy="25400"/>
          </a:xfrm>
          <a:custGeom>
            <a:avLst/>
            <a:gdLst/>
            <a:ahLst/>
            <a:cxnLst/>
            <a:rect l="l" t="t" r="r" b="b"/>
            <a:pathLst>
              <a:path w="8331200" h="25400">
                <a:moveTo>
                  <a:pt x="0" y="25399"/>
                </a:moveTo>
                <a:lnTo>
                  <a:pt x="8331200" y="25399"/>
                </a:lnTo>
                <a:lnTo>
                  <a:pt x="8331200" y="0"/>
                </a:lnTo>
                <a:lnTo>
                  <a:pt x="0" y="0"/>
                </a:lnTo>
                <a:lnTo>
                  <a:pt x="0" y="25399"/>
                </a:lnTo>
                <a:close/>
              </a:path>
            </a:pathLst>
          </a:custGeom>
          <a:solidFill>
            <a:srgbClr val="0000FF"/>
          </a:solidFill>
        </p:spPr>
        <p:txBody>
          <a:bodyPr wrap="square" lIns="0" tIns="0" rIns="0" bIns="0" rtlCol="0"/>
          <a:lstStyle/>
          <a:p>
            <a:endParaRPr/>
          </a:p>
        </p:txBody>
      </p:sp>
      <p:sp>
        <p:nvSpPr>
          <p:cNvPr id="18" name="object 18"/>
          <p:cNvSpPr/>
          <p:nvPr/>
        </p:nvSpPr>
        <p:spPr>
          <a:xfrm>
            <a:off x="374395" y="4922520"/>
            <a:ext cx="25400" cy="812800"/>
          </a:xfrm>
          <a:custGeom>
            <a:avLst/>
            <a:gdLst/>
            <a:ahLst/>
            <a:cxnLst/>
            <a:rect l="l" t="t" r="r" b="b"/>
            <a:pathLst>
              <a:path w="25400" h="812800">
                <a:moveTo>
                  <a:pt x="0" y="812799"/>
                </a:moveTo>
                <a:lnTo>
                  <a:pt x="25400" y="812799"/>
                </a:lnTo>
                <a:lnTo>
                  <a:pt x="25400" y="0"/>
                </a:lnTo>
                <a:lnTo>
                  <a:pt x="0" y="0"/>
                </a:lnTo>
                <a:lnTo>
                  <a:pt x="0" y="812799"/>
                </a:lnTo>
                <a:close/>
              </a:path>
            </a:pathLst>
          </a:custGeom>
          <a:solidFill>
            <a:srgbClr val="0000FF"/>
          </a:solidFill>
        </p:spPr>
        <p:txBody>
          <a:bodyPr wrap="square" lIns="0" tIns="0" rIns="0" bIns="0" rtlCol="0"/>
          <a:lstStyle/>
          <a:p>
            <a:endParaRPr/>
          </a:p>
        </p:txBody>
      </p:sp>
      <p:sp>
        <p:nvSpPr>
          <p:cNvPr id="19" name="object 19"/>
          <p:cNvSpPr/>
          <p:nvPr/>
        </p:nvSpPr>
        <p:spPr>
          <a:xfrm>
            <a:off x="374395" y="4897120"/>
            <a:ext cx="8331200" cy="25400"/>
          </a:xfrm>
          <a:custGeom>
            <a:avLst/>
            <a:gdLst/>
            <a:ahLst/>
            <a:cxnLst/>
            <a:rect l="l" t="t" r="r" b="b"/>
            <a:pathLst>
              <a:path w="8331200" h="25400">
                <a:moveTo>
                  <a:pt x="0" y="25399"/>
                </a:moveTo>
                <a:lnTo>
                  <a:pt x="8331200" y="25399"/>
                </a:lnTo>
                <a:lnTo>
                  <a:pt x="8331200" y="0"/>
                </a:lnTo>
                <a:lnTo>
                  <a:pt x="0" y="0"/>
                </a:lnTo>
                <a:lnTo>
                  <a:pt x="0" y="25399"/>
                </a:lnTo>
                <a:close/>
              </a:path>
            </a:pathLst>
          </a:custGeom>
          <a:solidFill>
            <a:srgbClr val="0000FF"/>
          </a:solidFill>
        </p:spPr>
        <p:txBody>
          <a:bodyPr wrap="square" lIns="0" tIns="0" rIns="0" bIns="0" rtlCol="0"/>
          <a:lstStyle/>
          <a:p>
            <a:endParaRPr/>
          </a:p>
        </p:txBody>
      </p:sp>
      <p:sp>
        <p:nvSpPr>
          <p:cNvPr id="20" name="object 20"/>
          <p:cNvSpPr/>
          <p:nvPr/>
        </p:nvSpPr>
        <p:spPr>
          <a:xfrm>
            <a:off x="8680195" y="4923028"/>
            <a:ext cx="25400" cy="812800"/>
          </a:xfrm>
          <a:custGeom>
            <a:avLst/>
            <a:gdLst/>
            <a:ahLst/>
            <a:cxnLst/>
            <a:rect l="l" t="t" r="r" b="b"/>
            <a:pathLst>
              <a:path w="25400" h="812800">
                <a:moveTo>
                  <a:pt x="25400" y="0"/>
                </a:moveTo>
                <a:lnTo>
                  <a:pt x="0" y="0"/>
                </a:lnTo>
                <a:lnTo>
                  <a:pt x="0" y="812800"/>
                </a:lnTo>
                <a:lnTo>
                  <a:pt x="25400" y="812800"/>
                </a:lnTo>
                <a:lnTo>
                  <a:pt x="25400" y="0"/>
                </a:lnTo>
                <a:close/>
              </a:path>
            </a:pathLst>
          </a:custGeom>
          <a:solidFill>
            <a:srgbClr val="0000FF"/>
          </a:solidFill>
        </p:spPr>
        <p:txBody>
          <a:bodyPr wrap="square" lIns="0" tIns="0" rIns="0" bIns="0" rtlCol="0"/>
          <a:lstStyle/>
          <a:p>
            <a:endParaRPr/>
          </a:p>
        </p:txBody>
      </p:sp>
      <p:sp>
        <p:nvSpPr>
          <p:cNvPr id="21" name="object 21"/>
          <p:cNvSpPr/>
          <p:nvPr/>
        </p:nvSpPr>
        <p:spPr>
          <a:xfrm>
            <a:off x="412495" y="5709920"/>
            <a:ext cx="8255000" cy="12700"/>
          </a:xfrm>
          <a:custGeom>
            <a:avLst/>
            <a:gdLst/>
            <a:ahLst/>
            <a:cxnLst/>
            <a:rect l="l" t="t" r="r" b="b"/>
            <a:pathLst>
              <a:path w="8255000" h="12700">
                <a:moveTo>
                  <a:pt x="0" y="12699"/>
                </a:moveTo>
                <a:lnTo>
                  <a:pt x="8255000" y="12699"/>
                </a:lnTo>
                <a:lnTo>
                  <a:pt x="8255000" y="0"/>
                </a:lnTo>
                <a:lnTo>
                  <a:pt x="0" y="0"/>
                </a:lnTo>
                <a:lnTo>
                  <a:pt x="0" y="12699"/>
                </a:lnTo>
                <a:close/>
              </a:path>
            </a:pathLst>
          </a:custGeom>
          <a:solidFill>
            <a:srgbClr val="0000FF"/>
          </a:solidFill>
        </p:spPr>
        <p:txBody>
          <a:bodyPr wrap="square" lIns="0" tIns="0" rIns="0" bIns="0" rtlCol="0"/>
          <a:lstStyle/>
          <a:p>
            <a:endParaRPr/>
          </a:p>
        </p:txBody>
      </p:sp>
      <p:sp>
        <p:nvSpPr>
          <p:cNvPr id="22" name="object 22"/>
          <p:cNvSpPr/>
          <p:nvPr/>
        </p:nvSpPr>
        <p:spPr>
          <a:xfrm>
            <a:off x="412495" y="4947920"/>
            <a:ext cx="12700" cy="762000"/>
          </a:xfrm>
          <a:custGeom>
            <a:avLst/>
            <a:gdLst/>
            <a:ahLst/>
            <a:cxnLst/>
            <a:rect l="l" t="t" r="r" b="b"/>
            <a:pathLst>
              <a:path w="12700" h="762000">
                <a:moveTo>
                  <a:pt x="0" y="761999"/>
                </a:moveTo>
                <a:lnTo>
                  <a:pt x="12700" y="761999"/>
                </a:lnTo>
                <a:lnTo>
                  <a:pt x="12700" y="0"/>
                </a:lnTo>
                <a:lnTo>
                  <a:pt x="0" y="0"/>
                </a:lnTo>
                <a:lnTo>
                  <a:pt x="0" y="761999"/>
                </a:lnTo>
                <a:close/>
              </a:path>
            </a:pathLst>
          </a:custGeom>
          <a:solidFill>
            <a:srgbClr val="0000FF"/>
          </a:solidFill>
        </p:spPr>
        <p:txBody>
          <a:bodyPr wrap="square" lIns="0" tIns="0" rIns="0" bIns="0" rtlCol="0"/>
          <a:lstStyle/>
          <a:p>
            <a:endParaRPr/>
          </a:p>
        </p:txBody>
      </p:sp>
      <p:sp>
        <p:nvSpPr>
          <p:cNvPr id="23" name="object 23"/>
          <p:cNvSpPr/>
          <p:nvPr/>
        </p:nvSpPr>
        <p:spPr>
          <a:xfrm>
            <a:off x="412495" y="4935220"/>
            <a:ext cx="8255000" cy="12700"/>
          </a:xfrm>
          <a:custGeom>
            <a:avLst/>
            <a:gdLst/>
            <a:ahLst/>
            <a:cxnLst/>
            <a:rect l="l" t="t" r="r" b="b"/>
            <a:pathLst>
              <a:path w="8255000" h="12700">
                <a:moveTo>
                  <a:pt x="0" y="12699"/>
                </a:moveTo>
                <a:lnTo>
                  <a:pt x="8255000" y="12699"/>
                </a:lnTo>
                <a:lnTo>
                  <a:pt x="8255000" y="0"/>
                </a:lnTo>
                <a:lnTo>
                  <a:pt x="0" y="0"/>
                </a:lnTo>
                <a:lnTo>
                  <a:pt x="0" y="12699"/>
                </a:lnTo>
                <a:close/>
              </a:path>
            </a:pathLst>
          </a:custGeom>
          <a:solidFill>
            <a:srgbClr val="0000FF"/>
          </a:solidFill>
        </p:spPr>
        <p:txBody>
          <a:bodyPr wrap="square" lIns="0" tIns="0" rIns="0" bIns="0" rtlCol="0"/>
          <a:lstStyle/>
          <a:p>
            <a:endParaRPr/>
          </a:p>
        </p:txBody>
      </p:sp>
      <p:sp>
        <p:nvSpPr>
          <p:cNvPr id="24" name="object 24"/>
          <p:cNvSpPr/>
          <p:nvPr/>
        </p:nvSpPr>
        <p:spPr>
          <a:xfrm>
            <a:off x="8654795" y="4948428"/>
            <a:ext cx="12700" cy="762000"/>
          </a:xfrm>
          <a:custGeom>
            <a:avLst/>
            <a:gdLst/>
            <a:ahLst/>
            <a:cxnLst/>
            <a:rect l="l" t="t" r="r" b="b"/>
            <a:pathLst>
              <a:path w="12700" h="762000">
                <a:moveTo>
                  <a:pt x="12700" y="0"/>
                </a:moveTo>
                <a:lnTo>
                  <a:pt x="0" y="0"/>
                </a:lnTo>
                <a:lnTo>
                  <a:pt x="0" y="762000"/>
                </a:lnTo>
                <a:lnTo>
                  <a:pt x="12700" y="762000"/>
                </a:lnTo>
                <a:lnTo>
                  <a:pt x="12700" y="0"/>
                </a:lnTo>
                <a:close/>
              </a:path>
            </a:pathLst>
          </a:custGeom>
          <a:solidFill>
            <a:srgbClr val="0000FF"/>
          </a:solid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414" y="258843"/>
            <a:ext cx="1748269" cy="35420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13788" y="56388"/>
            <a:ext cx="4661154" cy="90906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09600" y="228600"/>
            <a:ext cx="6041390"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Calibri"/>
                <a:cs typeface="Calibri"/>
              </a:rPr>
              <a:t>Exhibit 5: </a:t>
            </a:r>
            <a:r>
              <a:rPr sz="2400" b="1" spc="-10" dirty="0">
                <a:solidFill>
                  <a:srgbClr val="FF0000"/>
                </a:solidFill>
                <a:latin typeface="Calibri"/>
                <a:cs typeface="Calibri"/>
              </a:rPr>
              <a:t>Theoretical</a:t>
            </a:r>
            <a:r>
              <a:rPr sz="2400" b="1" spc="155" dirty="0">
                <a:solidFill>
                  <a:srgbClr val="FF0000"/>
                </a:solidFill>
                <a:latin typeface="Calibri"/>
                <a:cs typeface="Calibri"/>
              </a:rPr>
              <a:t> </a:t>
            </a:r>
            <a:r>
              <a:rPr sz="2400" b="1" spc="-10" dirty="0">
                <a:solidFill>
                  <a:srgbClr val="FF0000"/>
                </a:solidFill>
                <a:latin typeface="Calibri"/>
                <a:cs typeface="Calibri"/>
              </a:rPr>
              <a:t>depreciation</a:t>
            </a:r>
            <a:endParaRPr sz="2400">
              <a:latin typeface="Calibri"/>
              <a:cs typeface="Calibri"/>
            </a:endParaRPr>
          </a:p>
        </p:txBody>
      </p:sp>
      <p:sp>
        <p:nvSpPr>
          <p:cNvPr id="5" name="object 5"/>
          <p:cNvSpPr txBox="1"/>
          <p:nvPr/>
        </p:nvSpPr>
        <p:spPr>
          <a:xfrm>
            <a:off x="383540" y="780034"/>
            <a:ext cx="7617460" cy="112082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Depreciation </a:t>
            </a:r>
            <a:r>
              <a:rPr sz="1800" spc="-5" dirty="0">
                <a:latin typeface="Calibri"/>
                <a:cs typeface="Calibri"/>
              </a:rPr>
              <a:t>is </a:t>
            </a:r>
            <a:r>
              <a:rPr sz="1800" spc="-10" dirty="0">
                <a:latin typeface="Calibri"/>
                <a:cs typeface="Calibri"/>
              </a:rPr>
              <a:t>adjusted to </a:t>
            </a:r>
            <a:r>
              <a:rPr sz="1800" dirty="0">
                <a:latin typeface="Calibri"/>
                <a:cs typeface="Calibri"/>
              </a:rPr>
              <a:t>the </a:t>
            </a:r>
            <a:r>
              <a:rPr sz="1800" spc="-10" dirty="0">
                <a:latin typeface="Calibri"/>
                <a:cs typeface="Calibri"/>
              </a:rPr>
              <a:t>production </a:t>
            </a:r>
            <a:r>
              <a:rPr sz="1800" spc="-15" dirty="0">
                <a:latin typeface="Calibri"/>
                <a:cs typeface="Calibri"/>
              </a:rPr>
              <a:t>plant’s market </a:t>
            </a:r>
            <a:r>
              <a:rPr sz="1800" spc="-5" dirty="0">
                <a:latin typeface="Calibri"/>
                <a:cs typeface="Calibri"/>
              </a:rPr>
              <a:t>value on </a:t>
            </a:r>
            <a:r>
              <a:rPr sz="1800" dirty="0">
                <a:latin typeface="Calibri"/>
                <a:cs typeface="Calibri"/>
              </a:rPr>
              <a:t>a </a:t>
            </a:r>
            <a:r>
              <a:rPr sz="1800" spc="-5" dirty="0">
                <a:latin typeface="Calibri"/>
                <a:cs typeface="Calibri"/>
              </a:rPr>
              <a:t>fictitious </a:t>
            </a:r>
            <a:r>
              <a:rPr sz="1800" spc="-15" dirty="0">
                <a:latin typeface="Calibri"/>
                <a:cs typeface="Calibri"/>
              </a:rPr>
              <a:t>market. </a:t>
            </a:r>
            <a:r>
              <a:rPr sz="1800" dirty="0">
                <a:latin typeface="Calibri"/>
                <a:cs typeface="Calibri"/>
              </a:rPr>
              <a:t>A  </a:t>
            </a:r>
            <a:r>
              <a:rPr sz="1800" spc="-10" dirty="0">
                <a:latin typeface="Calibri"/>
                <a:cs typeface="Calibri"/>
              </a:rPr>
              <a:t>buyer </a:t>
            </a:r>
            <a:r>
              <a:rPr sz="1800" spc="-5" dirty="0">
                <a:latin typeface="Calibri"/>
                <a:cs typeface="Calibri"/>
              </a:rPr>
              <a:t>is </a:t>
            </a:r>
            <a:r>
              <a:rPr sz="1800" dirty="0">
                <a:latin typeface="Calibri"/>
                <a:cs typeface="Calibri"/>
              </a:rPr>
              <a:t>then </a:t>
            </a:r>
            <a:r>
              <a:rPr sz="1800" spc="-5" dirty="0">
                <a:latin typeface="Calibri"/>
                <a:cs typeface="Calibri"/>
              </a:rPr>
              <a:t>supposed </a:t>
            </a:r>
            <a:r>
              <a:rPr sz="1800" spc="-10" dirty="0">
                <a:latin typeface="Calibri"/>
                <a:cs typeface="Calibri"/>
              </a:rPr>
              <a:t>to </a:t>
            </a:r>
            <a:r>
              <a:rPr sz="1800" spc="-15" dirty="0">
                <a:latin typeface="Calibri"/>
                <a:cs typeface="Calibri"/>
              </a:rPr>
              <a:t>pay </a:t>
            </a:r>
            <a:r>
              <a:rPr sz="1800" dirty="0">
                <a:latin typeface="Calibri"/>
                <a:cs typeface="Calibri"/>
              </a:rPr>
              <a:t>the </a:t>
            </a:r>
            <a:r>
              <a:rPr sz="1800" spc="-5" dirty="0">
                <a:latin typeface="Calibri"/>
                <a:cs typeface="Calibri"/>
              </a:rPr>
              <a:t>present value of </a:t>
            </a:r>
            <a:r>
              <a:rPr sz="1800" spc="-10" dirty="0">
                <a:latin typeface="Calibri"/>
                <a:cs typeface="Calibri"/>
              </a:rPr>
              <a:t>future </a:t>
            </a:r>
            <a:r>
              <a:rPr sz="1800" spc="-5" dirty="0">
                <a:latin typeface="Calibri"/>
                <a:cs typeface="Calibri"/>
              </a:rPr>
              <a:t>cash </a:t>
            </a:r>
            <a:r>
              <a:rPr sz="1800" spc="-10" dirty="0">
                <a:latin typeface="Calibri"/>
                <a:cs typeface="Calibri"/>
              </a:rPr>
              <a:t>inflows. </a:t>
            </a:r>
            <a:r>
              <a:rPr sz="1800" spc="-5" dirty="0">
                <a:latin typeface="Calibri"/>
                <a:cs typeface="Calibri"/>
              </a:rPr>
              <a:t>Hence, </a:t>
            </a:r>
            <a:r>
              <a:rPr sz="1800" dirty="0">
                <a:latin typeface="Calibri"/>
                <a:cs typeface="Calibri"/>
              </a:rPr>
              <a:t>the </a:t>
            </a:r>
            <a:r>
              <a:rPr sz="1800" spc="-10" dirty="0">
                <a:latin typeface="Calibri"/>
                <a:cs typeface="Calibri"/>
              </a:rPr>
              <a:t>power  </a:t>
            </a:r>
            <a:r>
              <a:rPr sz="1800" spc="-15" dirty="0">
                <a:latin typeface="Calibri"/>
                <a:cs typeface="Calibri"/>
              </a:rPr>
              <a:t>plant’s market </a:t>
            </a:r>
            <a:r>
              <a:rPr sz="1800" spc="-5" dirty="0">
                <a:latin typeface="Calibri"/>
                <a:cs typeface="Calibri"/>
              </a:rPr>
              <a:t>values </a:t>
            </a:r>
            <a:r>
              <a:rPr sz="1800" spc="-15" dirty="0">
                <a:latin typeface="Calibri"/>
                <a:cs typeface="Calibri"/>
              </a:rPr>
              <a:t>for </a:t>
            </a:r>
            <a:r>
              <a:rPr sz="1800" dirty="0">
                <a:latin typeface="Calibri"/>
                <a:cs typeface="Calibri"/>
              </a:rPr>
              <a:t>the </a:t>
            </a:r>
            <a:r>
              <a:rPr sz="1800" spc="-5" dirty="0">
                <a:latin typeface="Calibri"/>
                <a:cs typeface="Calibri"/>
              </a:rPr>
              <a:t>two </a:t>
            </a:r>
            <a:r>
              <a:rPr sz="1800" spc="-15" dirty="0">
                <a:latin typeface="Calibri"/>
                <a:cs typeface="Calibri"/>
              </a:rPr>
              <a:t>first years </a:t>
            </a:r>
            <a:r>
              <a:rPr sz="1800" spc="-5" dirty="0">
                <a:latin typeface="Calibri"/>
                <a:cs typeface="Calibri"/>
              </a:rPr>
              <a:t>will </a:t>
            </a:r>
            <a:r>
              <a:rPr sz="1800" dirty="0">
                <a:latin typeface="Calibri"/>
                <a:cs typeface="Calibri"/>
              </a:rPr>
              <a:t>then </a:t>
            </a:r>
            <a:r>
              <a:rPr sz="1800" spc="-5" dirty="0">
                <a:latin typeface="Calibri"/>
                <a:cs typeface="Calibri"/>
              </a:rPr>
              <a:t>be </a:t>
            </a:r>
            <a:r>
              <a:rPr sz="1800" dirty="0">
                <a:latin typeface="Calibri"/>
                <a:cs typeface="Calibri"/>
              </a:rPr>
              <a:t>the</a:t>
            </a:r>
            <a:r>
              <a:rPr sz="1800" spc="135" dirty="0">
                <a:latin typeface="Calibri"/>
                <a:cs typeface="Calibri"/>
              </a:rPr>
              <a:t> </a:t>
            </a:r>
            <a:r>
              <a:rPr sz="1800" spc="-10" dirty="0">
                <a:latin typeface="Calibri"/>
                <a:cs typeface="Calibri"/>
              </a:rPr>
              <a:t>following:</a:t>
            </a:r>
            <a:endParaRPr sz="1800">
              <a:latin typeface="Calibri"/>
              <a:cs typeface="Calibri"/>
            </a:endParaRPr>
          </a:p>
        </p:txBody>
      </p:sp>
      <p:sp>
        <p:nvSpPr>
          <p:cNvPr id="6" name="object 6"/>
          <p:cNvSpPr/>
          <p:nvPr/>
        </p:nvSpPr>
        <p:spPr>
          <a:xfrm>
            <a:off x="2390394" y="2765298"/>
            <a:ext cx="1750060" cy="1905"/>
          </a:xfrm>
          <a:custGeom>
            <a:avLst/>
            <a:gdLst/>
            <a:ahLst/>
            <a:cxnLst/>
            <a:rect l="l" t="t" r="r" b="b"/>
            <a:pathLst>
              <a:path w="1750060" h="1905">
                <a:moveTo>
                  <a:pt x="0" y="0"/>
                </a:moveTo>
                <a:lnTo>
                  <a:pt x="1749552" y="1524"/>
                </a:lnTo>
              </a:path>
            </a:pathLst>
          </a:custGeom>
          <a:ln w="28956">
            <a:solidFill>
              <a:srgbClr val="000000"/>
            </a:solidFill>
          </a:ln>
        </p:spPr>
        <p:txBody>
          <a:bodyPr wrap="square" lIns="0" tIns="0" rIns="0" bIns="0" rtlCol="0"/>
          <a:lstStyle/>
          <a:p>
            <a:endParaRPr/>
          </a:p>
        </p:txBody>
      </p:sp>
      <p:sp>
        <p:nvSpPr>
          <p:cNvPr id="7" name="object 7"/>
          <p:cNvSpPr txBox="1"/>
          <p:nvPr/>
        </p:nvSpPr>
        <p:spPr>
          <a:xfrm>
            <a:off x="2465197" y="2367788"/>
            <a:ext cx="1111250" cy="299720"/>
          </a:xfrm>
          <a:prstGeom prst="rect">
            <a:avLst/>
          </a:prstGeom>
        </p:spPr>
        <p:txBody>
          <a:bodyPr vert="horz" wrap="square" lIns="0" tIns="12700" rIns="0" bIns="0" rtlCol="0">
            <a:spAutoFit/>
          </a:bodyPr>
          <a:lstStyle/>
          <a:p>
            <a:pPr marL="38100">
              <a:lnSpc>
                <a:spcPct val="100000"/>
              </a:lnSpc>
              <a:spcBef>
                <a:spcPts val="100"/>
              </a:spcBef>
            </a:pPr>
            <a:r>
              <a:rPr sz="1800" dirty="0">
                <a:solidFill>
                  <a:srgbClr val="C0504D"/>
                </a:solidFill>
                <a:latin typeface="Calibri"/>
                <a:cs typeface="Calibri"/>
              </a:rPr>
              <a:t>1 -</a:t>
            </a:r>
            <a:r>
              <a:rPr sz="1800" spc="-55" dirty="0">
                <a:solidFill>
                  <a:srgbClr val="C0504D"/>
                </a:solidFill>
                <a:latin typeface="Calibri"/>
                <a:cs typeface="Calibri"/>
              </a:rPr>
              <a:t> </a:t>
            </a:r>
            <a:r>
              <a:rPr sz="1800" spc="-5" dirty="0">
                <a:solidFill>
                  <a:srgbClr val="C0504D"/>
                </a:solidFill>
                <a:latin typeface="Calibri"/>
                <a:cs typeface="Calibri"/>
              </a:rPr>
              <a:t>(1,10)</a:t>
            </a:r>
            <a:r>
              <a:rPr sz="1800" spc="-7" baseline="25462" dirty="0">
                <a:solidFill>
                  <a:srgbClr val="C0504D"/>
                </a:solidFill>
                <a:latin typeface="Calibri"/>
                <a:cs typeface="Calibri"/>
              </a:rPr>
              <a:t>-14</a:t>
            </a:r>
            <a:endParaRPr sz="1800" baseline="25462">
              <a:latin typeface="Calibri"/>
              <a:cs typeface="Calibri"/>
            </a:endParaRPr>
          </a:p>
        </p:txBody>
      </p:sp>
      <p:sp>
        <p:nvSpPr>
          <p:cNvPr id="8" name="object 8"/>
          <p:cNvSpPr txBox="1"/>
          <p:nvPr/>
        </p:nvSpPr>
        <p:spPr>
          <a:xfrm>
            <a:off x="2779522" y="2799715"/>
            <a:ext cx="42925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C0504D"/>
                </a:solidFill>
                <a:latin typeface="Calibri"/>
                <a:cs typeface="Calibri"/>
              </a:rPr>
              <a:t>0</a:t>
            </a:r>
            <a:r>
              <a:rPr sz="1800" spc="-10" dirty="0">
                <a:solidFill>
                  <a:srgbClr val="C0504D"/>
                </a:solidFill>
                <a:latin typeface="Calibri"/>
                <a:cs typeface="Calibri"/>
              </a:rPr>
              <a:t>,</a:t>
            </a:r>
            <a:r>
              <a:rPr sz="1800" dirty="0">
                <a:solidFill>
                  <a:srgbClr val="C0504D"/>
                </a:solidFill>
                <a:latin typeface="Calibri"/>
                <a:cs typeface="Calibri"/>
              </a:rPr>
              <a:t>10</a:t>
            </a:r>
            <a:endParaRPr sz="1800">
              <a:latin typeface="Calibri"/>
              <a:cs typeface="Calibri"/>
            </a:endParaRPr>
          </a:p>
        </p:txBody>
      </p:sp>
      <p:sp>
        <p:nvSpPr>
          <p:cNvPr id="9" name="object 9"/>
          <p:cNvSpPr txBox="1"/>
          <p:nvPr/>
        </p:nvSpPr>
        <p:spPr>
          <a:xfrm>
            <a:off x="4346575" y="2531491"/>
            <a:ext cx="3960495" cy="330835"/>
          </a:xfrm>
          <a:prstGeom prst="rect">
            <a:avLst/>
          </a:prstGeom>
        </p:spPr>
        <p:txBody>
          <a:bodyPr vert="horz" wrap="square" lIns="0" tIns="13335" rIns="0" bIns="0" rtlCol="0">
            <a:spAutoFit/>
          </a:bodyPr>
          <a:lstStyle/>
          <a:p>
            <a:pPr marL="12700">
              <a:lnSpc>
                <a:spcPct val="100000"/>
              </a:lnSpc>
              <a:spcBef>
                <a:spcPts val="105"/>
              </a:spcBef>
            </a:pPr>
            <a:r>
              <a:rPr sz="1800" dirty="0">
                <a:solidFill>
                  <a:srgbClr val="C0504D"/>
                </a:solidFill>
                <a:latin typeface="Calibri"/>
                <a:cs typeface="Calibri"/>
              </a:rPr>
              <a:t>= £147,3 M </a:t>
            </a:r>
            <a:r>
              <a:rPr sz="2000" spc="-5" dirty="0">
                <a:solidFill>
                  <a:srgbClr val="C0504D"/>
                </a:solidFill>
                <a:latin typeface="Calibri"/>
                <a:cs typeface="Calibri"/>
              </a:rPr>
              <a:t>(i.e value decline </a:t>
            </a:r>
            <a:r>
              <a:rPr sz="2000" dirty="0">
                <a:solidFill>
                  <a:srgbClr val="C0504D"/>
                </a:solidFill>
                <a:latin typeface="Calibri"/>
                <a:cs typeface="Calibri"/>
              </a:rPr>
              <a:t>= £2,7</a:t>
            </a:r>
            <a:r>
              <a:rPr sz="2000" spc="-60" dirty="0">
                <a:solidFill>
                  <a:srgbClr val="C0504D"/>
                </a:solidFill>
                <a:latin typeface="Calibri"/>
                <a:cs typeface="Calibri"/>
              </a:rPr>
              <a:t> </a:t>
            </a:r>
            <a:r>
              <a:rPr sz="2000" dirty="0">
                <a:solidFill>
                  <a:srgbClr val="C0504D"/>
                </a:solidFill>
                <a:latin typeface="Calibri"/>
                <a:cs typeface="Calibri"/>
              </a:rPr>
              <a:t>M)</a:t>
            </a:r>
            <a:endParaRPr sz="2000">
              <a:latin typeface="Calibri"/>
              <a:cs typeface="Calibri"/>
            </a:endParaRPr>
          </a:p>
        </p:txBody>
      </p:sp>
      <p:sp>
        <p:nvSpPr>
          <p:cNvPr id="10" name="object 10"/>
          <p:cNvSpPr txBox="1"/>
          <p:nvPr/>
        </p:nvSpPr>
        <p:spPr>
          <a:xfrm>
            <a:off x="564895" y="2533015"/>
            <a:ext cx="144780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C0504D"/>
                </a:solidFill>
                <a:latin typeface="Calibri"/>
                <a:cs typeface="Calibri"/>
              </a:rPr>
              <a:t>PV</a:t>
            </a:r>
            <a:r>
              <a:rPr sz="1600" spc="-15" dirty="0">
                <a:solidFill>
                  <a:srgbClr val="C0504D"/>
                </a:solidFill>
                <a:latin typeface="Calibri"/>
                <a:cs typeface="Calibri"/>
              </a:rPr>
              <a:t>(year </a:t>
            </a:r>
            <a:r>
              <a:rPr sz="1600" spc="-5" dirty="0">
                <a:solidFill>
                  <a:srgbClr val="C0504D"/>
                </a:solidFill>
                <a:latin typeface="Calibri"/>
                <a:cs typeface="Calibri"/>
              </a:rPr>
              <a:t>1) </a:t>
            </a:r>
            <a:r>
              <a:rPr sz="1800" dirty="0">
                <a:solidFill>
                  <a:srgbClr val="C0504D"/>
                </a:solidFill>
                <a:latin typeface="Calibri"/>
                <a:cs typeface="Calibri"/>
              </a:rPr>
              <a:t>=</a:t>
            </a:r>
            <a:r>
              <a:rPr sz="1800" spc="15" dirty="0">
                <a:solidFill>
                  <a:srgbClr val="C0504D"/>
                </a:solidFill>
                <a:latin typeface="Calibri"/>
                <a:cs typeface="Calibri"/>
              </a:rPr>
              <a:t> </a:t>
            </a:r>
            <a:r>
              <a:rPr sz="1800" dirty="0">
                <a:solidFill>
                  <a:srgbClr val="C0504D"/>
                </a:solidFill>
                <a:latin typeface="Calibri"/>
                <a:cs typeface="Calibri"/>
              </a:rPr>
              <a:t>20</a:t>
            </a:r>
            <a:endParaRPr sz="1800">
              <a:latin typeface="Calibri"/>
              <a:cs typeface="Calibri"/>
            </a:endParaRPr>
          </a:p>
        </p:txBody>
      </p:sp>
      <p:sp>
        <p:nvSpPr>
          <p:cNvPr id="11" name="object 11"/>
          <p:cNvSpPr/>
          <p:nvPr/>
        </p:nvSpPr>
        <p:spPr>
          <a:xfrm>
            <a:off x="2390394" y="3603497"/>
            <a:ext cx="1750060" cy="1905"/>
          </a:xfrm>
          <a:custGeom>
            <a:avLst/>
            <a:gdLst/>
            <a:ahLst/>
            <a:cxnLst/>
            <a:rect l="l" t="t" r="r" b="b"/>
            <a:pathLst>
              <a:path w="1750060" h="1904">
                <a:moveTo>
                  <a:pt x="0" y="0"/>
                </a:moveTo>
                <a:lnTo>
                  <a:pt x="1749552" y="1524"/>
                </a:lnTo>
              </a:path>
            </a:pathLst>
          </a:custGeom>
          <a:ln w="28956">
            <a:solidFill>
              <a:srgbClr val="000000"/>
            </a:solidFill>
          </a:ln>
        </p:spPr>
        <p:txBody>
          <a:bodyPr wrap="square" lIns="0" tIns="0" rIns="0" bIns="0" rtlCol="0"/>
          <a:lstStyle/>
          <a:p>
            <a:endParaRPr/>
          </a:p>
        </p:txBody>
      </p:sp>
      <p:sp>
        <p:nvSpPr>
          <p:cNvPr id="12" name="object 12"/>
          <p:cNvSpPr txBox="1"/>
          <p:nvPr/>
        </p:nvSpPr>
        <p:spPr>
          <a:xfrm>
            <a:off x="2465197" y="3231641"/>
            <a:ext cx="1111250" cy="299720"/>
          </a:xfrm>
          <a:prstGeom prst="rect">
            <a:avLst/>
          </a:prstGeom>
        </p:spPr>
        <p:txBody>
          <a:bodyPr vert="horz" wrap="square" lIns="0" tIns="12700" rIns="0" bIns="0" rtlCol="0">
            <a:spAutoFit/>
          </a:bodyPr>
          <a:lstStyle/>
          <a:p>
            <a:pPr marL="38100">
              <a:lnSpc>
                <a:spcPct val="100000"/>
              </a:lnSpc>
              <a:spcBef>
                <a:spcPts val="100"/>
              </a:spcBef>
            </a:pPr>
            <a:r>
              <a:rPr sz="1800" dirty="0">
                <a:solidFill>
                  <a:srgbClr val="C0504D"/>
                </a:solidFill>
                <a:latin typeface="Calibri"/>
                <a:cs typeface="Calibri"/>
              </a:rPr>
              <a:t>1 -</a:t>
            </a:r>
            <a:r>
              <a:rPr sz="1800" spc="-55" dirty="0">
                <a:solidFill>
                  <a:srgbClr val="C0504D"/>
                </a:solidFill>
                <a:latin typeface="Calibri"/>
                <a:cs typeface="Calibri"/>
              </a:rPr>
              <a:t> </a:t>
            </a:r>
            <a:r>
              <a:rPr sz="1800" spc="-5" dirty="0">
                <a:solidFill>
                  <a:srgbClr val="C0504D"/>
                </a:solidFill>
                <a:latin typeface="Calibri"/>
                <a:cs typeface="Calibri"/>
              </a:rPr>
              <a:t>(1,10)</a:t>
            </a:r>
            <a:r>
              <a:rPr sz="1800" spc="-7" baseline="25462" dirty="0">
                <a:solidFill>
                  <a:srgbClr val="C0504D"/>
                </a:solidFill>
                <a:latin typeface="Calibri"/>
                <a:cs typeface="Calibri"/>
              </a:rPr>
              <a:t>-13</a:t>
            </a:r>
            <a:endParaRPr sz="1800" baseline="25462">
              <a:latin typeface="Calibri"/>
              <a:cs typeface="Calibri"/>
            </a:endParaRPr>
          </a:p>
        </p:txBody>
      </p:sp>
      <p:sp>
        <p:nvSpPr>
          <p:cNvPr id="13" name="object 13"/>
          <p:cNvSpPr txBox="1"/>
          <p:nvPr/>
        </p:nvSpPr>
        <p:spPr>
          <a:xfrm>
            <a:off x="2706370" y="3592195"/>
            <a:ext cx="42925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C0504D"/>
                </a:solidFill>
                <a:latin typeface="Calibri"/>
                <a:cs typeface="Calibri"/>
              </a:rPr>
              <a:t>0</a:t>
            </a:r>
            <a:r>
              <a:rPr sz="1800" spc="-10" dirty="0">
                <a:solidFill>
                  <a:srgbClr val="C0504D"/>
                </a:solidFill>
                <a:latin typeface="Calibri"/>
                <a:cs typeface="Calibri"/>
              </a:rPr>
              <a:t>,</a:t>
            </a:r>
            <a:r>
              <a:rPr sz="1800" dirty="0">
                <a:solidFill>
                  <a:srgbClr val="C0504D"/>
                </a:solidFill>
                <a:latin typeface="Calibri"/>
                <a:cs typeface="Calibri"/>
              </a:rPr>
              <a:t>10</a:t>
            </a:r>
            <a:endParaRPr sz="1800">
              <a:latin typeface="Calibri"/>
              <a:cs typeface="Calibri"/>
            </a:endParaRPr>
          </a:p>
        </p:txBody>
      </p:sp>
      <p:sp>
        <p:nvSpPr>
          <p:cNvPr id="14" name="object 14"/>
          <p:cNvSpPr txBox="1"/>
          <p:nvPr/>
        </p:nvSpPr>
        <p:spPr>
          <a:xfrm>
            <a:off x="4346575" y="3369945"/>
            <a:ext cx="3960495" cy="330835"/>
          </a:xfrm>
          <a:prstGeom prst="rect">
            <a:avLst/>
          </a:prstGeom>
        </p:spPr>
        <p:txBody>
          <a:bodyPr vert="horz" wrap="square" lIns="0" tIns="13335" rIns="0" bIns="0" rtlCol="0">
            <a:spAutoFit/>
          </a:bodyPr>
          <a:lstStyle/>
          <a:p>
            <a:pPr marL="12700">
              <a:lnSpc>
                <a:spcPct val="100000"/>
              </a:lnSpc>
              <a:spcBef>
                <a:spcPts val="105"/>
              </a:spcBef>
            </a:pPr>
            <a:r>
              <a:rPr sz="1800" dirty="0">
                <a:solidFill>
                  <a:srgbClr val="C0504D"/>
                </a:solidFill>
                <a:latin typeface="Calibri"/>
                <a:cs typeface="Calibri"/>
              </a:rPr>
              <a:t>= £142,1 M </a:t>
            </a:r>
            <a:r>
              <a:rPr sz="2000" spc="-5" dirty="0">
                <a:solidFill>
                  <a:srgbClr val="C0504D"/>
                </a:solidFill>
                <a:latin typeface="Calibri"/>
                <a:cs typeface="Calibri"/>
              </a:rPr>
              <a:t>(i.e value decline </a:t>
            </a:r>
            <a:r>
              <a:rPr sz="2000" dirty="0">
                <a:solidFill>
                  <a:srgbClr val="C0504D"/>
                </a:solidFill>
                <a:latin typeface="Calibri"/>
                <a:cs typeface="Calibri"/>
              </a:rPr>
              <a:t>= £5,2</a:t>
            </a:r>
            <a:r>
              <a:rPr sz="2000" spc="-60" dirty="0">
                <a:solidFill>
                  <a:srgbClr val="C0504D"/>
                </a:solidFill>
                <a:latin typeface="Calibri"/>
                <a:cs typeface="Calibri"/>
              </a:rPr>
              <a:t> </a:t>
            </a:r>
            <a:r>
              <a:rPr sz="2000" dirty="0">
                <a:solidFill>
                  <a:srgbClr val="C0504D"/>
                </a:solidFill>
                <a:latin typeface="Calibri"/>
                <a:cs typeface="Calibri"/>
              </a:rPr>
              <a:t>M)</a:t>
            </a:r>
            <a:endParaRPr sz="2000">
              <a:latin typeface="Calibri"/>
              <a:cs typeface="Calibri"/>
            </a:endParaRPr>
          </a:p>
        </p:txBody>
      </p:sp>
      <p:sp>
        <p:nvSpPr>
          <p:cNvPr id="15" name="object 15"/>
          <p:cNvSpPr txBox="1"/>
          <p:nvPr/>
        </p:nvSpPr>
        <p:spPr>
          <a:xfrm>
            <a:off x="564895" y="3371469"/>
            <a:ext cx="144780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C0504D"/>
                </a:solidFill>
                <a:latin typeface="Calibri"/>
                <a:cs typeface="Calibri"/>
              </a:rPr>
              <a:t>PV</a:t>
            </a:r>
            <a:r>
              <a:rPr sz="1600" spc="-15" dirty="0">
                <a:solidFill>
                  <a:srgbClr val="C0504D"/>
                </a:solidFill>
                <a:latin typeface="Calibri"/>
                <a:cs typeface="Calibri"/>
              </a:rPr>
              <a:t>(year </a:t>
            </a:r>
            <a:r>
              <a:rPr sz="1600" spc="-5" dirty="0">
                <a:solidFill>
                  <a:srgbClr val="C0504D"/>
                </a:solidFill>
                <a:latin typeface="Calibri"/>
                <a:cs typeface="Calibri"/>
              </a:rPr>
              <a:t>2) </a:t>
            </a:r>
            <a:r>
              <a:rPr sz="1800" dirty="0">
                <a:solidFill>
                  <a:srgbClr val="C0504D"/>
                </a:solidFill>
                <a:latin typeface="Calibri"/>
                <a:cs typeface="Calibri"/>
              </a:rPr>
              <a:t>=</a:t>
            </a:r>
            <a:r>
              <a:rPr sz="1800" spc="15" dirty="0">
                <a:solidFill>
                  <a:srgbClr val="C0504D"/>
                </a:solidFill>
                <a:latin typeface="Calibri"/>
                <a:cs typeface="Calibri"/>
              </a:rPr>
              <a:t> </a:t>
            </a:r>
            <a:r>
              <a:rPr sz="1800" dirty="0">
                <a:solidFill>
                  <a:srgbClr val="C0504D"/>
                </a:solidFill>
                <a:latin typeface="Calibri"/>
                <a:cs typeface="Calibri"/>
              </a:rPr>
              <a:t>20</a:t>
            </a:r>
            <a:endParaRPr sz="1800">
              <a:latin typeface="Calibri"/>
              <a:cs typeface="Calibri"/>
            </a:endParaRPr>
          </a:p>
        </p:txBody>
      </p:sp>
      <p:sp>
        <p:nvSpPr>
          <p:cNvPr id="16" name="object 16"/>
          <p:cNvSpPr txBox="1"/>
          <p:nvPr/>
        </p:nvSpPr>
        <p:spPr>
          <a:xfrm>
            <a:off x="154939" y="4919218"/>
            <a:ext cx="708660" cy="711200"/>
          </a:xfrm>
          <a:prstGeom prst="rect">
            <a:avLst/>
          </a:prstGeom>
        </p:spPr>
        <p:txBody>
          <a:bodyPr vert="horz" wrap="square" lIns="0" tIns="12700" rIns="0" bIns="0" rtlCol="0">
            <a:spAutoFit/>
          </a:bodyPr>
          <a:lstStyle/>
          <a:p>
            <a:pPr marL="12700" marR="5080">
              <a:lnSpc>
                <a:spcPct val="125000"/>
              </a:lnSpc>
              <a:spcBef>
                <a:spcPts val="100"/>
              </a:spcBef>
            </a:pPr>
            <a:r>
              <a:rPr sz="1800" spc="-10" dirty="0">
                <a:latin typeface="Calibri"/>
                <a:cs typeface="Calibri"/>
              </a:rPr>
              <a:t>ROI</a:t>
            </a:r>
            <a:r>
              <a:rPr sz="1800" spc="-95" dirty="0">
                <a:latin typeface="Calibri"/>
                <a:cs typeface="Calibri"/>
              </a:rPr>
              <a:t> </a:t>
            </a:r>
            <a:r>
              <a:rPr sz="1800" spc="-5" dirty="0">
                <a:latin typeface="Calibri"/>
                <a:cs typeface="Calibri"/>
              </a:rPr>
              <a:t>(%)  </a:t>
            </a:r>
            <a:r>
              <a:rPr sz="1800" spc="-35" dirty="0">
                <a:latin typeface="Calibri"/>
                <a:cs typeface="Calibri"/>
              </a:rPr>
              <a:t>EVA</a:t>
            </a:r>
            <a:endParaRPr sz="1800">
              <a:latin typeface="Calibri"/>
              <a:cs typeface="Calibri"/>
            </a:endParaRPr>
          </a:p>
        </p:txBody>
      </p:sp>
      <p:sp>
        <p:nvSpPr>
          <p:cNvPr id="17" name="object 17"/>
          <p:cNvSpPr txBox="1"/>
          <p:nvPr/>
        </p:nvSpPr>
        <p:spPr>
          <a:xfrm>
            <a:off x="211327" y="6061049"/>
            <a:ext cx="311150" cy="330835"/>
          </a:xfrm>
          <a:prstGeom prst="rect">
            <a:avLst/>
          </a:prstGeom>
        </p:spPr>
        <p:txBody>
          <a:bodyPr vert="horz" wrap="square" lIns="0" tIns="12700" rIns="0" bIns="0" rtlCol="0">
            <a:spAutoFit/>
          </a:bodyPr>
          <a:lstStyle/>
          <a:p>
            <a:pPr marL="12700">
              <a:lnSpc>
                <a:spcPct val="100000"/>
              </a:lnSpc>
              <a:spcBef>
                <a:spcPts val="100"/>
              </a:spcBef>
            </a:pPr>
            <a:r>
              <a:rPr sz="2000" b="1" spc="-35" dirty="0">
                <a:solidFill>
                  <a:srgbClr val="C0504D"/>
                </a:solidFill>
                <a:latin typeface="Calibri"/>
                <a:cs typeface="Calibri"/>
              </a:rPr>
              <a:t>BV</a:t>
            </a:r>
            <a:endParaRPr sz="2000">
              <a:latin typeface="Calibri"/>
              <a:cs typeface="Calibri"/>
            </a:endParaRPr>
          </a:p>
        </p:txBody>
      </p:sp>
      <p:sp>
        <p:nvSpPr>
          <p:cNvPr id="18" name="object 18"/>
          <p:cNvSpPr txBox="1"/>
          <p:nvPr/>
        </p:nvSpPr>
        <p:spPr>
          <a:xfrm>
            <a:off x="3165475" y="3808857"/>
            <a:ext cx="89852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C0504D"/>
                </a:solidFill>
                <a:latin typeface="Calibri"/>
                <a:cs typeface="Calibri"/>
              </a:rPr>
              <a:t>e t</a:t>
            </a:r>
            <a:r>
              <a:rPr sz="4000" b="1" spc="-90" dirty="0">
                <a:solidFill>
                  <a:srgbClr val="C0504D"/>
                </a:solidFill>
                <a:latin typeface="Calibri"/>
                <a:cs typeface="Calibri"/>
              </a:rPr>
              <a:t> </a:t>
            </a:r>
            <a:r>
              <a:rPr sz="4000" b="1" spc="-5" dirty="0">
                <a:solidFill>
                  <a:srgbClr val="C0504D"/>
                </a:solidFill>
                <a:latin typeface="Calibri"/>
                <a:cs typeface="Calibri"/>
              </a:rPr>
              <a:t>c</a:t>
            </a:r>
            <a:endParaRPr sz="4000">
              <a:latin typeface="Calibri"/>
              <a:cs typeface="Calibri"/>
            </a:endParaRPr>
          </a:p>
        </p:txBody>
      </p:sp>
      <p:sp>
        <p:nvSpPr>
          <p:cNvPr id="19" name="object 19"/>
          <p:cNvSpPr/>
          <p:nvPr/>
        </p:nvSpPr>
        <p:spPr>
          <a:xfrm>
            <a:off x="1214627" y="4838572"/>
            <a:ext cx="6992620" cy="15240"/>
          </a:xfrm>
          <a:custGeom>
            <a:avLst/>
            <a:gdLst/>
            <a:ahLst/>
            <a:cxnLst/>
            <a:rect l="l" t="t" r="r" b="b"/>
            <a:pathLst>
              <a:path w="6992620" h="15239">
                <a:moveTo>
                  <a:pt x="6992112" y="0"/>
                </a:moveTo>
                <a:lnTo>
                  <a:pt x="0" y="0"/>
                </a:lnTo>
                <a:lnTo>
                  <a:pt x="0" y="15239"/>
                </a:lnTo>
                <a:lnTo>
                  <a:pt x="6992112" y="15239"/>
                </a:lnTo>
                <a:lnTo>
                  <a:pt x="6992112" y="0"/>
                </a:lnTo>
                <a:close/>
              </a:path>
            </a:pathLst>
          </a:custGeom>
          <a:solidFill>
            <a:srgbClr val="000000"/>
          </a:solidFill>
        </p:spPr>
        <p:txBody>
          <a:bodyPr wrap="square" lIns="0" tIns="0" rIns="0" bIns="0" rtlCol="0"/>
          <a:lstStyle/>
          <a:p>
            <a:endParaRPr/>
          </a:p>
        </p:txBody>
      </p:sp>
      <p:sp>
        <p:nvSpPr>
          <p:cNvPr id="20" name="object 20"/>
          <p:cNvSpPr txBox="1"/>
          <p:nvPr/>
        </p:nvSpPr>
        <p:spPr>
          <a:xfrm>
            <a:off x="1069644" y="4431283"/>
            <a:ext cx="7193280" cy="1960880"/>
          </a:xfrm>
          <a:prstGeom prst="rect">
            <a:avLst/>
          </a:prstGeom>
        </p:spPr>
        <p:txBody>
          <a:bodyPr vert="horz" wrap="square" lIns="0" tIns="153670" rIns="0" bIns="0" rtlCol="0">
            <a:spAutoFit/>
          </a:bodyPr>
          <a:lstStyle/>
          <a:p>
            <a:pPr marL="144780">
              <a:lnSpc>
                <a:spcPct val="100000"/>
              </a:lnSpc>
              <a:spcBef>
                <a:spcPts val="1210"/>
              </a:spcBef>
              <a:tabLst>
                <a:tab pos="627380" algn="l"/>
                <a:tab pos="1057910" algn="l"/>
                <a:tab pos="1489075" algn="l"/>
                <a:tab pos="1971039" algn="l"/>
                <a:tab pos="2402205" algn="l"/>
                <a:tab pos="2884170" algn="l"/>
                <a:tab pos="3315335" algn="l"/>
                <a:tab pos="3850004" algn="l"/>
                <a:tab pos="4279900" algn="l"/>
                <a:tab pos="4826000" algn="l"/>
                <a:tab pos="5319395" algn="l"/>
                <a:tab pos="5813425" algn="l"/>
                <a:tab pos="6306820" algn="l"/>
                <a:tab pos="6906259" algn="l"/>
              </a:tabLst>
            </a:pPr>
            <a:r>
              <a:rPr sz="1800" b="1" dirty="0">
                <a:latin typeface="Calibri"/>
                <a:cs typeface="Calibri"/>
              </a:rPr>
              <a:t>1	2	3	4	5	6	7	8	9	10	11	12	13	14	</a:t>
            </a:r>
            <a:r>
              <a:rPr sz="1800" b="1" spc="-5" dirty="0">
                <a:latin typeface="Calibri"/>
                <a:cs typeface="Calibri"/>
              </a:rPr>
              <a:t>15</a:t>
            </a:r>
            <a:endParaRPr sz="1800">
              <a:latin typeface="Calibri"/>
              <a:cs typeface="Calibri"/>
            </a:endParaRPr>
          </a:p>
          <a:p>
            <a:pPr marL="12700">
              <a:lnSpc>
                <a:spcPct val="100000"/>
              </a:lnSpc>
              <a:spcBef>
                <a:spcPts val="1110"/>
              </a:spcBef>
            </a:pPr>
            <a:r>
              <a:rPr sz="1800" spc="-5" dirty="0">
                <a:latin typeface="Calibri"/>
                <a:cs typeface="Calibri"/>
              </a:rPr>
              <a:t>11,5 10,0 10,0 10,0 10,0 10,0 10,0 10,0 10,0 10,0 10,0 10,0 10,0 10,0</a:t>
            </a:r>
            <a:r>
              <a:rPr sz="1800" spc="315" dirty="0">
                <a:latin typeface="Calibri"/>
                <a:cs typeface="Calibri"/>
              </a:rPr>
              <a:t> </a:t>
            </a:r>
            <a:r>
              <a:rPr sz="1800" spc="-5" dirty="0">
                <a:latin typeface="Calibri"/>
                <a:cs typeface="Calibri"/>
              </a:rPr>
              <a:t>10,0</a:t>
            </a:r>
            <a:endParaRPr sz="1800">
              <a:latin typeface="Calibri"/>
              <a:cs typeface="Calibri"/>
            </a:endParaRPr>
          </a:p>
          <a:p>
            <a:pPr marL="12700">
              <a:lnSpc>
                <a:spcPct val="100000"/>
              </a:lnSpc>
              <a:spcBef>
                <a:spcPts val="540"/>
              </a:spcBef>
              <a:tabLst>
                <a:tab pos="626745" algn="l"/>
                <a:tab pos="1056005" algn="l"/>
                <a:tab pos="1539240" algn="l"/>
                <a:tab pos="2023110" algn="l"/>
                <a:tab pos="2504440" algn="l"/>
                <a:tab pos="2934970" algn="l"/>
                <a:tab pos="3416300" algn="l"/>
                <a:tab pos="3898900" algn="l"/>
                <a:tab pos="4435475" algn="l"/>
                <a:tab pos="4918075" algn="l"/>
                <a:tab pos="5399405" algn="l"/>
                <a:tab pos="5935345" algn="l"/>
                <a:tab pos="6418580" algn="l"/>
                <a:tab pos="6901180" algn="l"/>
              </a:tabLst>
            </a:pPr>
            <a:r>
              <a:rPr sz="1800" spc="-5" dirty="0">
                <a:latin typeface="Calibri"/>
                <a:cs typeface="Calibri"/>
              </a:rPr>
              <a:t>2,33	</a:t>
            </a:r>
            <a:r>
              <a:rPr sz="1800" dirty="0">
                <a:latin typeface="Calibri"/>
                <a:cs typeface="Calibri"/>
              </a:rPr>
              <a:t>0	0	0	0	0	0	0	0	0	0	0	0	0	0</a:t>
            </a:r>
            <a:endParaRPr sz="1800">
              <a:latin typeface="Calibri"/>
              <a:cs typeface="Calibri"/>
            </a:endParaRPr>
          </a:p>
          <a:p>
            <a:pPr>
              <a:lnSpc>
                <a:spcPct val="100000"/>
              </a:lnSpc>
            </a:pPr>
            <a:endParaRPr sz="1800">
              <a:latin typeface="Calibri"/>
              <a:cs typeface="Calibri"/>
            </a:endParaRPr>
          </a:p>
          <a:p>
            <a:pPr marL="12700">
              <a:lnSpc>
                <a:spcPct val="100000"/>
              </a:lnSpc>
              <a:spcBef>
                <a:spcPts val="1400"/>
              </a:spcBef>
              <a:tabLst>
                <a:tab pos="570865" algn="l"/>
                <a:tab pos="3827779" algn="l"/>
                <a:tab pos="4312285" algn="l"/>
                <a:tab pos="4854575" algn="l"/>
                <a:tab pos="5340985" algn="l"/>
                <a:tab pos="5827395" algn="l"/>
                <a:tab pos="6313805" algn="l"/>
                <a:tab pos="6855459" algn="l"/>
              </a:tabLst>
            </a:pPr>
            <a:r>
              <a:rPr sz="2000" b="1" dirty="0">
                <a:solidFill>
                  <a:srgbClr val="C0504D"/>
                </a:solidFill>
                <a:latin typeface="Calibri"/>
                <a:cs typeface="Calibri"/>
              </a:rPr>
              <a:t>147	142  136 130 123 115</a:t>
            </a:r>
            <a:r>
              <a:rPr sz="2000" b="1" spc="-80" dirty="0">
                <a:solidFill>
                  <a:srgbClr val="C0504D"/>
                </a:solidFill>
                <a:latin typeface="Calibri"/>
                <a:cs typeface="Calibri"/>
              </a:rPr>
              <a:t> </a:t>
            </a:r>
            <a:r>
              <a:rPr sz="2000" b="1" dirty="0">
                <a:solidFill>
                  <a:srgbClr val="C0504D"/>
                </a:solidFill>
                <a:latin typeface="Calibri"/>
                <a:cs typeface="Calibri"/>
              </a:rPr>
              <a:t>107  97	87	76	63	50	35	18	0</a:t>
            </a:r>
            <a:endParaRPr sz="200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Wealth Maximization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Wealth maximization is a modern approach to financial management. </a:t>
            </a:r>
          </a:p>
          <a:p>
            <a:r>
              <a:rPr lang="en-US" dirty="0" smtClean="0"/>
              <a:t>Maximization of profit used to be the main aim of a business and financial management till the concept of wealth maximization came into being. </a:t>
            </a:r>
          </a:p>
          <a:p>
            <a:r>
              <a:rPr lang="en-US" dirty="0" smtClean="0"/>
              <a:t>It is a superior goal compared to profit maximization as it takes broader arena into consideration. </a:t>
            </a:r>
          </a:p>
          <a:p>
            <a:r>
              <a:rPr lang="en-US" dirty="0" smtClean="0"/>
              <a:t>Wealth or Value of a business is defined as the market price of the capital invested by shareholders.</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components of financial system</a:t>
            </a:r>
            <a:endParaRPr lang="en-US" dirty="0"/>
          </a:p>
        </p:txBody>
      </p:sp>
      <p:sp>
        <p:nvSpPr>
          <p:cNvPr id="3" name="Content Placeholder 2"/>
          <p:cNvSpPr>
            <a:spLocks noGrp="1"/>
          </p:cNvSpPr>
          <p:nvPr>
            <p:ph idx="1"/>
          </p:nvPr>
        </p:nvSpPr>
        <p:spPr/>
        <p:txBody>
          <a:bodyPr/>
          <a:lstStyle/>
          <a:p>
            <a:r>
              <a:rPr lang="en-US" dirty="0" smtClean="0"/>
              <a:t>A modern </a:t>
            </a:r>
            <a:r>
              <a:rPr lang="en-US" b="1" dirty="0" smtClean="0"/>
              <a:t>financial system</a:t>
            </a:r>
            <a:r>
              <a:rPr lang="en-US" dirty="0" smtClean="0"/>
              <a:t> may include banks (public </a:t>
            </a:r>
            <a:r>
              <a:rPr lang="en-US" b="1" dirty="0" smtClean="0"/>
              <a:t>sector</a:t>
            </a:r>
            <a:r>
              <a:rPr lang="en-US" dirty="0" smtClean="0"/>
              <a:t> or private </a:t>
            </a:r>
            <a:r>
              <a:rPr lang="en-US" b="1" dirty="0" smtClean="0"/>
              <a:t>sector</a:t>
            </a:r>
            <a:r>
              <a:rPr lang="en-US" dirty="0" smtClean="0"/>
              <a:t>), </a:t>
            </a:r>
            <a:r>
              <a:rPr lang="en-US" b="1" dirty="0" smtClean="0"/>
              <a:t>financial markets</a:t>
            </a:r>
            <a:r>
              <a:rPr lang="en-US" dirty="0" smtClean="0"/>
              <a:t>, </a:t>
            </a:r>
            <a:r>
              <a:rPr lang="en-US" b="1" dirty="0" smtClean="0"/>
              <a:t>financial</a:t>
            </a:r>
            <a:r>
              <a:rPr lang="en-US" dirty="0" smtClean="0"/>
              <a:t> instruments, and </a:t>
            </a:r>
            <a:r>
              <a:rPr lang="en-US" b="1" dirty="0" smtClean="0"/>
              <a:t>financial</a:t>
            </a:r>
            <a:r>
              <a:rPr lang="en-US" dirty="0" smtClean="0"/>
              <a:t> services.</a:t>
            </a:r>
          </a:p>
          <a:p>
            <a:r>
              <a:rPr lang="en-US" dirty="0" smtClean="0"/>
              <a:t> </a:t>
            </a:r>
            <a:r>
              <a:rPr lang="en-US" b="1" dirty="0" smtClean="0"/>
              <a:t>Financial systems</a:t>
            </a:r>
            <a:r>
              <a:rPr lang="en-US" dirty="0" smtClean="0"/>
              <a:t> allow funds to be allocated, invested, or moved between economic sectors. </a:t>
            </a:r>
          </a:p>
          <a:p>
            <a:r>
              <a:rPr lang="en-US" dirty="0" smtClean="0"/>
              <a:t>They enable individuals and companies to share the associated risks.</a:t>
            </a:r>
            <a:endParaRPr lang="en-US" dirty="0"/>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smtClean="0"/>
              <a:t/>
            </a:r>
            <a:br>
              <a:rPr lang="en-US" cap="all" dirty="0" smtClean="0"/>
            </a:br>
            <a:r>
              <a:rPr lang="en-US" sz="2200" cap="all" dirty="0" smtClean="0"/>
              <a:t>ADVANTAGES OF WEALTH MAXIMIZATION MODEL</a:t>
            </a:r>
            <a:r>
              <a:rPr lang="en-US" cap="all" dirty="0" smtClean="0"/>
              <a:t/>
            </a:r>
            <a:br>
              <a:rPr lang="en-US" cap="all" dirty="0" smtClean="0"/>
            </a:br>
            <a:endParaRPr lang="en-US" dirty="0"/>
          </a:p>
        </p:txBody>
      </p:sp>
      <p:sp>
        <p:nvSpPr>
          <p:cNvPr id="3" name="Content Placeholder 2"/>
          <p:cNvSpPr>
            <a:spLocks noGrp="1"/>
          </p:cNvSpPr>
          <p:nvPr>
            <p:ph idx="1"/>
          </p:nvPr>
        </p:nvSpPr>
        <p:spPr>
          <a:xfrm>
            <a:off x="457200" y="990600"/>
            <a:ext cx="7467600" cy="5465136"/>
          </a:xfrm>
        </p:spPr>
        <p:txBody>
          <a:bodyPr>
            <a:noAutofit/>
          </a:bodyPr>
          <a:lstStyle/>
          <a:p>
            <a:pPr fontAlgn="base"/>
            <a:r>
              <a:rPr lang="en-US" sz="1800" dirty="0" smtClean="0"/>
              <a:t>Firstly, the wealth maximization is based on </a:t>
            </a:r>
            <a:r>
              <a:rPr lang="en-US" sz="1800" b="1" dirty="0" smtClean="0"/>
              <a:t>cash flows</a:t>
            </a:r>
            <a:r>
              <a:rPr lang="en-US" sz="1800" dirty="0" smtClean="0"/>
              <a:t> and not on profits. Unlike the profits, cash flows are exact and definite and therefore avoid any ambiguity associated with accounting profits. Profit can easily be manipulative, if there is a change in accounting assumption/policy, there is a change in profit. There is a change in method of depreciation, there is a change in profit. It is not the case in case of </a:t>
            </a:r>
            <a:r>
              <a:rPr lang="en-US" sz="1800" dirty="0" err="1" smtClean="0"/>
              <a:t>Cashflows</a:t>
            </a:r>
            <a:r>
              <a:rPr lang="en-US" sz="1800" dirty="0" smtClean="0"/>
              <a:t>.</a:t>
            </a:r>
          </a:p>
          <a:p>
            <a:r>
              <a:rPr lang="en-US" sz="1800" dirty="0" smtClean="0"/>
              <a:t>Secondly, profit maximization presents a </a:t>
            </a:r>
            <a:r>
              <a:rPr lang="en-US" sz="1800" b="1" dirty="0" smtClean="0"/>
              <a:t>shorter term</a:t>
            </a:r>
            <a:r>
              <a:rPr lang="en-US" sz="1800" dirty="0" smtClean="0"/>
              <a:t> view as compared to wealth maximization. Short-term profit maximization can be achieved by the managers at the cost of long-term sustainability of the business. </a:t>
            </a:r>
          </a:p>
          <a:p>
            <a:r>
              <a:rPr lang="en-US" sz="1800" dirty="0" smtClean="0"/>
              <a:t> Thirdly, wealth maximization considers the </a:t>
            </a:r>
            <a:r>
              <a:rPr lang="en-US" sz="1800" b="1" dirty="0" smtClean="0"/>
              <a:t>time value of money</a:t>
            </a:r>
            <a:r>
              <a:rPr lang="en-US" sz="1800" dirty="0" smtClean="0"/>
              <a:t>. It is important as we all know that a dollar today and a dollar one-year latter do not have the same value. In wealth maximization, the future cash flows are discounted at an appropriate discounted rate to represent their present value.</a:t>
            </a:r>
          </a:p>
          <a:p>
            <a:r>
              <a:rPr lang="en-US" sz="1800" dirty="0" smtClean="0"/>
              <a:t>Fourthly, the wealth-maximization criterion considers the </a:t>
            </a:r>
            <a:r>
              <a:rPr lang="en-US" sz="1800" b="1" dirty="0" smtClean="0"/>
              <a:t>risk and uncertainty factor</a:t>
            </a:r>
            <a:r>
              <a:rPr lang="en-US" sz="1800" dirty="0" smtClean="0"/>
              <a:t> while considering the discounting rate. The discounting rate reflects both time and risk. Higher the uncertainty, the discounting rate is higher and vice-versa.</a:t>
            </a:r>
            <a:endParaRPr lang="en-US" sz="1800"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Option Pricing Theory</a:t>
            </a:r>
            <a:br>
              <a:rPr lang="en-US" dirty="0" smtClean="0"/>
            </a:br>
            <a:endParaRPr lang="en-US" dirty="0"/>
          </a:p>
        </p:txBody>
      </p:sp>
      <p:sp>
        <p:nvSpPr>
          <p:cNvPr id="3" name="Content Placeholder 2"/>
          <p:cNvSpPr>
            <a:spLocks noGrp="1"/>
          </p:cNvSpPr>
          <p:nvPr>
            <p:ph idx="1"/>
          </p:nvPr>
        </p:nvSpPr>
        <p:spPr/>
        <p:txBody>
          <a:bodyPr>
            <a:normAutofit fontScale="92500"/>
          </a:bodyPr>
          <a:lstStyle/>
          <a:p>
            <a:pPr algn="just"/>
            <a:r>
              <a:rPr lang="en-US" dirty="0" smtClean="0"/>
              <a:t>Option pricing theory uses variables (stock price, exercise price, volatility, interest rate, time to expiration) to theoretically value an option. </a:t>
            </a:r>
          </a:p>
          <a:p>
            <a:pPr algn="just"/>
            <a:r>
              <a:rPr lang="en-US" dirty="0" smtClean="0"/>
              <a:t>Essentially, it provides an estimation of an option's fair value which traders incorporate into their strategies to maximize profits. </a:t>
            </a:r>
          </a:p>
          <a:p>
            <a:pPr algn="just"/>
            <a:r>
              <a:rPr lang="en-US" dirty="0" smtClean="0"/>
              <a:t>Some commonly used models to value options are Black-</a:t>
            </a:r>
            <a:r>
              <a:rPr lang="en-US" dirty="0" err="1" smtClean="0"/>
              <a:t>Scholes</a:t>
            </a:r>
            <a:r>
              <a:rPr lang="en-US" dirty="0" smtClean="0"/>
              <a:t>, binomial option pricing, and Monte-Carlo simulation. </a:t>
            </a:r>
          </a:p>
          <a:p>
            <a:pPr algn="just"/>
            <a:r>
              <a:rPr lang="en-US" dirty="0" smtClean="0"/>
              <a:t>These theories have wide margins for error due to deriving their values from other assets, usually the price of a company's common stock.</a:t>
            </a:r>
            <a:endParaRPr lang="en-US"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-2</a:t>
            </a:r>
            <a:br>
              <a:rPr lang="en-US" dirty="0" smtClean="0"/>
            </a:br>
            <a:r>
              <a:rPr lang="en-US" dirty="0" smtClean="0"/>
              <a:t>Future Contracts And Markets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i="1" dirty="0" smtClean="0">
                <a:solidFill>
                  <a:srgbClr val="C00000"/>
                </a:solidFill>
              </a:rPr>
              <a:t>Definition:</a:t>
            </a:r>
            <a:r>
              <a:rPr lang="en-US" b="1" i="1" dirty="0" smtClean="0"/>
              <a:t> </a:t>
            </a:r>
            <a:r>
              <a:rPr lang="en-US" dirty="0" smtClean="0"/>
              <a:t>A futures contract is a contract between two parties where both parties agree to buy and sell a particular asset of specific quantity and at a predetermined price, at a specified date in future.</a:t>
            </a:r>
          </a:p>
          <a:p>
            <a:pPr algn="just"/>
            <a:r>
              <a:rPr lang="en-US" dirty="0" smtClean="0"/>
              <a:t>Futures are financial contracts obligating the buyer to purchase an asset or the seller to sell an asset and have a predetermined future date and price.</a:t>
            </a:r>
          </a:p>
          <a:p>
            <a:pPr algn="just"/>
            <a:r>
              <a:rPr lang="en-US" dirty="0" smtClean="0"/>
              <a:t>A futures contract allows an investor to speculate on the direction of a security, commodity, or a financial instrument.</a:t>
            </a:r>
          </a:p>
          <a:p>
            <a:pPr algn="just"/>
            <a:r>
              <a:rPr lang="en-US" dirty="0" smtClean="0"/>
              <a:t>Futures are used to hedge the price movement of the underlying asset to help prevent losses from unfavorable price changes.</a:t>
            </a:r>
          </a:p>
          <a:p>
            <a:endParaRPr lang="en-US"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option pricing theory</a:t>
            </a:r>
            <a:endParaRPr lang="en-US" dirty="0"/>
          </a:p>
        </p:txBody>
      </p:sp>
      <p:sp>
        <p:nvSpPr>
          <p:cNvPr id="3" name="Content Placeholder 2"/>
          <p:cNvSpPr>
            <a:spLocks noGrp="1"/>
          </p:cNvSpPr>
          <p:nvPr>
            <p:ph idx="1"/>
          </p:nvPr>
        </p:nvSpPr>
        <p:spPr/>
        <p:txBody>
          <a:bodyPr>
            <a:normAutofit/>
          </a:bodyPr>
          <a:lstStyle/>
          <a:p>
            <a:pPr algn="just"/>
            <a:r>
              <a:rPr lang="en-US" dirty="0" smtClean="0"/>
              <a:t>Option pricing theory uses variables (stock price, exercise price, volatility, interest rate, time to expiration) to theoretically value an option.</a:t>
            </a:r>
          </a:p>
          <a:p>
            <a:pPr algn="just"/>
            <a:r>
              <a:rPr lang="en-US" dirty="0" smtClean="0"/>
              <a:t>The primary goal of option pricing theory is to calculate the probability that an option will be exercised, or be in-the-money (ITM), at expiration.</a:t>
            </a:r>
          </a:p>
          <a:p>
            <a:pPr algn="just"/>
            <a:r>
              <a:rPr lang="en-US" dirty="0" smtClean="0"/>
              <a:t>Some commonly used models to value options are Black-</a:t>
            </a:r>
            <a:r>
              <a:rPr lang="en-US" dirty="0" err="1" smtClean="0"/>
              <a:t>Scholes</a:t>
            </a:r>
            <a:r>
              <a:rPr lang="en-US" dirty="0" smtClean="0"/>
              <a:t>, binomial option pricing, and Monte-Carlo simulation.</a:t>
            </a:r>
          </a:p>
          <a:p>
            <a:endParaRPr lang="en-US"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Binomial Option Pricing Model</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The binomial option pricing model is an options valuation method developed in 1979. The binomial option pricing model uses an iterative procedure, allowing for the specification of nodes, or points in time, during the time span between the valuation date and the option's expiration date.</a:t>
            </a:r>
          </a:p>
          <a:p>
            <a:pPr algn="just"/>
            <a:r>
              <a:rPr lang="en-US" dirty="0" smtClean="0"/>
              <a:t>The binomial option pricing model values options using an iterative approach utilizing multiple periods to value American options.</a:t>
            </a:r>
          </a:p>
          <a:p>
            <a:pPr algn="just"/>
            <a:r>
              <a:rPr lang="en-US" dirty="0" smtClean="0"/>
              <a:t>With the model, there are two possible outcomes with each iteration—a move up or a move down that follow a binomial tree.</a:t>
            </a:r>
          </a:p>
          <a:p>
            <a:pPr algn="just"/>
            <a:r>
              <a:rPr lang="en-US" dirty="0" smtClean="0"/>
              <a:t>The model is intuitive and is used more frequently in practice than the well-known Black-</a:t>
            </a:r>
            <a:r>
              <a:rPr lang="en-US" dirty="0" err="1" smtClean="0"/>
              <a:t>Scholes</a:t>
            </a:r>
            <a:r>
              <a:rPr lang="en-US" dirty="0" smtClean="0"/>
              <a:t> model.</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Basics of the Binomial Option Pricing Model</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With binomial option price models, the assumptions are that there are two possible outcomes, hence the binomial part of the model. </a:t>
            </a:r>
          </a:p>
          <a:p>
            <a:pPr algn="just"/>
            <a:r>
              <a:rPr lang="en-US" dirty="0" smtClean="0"/>
              <a:t>With a pricing model, the two outcomes are a move up, or a move down. </a:t>
            </a:r>
          </a:p>
          <a:p>
            <a:pPr algn="just"/>
            <a:r>
              <a:rPr lang="en-US" dirty="0" smtClean="0"/>
              <a:t>The major advantage to a binomial option pricing model is that they’re mathematically simple. Yet these models can become complex in a multi-period model.</a:t>
            </a:r>
            <a:br>
              <a:rPr lang="en-US" dirty="0" smtClean="0"/>
            </a:br>
            <a:endParaRPr lang="en-US"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Forward Contract</a:t>
            </a:r>
            <a:br>
              <a:rPr lang="en-US" dirty="0" smtClean="0"/>
            </a:br>
            <a:endParaRPr lang="en-US" dirty="0"/>
          </a:p>
        </p:txBody>
      </p:sp>
      <p:sp>
        <p:nvSpPr>
          <p:cNvPr id="3" name="Content Placeholder 2"/>
          <p:cNvSpPr>
            <a:spLocks noGrp="1"/>
          </p:cNvSpPr>
          <p:nvPr>
            <p:ph idx="1"/>
          </p:nvPr>
        </p:nvSpPr>
        <p:spPr/>
        <p:txBody>
          <a:bodyPr>
            <a:normAutofit fontScale="47500" lnSpcReduction="20000"/>
          </a:bodyPr>
          <a:lstStyle/>
          <a:p>
            <a:pPr algn="just"/>
            <a:r>
              <a:rPr lang="en-US" sz="5100" dirty="0" smtClean="0"/>
              <a:t>Definition: A forward contract is a customized contract between two parties to buy or sell an asset at a specified price on a future date. A forward contract can be used for hedging or speculation, although its non-standardized nature makes it particularly apt for hedging.</a:t>
            </a:r>
          </a:p>
          <a:p>
            <a:pPr algn="just"/>
            <a:r>
              <a:rPr lang="en-US" sz="5100" dirty="0" smtClean="0"/>
              <a:t>A forward contract is a </a:t>
            </a:r>
            <a:r>
              <a:rPr lang="en-US" sz="5100" dirty="0" err="1" smtClean="0"/>
              <a:t>customizeable</a:t>
            </a:r>
            <a:r>
              <a:rPr lang="en-US" sz="5100" dirty="0" smtClean="0"/>
              <a:t> derivative contract between two parties to buy or sell an asset at a specified price on a future date.</a:t>
            </a:r>
          </a:p>
          <a:p>
            <a:pPr algn="just"/>
            <a:r>
              <a:rPr lang="en-US" sz="5100" dirty="0" smtClean="0"/>
              <a:t>Forward contracts can be tailored to a specific commodity, amount and delivery date.</a:t>
            </a:r>
          </a:p>
          <a:p>
            <a:pPr algn="just"/>
            <a:r>
              <a:rPr lang="en-US" sz="5100" dirty="0" smtClean="0"/>
              <a:t>Forward contracts do not trade on a centralized exchange and are considered over-the-counter (OTC) instruments.</a:t>
            </a: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Forward Contracts Versus Futures Contracts</a:t>
            </a:r>
            <a:br>
              <a:rPr lang="en-US" sz="3600" dirty="0" smtClean="0"/>
            </a:br>
            <a:endParaRPr lang="en-US" sz="3600" dirty="0"/>
          </a:p>
        </p:txBody>
      </p:sp>
      <p:sp>
        <p:nvSpPr>
          <p:cNvPr id="3" name="Content Placeholder 2"/>
          <p:cNvSpPr>
            <a:spLocks noGrp="1"/>
          </p:cNvSpPr>
          <p:nvPr>
            <p:ph idx="1"/>
          </p:nvPr>
        </p:nvSpPr>
        <p:spPr>
          <a:xfrm>
            <a:off x="457200" y="1219200"/>
            <a:ext cx="7239000" cy="5236536"/>
          </a:xfrm>
        </p:spPr>
        <p:txBody>
          <a:bodyPr>
            <a:normAutofit lnSpcReduction="10000"/>
          </a:bodyPr>
          <a:lstStyle/>
          <a:p>
            <a:r>
              <a:rPr lang="en-US" dirty="0" smtClean="0"/>
              <a:t>Forward Contracts Versus Futures Contracts</a:t>
            </a:r>
          </a:p>
          <a:p>
            <a:r>
              <a:rPr lang="en-US" dirty="0" smtClean="0"/>
              <a:t>Both forward and futures contracts involve the agreement to buy or sell a commodity at a set price in the future. But there are slight differences between the two. While a forward contract does not trade on an exchange, a futures contract does. </a:t>
            </a:r>
          </a:p>
          <a:p>
            <a:r>
              <a:rPr lang="en-US" dirty="0" smtClean="0"/>
              <a:t>Settlement for the forward contract takes place at the end of the contract, while the futures contract </a:t>
            </a:r>
            <a:r>
              <a:rPr lang="en-US" dirty="0" err="1" smtClean="0"/>
              <a:t>p&amp;l</a:t>
            </a:r>
            <a:r>
              <a:rPr lang="en-US" dirty="0" smtClean="0"/>
              <a:t> settles on a daily basis. Most importantly, futures contracts exist as standardized contracts that are not customized between counterparties.</a:t>
            </a:r>
          </a:p>
          <a:p>
            <a:endParaRPr lang="en-US" dirty="0"/>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European and American Option</a:t>
            </a:r>
            <a:endParaRPr lang="en-US" dirty="0"/>
          </a:p>
        </p:txBody>
      </p:sp>
      <p:sp>
        <p:nvSpPr>
          <p:cNvPr id="3" name="Content Placeholder 2"/>
          <p:cNvSpPr>
            <a:spLocks noGrp="1"/>
          </p:cNvSpPr>
          <p:nvPr>
            <p:ph idx="1"/>
          </p:nvPr>
        </p:nvSpPr>
        <p:spPr/>
        <p:txBody>
          <a:bodyPr/>
          <a:lstStyle/>
          <a:p>
            <a:r>
              <a:rPr lang="en-US" dirty="0" smtClean="0"/>
              <a:t>The key difference between </a:t>
            </a:r>
            <a:r>
              <a:rPr lang="en-US" b="1" dirty="0" smtClean="0"/>
              <a:t>American</a:t>
            </a:r>
            <a:r>
              <a:rPr lang="en-US" dirty="0" smtClean="0"/>
              <a:t> and </a:t>
            </a:r>
            <a:r>
              <a:rPr lang="en-US" b="1" dirty="0" smtClean="0"/>
              <a:t>European options</a:t>
            </a:r>
            <a:r>
              <a:rPr lang="en-US" dirty="0" smtClean="0"/>
              <a:t> relates to when the </a:t>
            </a:r>
            <a:r>
              <a:rPr lang="en-US" b="1" dirty="0" smtClean="0"/>
              <a:t>options</a:t>
            </a:r>
            <a:r>
              <a:rPr lang="en-US" dirty="0" smtClean="0"/>
              <a:t> can be exercised: A </a:t>
            </a:r>
            <a:r>
              <a:rPr lang="en-US" b="1" dirty="0" smtClean="0"/>
              <a:t>European option</a:t>
            </a:r>
            <a:r>
              <a:rPr lang="en-US" dirty="0" smtClean="0"/>
              <a:t> may be exercised only at the expiration date of the </a:t>
            </a:r>
            <a:r>
              <a:rPr lang="en-US" b="1" dirty="0" smtClean="0"/>
              <a:t>option</a:t>
            </a:r>
            <a:r>
              <a:rPr lang="en-US" dirty="0" smtClean="0"/>
              <a:t>, i.e. at a single pre-defined point in time. An </a:t>
            </a:r>
            <a:r>
              <a:rPr lang="en-US" b="1" dirty="0" smtClean="0"/>
              <a:t>American option</a:t>
            </a:r>
            <a:r>
              <a:rPr lang="en-US" dirty="0" smtClean="0"/>
              <a:t> on the other hand may be exercised at any time before the expiration date.</a:t>
            </a:r>
          </a:p>
        </p:txBody>
      </p:sp>
    </p:spTree>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vs. European Options</a:t>
            </a:r>
            <a:endParaRPr lang="en-US" dirty="0"/>
          </a:p>
        </p:txBody>
      </p:sp>
      <p:sp>
        <p:nvSpPr>
          <p:cNvPr id="3" name="Content Placeholder 2"/>
          <p:cNvSpPr>
            <a:spLocks noGrp="1"/>
          </p:cNvSpPr>
          <p:nvPr>
            <p:ph idx="1"/>
          </p:nvPr>
        </p:nvSpPr>
        <p:spPr/>
        <p:txBody>
          <a:bodyPr>
            <a:normAutofit lnSpcReduction="10000"/>
          </a:bodyPr>
          <a:lstStyle/>
          <a:p>
            <a:r>
              <a:rPr lang="en-US" dirty="0" smtClean="0"/>
              <a:t>American and European options have similar characteristics but the differences are important. For instance, owners of American-style options may exercise at any time before the option expires. </a:t>
            </a:r>
          </a:p>
          <a:p>
            <a:r>
              <a:rPr lang="en-US" dirty="0" smtClean="0"/>
              <a:t>On the other hand, major broad-based indices, including the S&amp;P 500, have very actively traded European-style options, while owners of European-style options may exercise only at expiration.</a:t>
            </a:r>
          </a:p>
          <a:p>
            <a:pPr>
              <a:buNone/>
            </a:pPr>
            <a:r>
              <a:rPr lang="en-US" dirty="0" smtClean="0"/>
              <a:t/>
            </a:r>
            <a:br>
              <a:rPr lang="en-US" dirty="0" smtClean="0"/>
            </a:br>
            <a:endParaRPr lang="en-US"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 of financial system</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financial system</a:t>
            </a:r>
            <a:r>
              <a:rPr lang="en-US" dirty="0" smtClean="0"/>
              <a:t> ensures the efficient functioning of the payment mechanism in an economy. </a:t>
            </a:r>
          </a:p>
          <a:p>
            <a:r>
              <a:rPr lang="en-US" dirty="0" smtClean="0"/>
              <a:t>All transactions between the buyers and sellers of goods and services are effected smoothly because of </a:t>
            </a:r>
            <a:r>
              <a:rPr lang="en-US" b="1" dirty="0" smtClean="0"/>
              <a:t>financial system</a:t>
            </a:r>
            <a:r>
              <a:rPr lang="en-US" dirty="0" smtClean="0"/>
              <a:t>. </a:t>
            </a:r>
          </a:p>
          <a:p>
            <a:r>
              <a:rPr lang="en-US" b="1" dirty="0" smtClean="0"/>
              <a:t>Financial system</a:t>
            </a:r>
            <a:r>
              <a:rPr lang="en-US" dirty="0" smtClean="0"/>
              <a:t> helps in risk transformation by diversification, as in case of mutual funds.</a:t>
            </a:r>
            <a:endParaRPr lang="en-US" dirty="0"/>
          </a:p>
        </p:txBody>
      </p:sp>
    </p:spTree>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Options</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All </a:t>
            </a:r>
            <a:r>
              <a:rPr lang="en-US" dirty="0" err="1" smtClean="0"/>
              <a:t>optionable</a:t>
            </a:r>
            <a:r>
              <a:rPr lang="en-US" dirty="0" smtClean="0"/>
              <a:t> stocks and exchange-traded funds (ETFs) have American-style options while only a few broad-based indices have American-style options. American index options cease trading at the close of business on the third Friday of the expiration month, with a few exceptions. </a:t>
            </a:r>
          </a:p>
          <a:p>
            <a:pPr algn="just"/>
            <a:r>
              <a:rPr lang="en-US" dirty="0" smtClean="0"/>
              <a:t>For example, some options are quarterlies, which trade until the last trading day of the calendar quarter, while weeklies cease trading on Wednesday or Friday of the specified week.</a:t>
            </a:r>
            <a:endParaRPr lang="en-US" dirty="0"/>
          </a:p>
        </p:txBody>
      </p:sp>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Explaining American and European Options</a:t>
            </a:r>
            <a:endParaRPr lang="en-US" b="1" dirty="0"/>
          </a:p>
        </p:txBody>
      </p:sp>
      <p:sp>
        <p:nvSpPr>
          <p:cNvPr id="3" name="Content Placeholder 2"/>
          <p:cNvSpPr>
            <a:spLocks noGrp="1"/>
          </p:cNvSpPr>
          <p:nvPr>
            <p:ph idx="1"/>
          </p:nvPr>
        </p:nvSpPr>
        <p:spPr/>
        <p:txBody>
          <a:bodyPr>
            <a:normAutofit lnSpcReduction="10000"/>
          </a:bodyPr>
          <a:lstStyle/>
          <a:p>
            <a:pPr algn="just"/>
            <a:r>
              <a:rPr lang="en-US" dirty="0" smtClean="0"/>
              <a:t>With American-style options, there are seldom surprises. If the stock is trading at $40.12 a few minutes before the closing bell on expiration Friday, you can anticipate that 40 puts will expire worthlessly and that 40 calls will be in the money. </a:t>
            </a:r>
          </a:p>
          <a:p>
            <a:pPr algn="just"/>
            <a:r>
              <a:rPr lang="en-US" dirty="0" smtClean="0"/>
              <a:t>If you have a short position in the 40 call and don't want to be hit with an exercise notice, you can repurchase those calls. The settlement price may change and 40 calls may move out of the money, but it's unlikely the value will change significantly in the last few minutes.</a:t>
            </a:r>
            <a:endParaRPr lang="en-US" dirty="0"/>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European Options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European index options stop trading one day earlier, at the close of business on the Thursday preceding the third Friday of the expiration month.</a:t>
            </a:r>
          </a:p>
          <a:p>
            <a:pPr algn="just"/>
            <a:r>
              <a:rPr lang="en-US" dirty="0" smtClean="0"/>
              <a:t>It is not as easy to identify the settlement price for European-style options. In fact, the settlement price is not published until hours after the market opens. The European settlement price is calculated as follows:</a:t>
            </a:r>
          </a:p>
          <a:p>
            <a:pPr algn="just"/>
            <a:r>
              <a:rPr lang="en-US" dirty="0" smtClean="0"/>
              <a:t>On the third Friday of the month, the opening price for each stock in the index is determined. Individual stocks open at different times, with some of these opening prices available at 9:30 a.m. ET while others are determined a few minutes later. </a:t>
            </a:r>
          </a:p>
          <a:p>
            <a:pPr algn="just"/>
            <a:r>
              <a:rPr lang="en-US" dirty="0" smtClean="0"/>
              <a:t>The underlying index price is calculated as if all stocks were trading at their respective opening prices at the same time. This is not a real-world price because you cannot look at the published index and assume the settlement price is close in value.</a:t>
            </a:r>
            <a:br>
              <a:rPr lang="en-US" dirty="0" smtClean="0"/>
            </a:br>
            <a:endParaRPr lang="en-US" dirty="0"/>
          </a:p>
        </p:txBody>
      </p:sp>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 Price</a:t>
            </a:r>
            <a:endParaRPr lang="en-US" dirty="0"/>
          </a:p>
        </p:txBody>
      </p:sp>
      <p:sp>
        <p:nvSpPr>
          <p:cNvPr id="3" name="Content Placeholder 2"/>
          <p:cNvSpPr>
            <a:spLocks noGrp="1"/>
          </p:cNvSpPr>
          <p:nvPr>
            <p:ph idx="1"/>
          </p:nvPr>
        </p:nvSpPr>
        <p:spPr>
          <a:xfrm>
            <a:off x="457200" y="1609416"/>
            <a:ext cx="7239000" cy="3495984"/>
          </a:xfrm>
        </p:spPr>
        <p:txBody>
          <a:bodyPr/>
          <a:lstStyle/>
          <a:p>
            <a:pPr algn="just"/>
            <a:r>
              <a:rPr lang="en-US" dirty="0" smtClean="0"/>
              <a:t>The </a:t>
            </a:r>
            <a:r>
              <a:rPr lang="en-US" b="1" dirty="0" smtClean="0"/>
              <a:t>price</a:t>
            </a:r>
            <a:r>
              <a:rPr lang="en-US" dirty="0" smtClean="0"/>
              <a:t> difference between the fair value and prevailing market </a:t>
            </a:r>
            <a:r>
              <a:rPr lang="en-US" b="1" dirty="0" smtClean="0"/>
              <a:t>price</a:t>
            </a:r>
            <a:r>
              <a:rPr lang="en-US" dirty="0" smtClean="0"/>
              <a:t> occurs due to supply /demand, liquidity as well as factors such as transaction charges, taxes and margins. But on most occasions, the theoretical </a:t>
            </a:r>
            <a:r>
              <a:rPr lang="en-US" b="1" dirty="0" smtClean="0"/>
              <a:t>future price</a:t>
            </a:r>
            <a:r>
              <a:rPr lang="en-US" dirty="0" smtClean="0"/>
              <a:t> would match the market </a:t>
            </a:r>
            <a:r>
              <a:rPr lang="en-US" b="1" dirty="0" smtClean="0"/>
              <a:t>price</a:t>
            </a:r>
            <a:r>
              <a:rPr lang="en-US" dirty="0" smtClean="0"/>
              <a:t>.</a:t>
            </a:r>
            <a:endParaRPr lang="en-US" dirty="0"/>
          </a:p>
        </p:txBody>
      </p:sp>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synthetic</a:t>
            </a:r>
            <a:r>
              <a:rPr lang="en-US" dirty="0" smtClean="0"/>
              <a:t> </a:t>
            </a:r>
            <a:r>
              <a:rPr lang="en-US" b="1" dirty="0" smtClean="0"/>
              <a:t>futures</a:t>
            </a:r>
            <a:r>
              <a:rPr lang="en-US" dirty="0" smtClean="0"/>
              <a:t> </a:t>
            </a:r>
            <a:endParaRPr lang="en-US" dirty="0"/>
          </a:p>
        </p:txBody>
      </p:sp>
      <p:sp>
        <p:nvSpPr>
          <p:cNvPr id="3" name="Content Placeholder 2"/>
          <p:cNvSpPr>
            <a:spLocks noGrp="1"/>
          </p:cNvSpPr>
          <p:nvPr>
            <p:ph idx="1"/>
          </p:nvPr>
        </p:nvSpPr>
        <p:spPr>
          <a:xfrm>
            <a:off x="457200" y="1609416"/>
            <a:ext cx="7239000" cy="3572184"/>
          </a:xfrm>
        </p:spPr>
        <p:txBody>
          <a:bodyPr/>
          <a:lstStyle/>
          <a:p>
            <a:pPr algn="just"/>
            <a:r>
              <a:rPr lang="en-US" dirty="0" smtClean="0"/>
              <a:t>The </a:t>
            </a:r>
            <a:r>
              <a:rPr lang="en-US" b="1" dirty="0" smtClean="0"/>
              <a:t>synthetic</a:t>
            </a:r>
            <a:r>
              <a:rPr lang="en-US" dirty="0" smtClean="0"/>
              <a:t> long </a:t>
            </a:r>
            <a:r>
              <a:rPr lang="en-US" b="1" dirty="0" smtClean="0"/>
              <a:t>futures</a:t>
            </a:r>
            <a:r>
              <a:rPr lang="en-US" dirty="0" smtClean="0"/>
              <a:t> is an options strategy used to simulate the payoff of a long </a:t>
            </a:r>
            <a:r>
              <a:rPr lang="en-US" b="1" dirty="0" smtClean="0"/>
              <a:t>futures</a:t>
            </a:r>
            <a:r>
              <a:rPr lang="en-US" dirty="0" smtClean="0"/>
              <a:t> position. </a:t>
            </a:r>
          </a:p>
          <a:p>
            <a:pPr algn="just"/>
            <a:r>
              <a:rPr lang="en-US" dirty="0" smtClean="0"/>
              <a:t>It is entered by buying at-the-money call options and selling an equal number of at-the-money put options of the same underlying </a:t>
            </a:r>
            <a:r>
              <a:rPr lang="en-US" b="1" dirty="0" smtClean="0"/>
              <a:t>futures</a:t>
            </a:r>
            <a:r>
              <a:rPr lang="en-US" dirty="0" smtClean="0"/>
              <a:t> and expiration month.</a:t>
            </a:r>
            <a:endParaRPr lang="en-US" dirty="0"/>
          </a:p>
        </p:txBody>
      </p:sp>
    </p:spTree>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 for option prices</a:t>
            </a:r>
            <a:endParaRPr lang="en-US" dirty="0"/>
          </a:p>
        </p:txBody>
      </p:sp>
      <p:sp>
        <p:nvSpPr>
          <p:cNvPr id="3" name="Content Placeholder 2"/>
          <p:cNvSpPr>
            <a:spLocks noGrp="1"/>
          </p:cNvSpPr>
          <p:nvPr>
            <p:ph idx="1"/>
          </p:nvPr>
        </p:nvSpPr>
        <p:spPr/>
        <p:txBody>
          <a:bodyPr>
            <a:normAutofit/>
          </a:bodyPr>
          <a:lstStyle/>
          <a:p>
            <a:pPr algn="just"/>
            <a:r>
              <a:rPr lang="en-US" dirty="0" smtClean="0"/>
              <a:t>A bond option is an option contract in which the underlying asset is a bond. Like all standard option contracts, an investor can take many speculative positions through either bond call or bond put options.</a:t>
            </a:r>
          </a:p>
          <a:p>
            <a:pPr algn="just"/>
            <a:r>
              <a:rPr lang="en-US" dirty="0" smtClean="0"/>
              <a:t> In general, all types of options, including bond options, are derivative products that allow investors to take speculative bets on the direction of underlying asset prices or to hedge certain asset risks within a portfolio.</a:t>
            </a:r>
            <a:endParaRPr lang="en-US" dirty="0"/>
          </a:p>
        </p:txBody>
      </p:sp>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Put-Call Parity</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Put-call parity is a principle that defines the relationship between the price of European put options and European call options of the same class, that is, with the same underlying asset, strike price, and expiration date.</a:t>
            </a:r>
          </a:p>
          <a:p>
            <a:pPr algn="just"/>
            <a:r>
              <a:rPr lang="en-US" dirty="0" smtClean="0"/>
              <a:t>Put-call parity states that simultaneously holding a short European put and long European call of the same class will deliver the same return as holding one forward contract on the same underlying asset, with the same expiration, and a forward price equal to the option's strike price.</a:t>
            </a:r>
            <a:endParaRPr lang="en-US" dirty="0"/>
          </a:p>
        </p:txBody>
      </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spc="-9" dirty="0" smtClean="0"/>
              <a:t/>
            </a:r>
            <a:br>
              <a:rPr lang="en-US" sz="3600" spc="-9" dirty="0" smtClean="0"/>
            </a:br>
            <a:r>
              <a:rPr lang="en-US" sz="3600" spc="-9" dirty="0" smtClean="0"/>
              <a:t>Black-</a:t>
            </a:r>
            <a:r>
              <a:rPr lang="en-US" sz="3600" spc="-9" dirty="0" err="1" smtClean="0"/>
              <a:t>Scholes</a:t>
            </a:r>
            <a:r>
              <a:rPr lang="en-US" sz="3600" spc="-9" dirty="0" smtClean="0"/>
              <a:t> model: </a:t>
            </a:r>
            <a:r>
              <a:rPr lang="en-US" sz="3600" spc="-22" dirty="0" smtClean="0"/>
              <a:t>Derivation </a:t>
            </a:r>
            <a:r>
              <a:rPr lang="en-US" sz="3600" dirty="0" smtClean="0"/>
              <a:t>Model</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7239000" cy="5236536"/>
          </a:xfrm>
        </p:spPr>
        <p:txBody>
          <a:bodyPr>
            <a:normAutofit fontScale="92500" lnSpcReduction="10000"/>
          </a:bodyPr>
          <a:lstStyle/>
          <a:p>
            <a:pPr algn="just"/>
            <a:r>
              <a:rPr lang="en-US" dirty="0" smtClean="0"/>
              <a:t>Black-</a:t>
            </a:r>
            <a:r>
              <a:rPr lang="en-US" dirty="0" err="1" smtClean="0"/>
              <a:t>Scholes</a:t>
            </a:r>
            <a:r>
              <a:rPr lang="en-US" dirty="0" smtClean="0"/>
              <a:t> is a pricing model used to determine the fair price or theoretical value for a call or a put option based on six variables such as volatility, type of option, underlying stock price, time, strike price, and risk-free rate. </a:t>
            </a:r>
          </a:p>
          <a:p>
            <a:pPr algn="just"/>
            <a:r>
              <a:rPr lang="en-US" dirty="0" smtClean="0"/>
              <a:t>The quantum of speculation is more in case of stock market derivatives, and hence proper pricing of options eliminates the opportunity for any arbitrage. There are two important models for option pricing – Binomial Model and Black-</a:t>
            </a:r>
            <a:r>
              <a:rPr lang="en-US" dirty="0" err="1" smtClean="0"/>
              <a:t>Scholes</a:t>
            </a:r>
            <a:r>
              <a:rPr lang="en-US" dirty="0" smtClean="0"/>
              <a:t> Model. </a:t>
            </a:r>
          </a:p>
          <a:p>
            <a:pPr algn="just"/>
            <a:r>
              <a:rPr lang="en-US" dirty="0" smtClean="0"/>
              <a:t>The model is used to determine the price of a European call option, which simply means that the option can only be exercised on the expiration date.</a:t>
            </a:r>
            <a:endParaRPr lang="en-US" dirty="0"/>
          </a:p>
        </p:txBody>
      </p:sp>
    </p:spTree>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47324"/>
            <a:ext cx="3048000" cy="414164"/>
          </a:xfrm>
          <a:prstGeom prst="rect">
            <a:avLst/>
          </a:prstGeom>
        </p:spPr>
        <p:txBody>
          <a:bodyPr vert="horz" wrap="square" lIns="0" tIns="13919" rIns="0" bIns="0" rtlCol="0">
            <a:spAutoFit/>
          </a:bodyPr>
          <a:lstStyle/>
          <a:p>
            <a:pPr marL="11135">
              <a:spcBef>
                <a:spcPts val="110"/>
              </a:spcBef>
            </a:pPr>
            <a:r>
              <a:rPr sz="2600" spc="175" dirty="0">
                <a:latin typeface="Georgia"/>
                <a:cs typeface="Georgia"/>
              </a:rPr>
              <a:t>A</a:t>
            </a:r>
            <a:r>
              <a:rPr sz="2600" spc="-114" dirty="0">
                <a:latin typeface="Georgia"/>
                <a:cs typeface="Georgia"/>
              </a:rPr>
              <a:t>ss</a:t>
            </a:r>
            <a:r>
              <a:rPr sz="2600" spc="-70" dirty="0">
                <a:latin typeface="Georgia"/>
                <a:cs typeface="Georgia"/>
              </a:rPr>
              <a:t>u</a:t>
            </a:r>
            <a:r>
              <a:rPr sz="2600" spc="-158" dirty="0">
                <a:latin typeface="Georgia"/>
                <a:cs typeface="Georgia"/>
              </a:rPr>
              <a:t>m</a:t>
            </a:r>
            <a:r>
              <a:rPr sz="2600" spc="-61" dirty="0">
                <a:latin typeface="Georgia"/>
                <a:cs typeface="Georgia"/>
              </a:rPr>
              <a:t>p</a:t>
            </a:r>
            <a:r>
              <a:rPr sz="2600" spc="96" dirty="0">
                <a:latin typeface="Georgia"/>
                <a:cs typeface="Georgia"/>
              </a:rPr>
              <a:t>t</a:t>
            </a:r>
            <a:r>
              <a:rPr sz="2600" spc="-57" dirty="0">
                <a:latin typeface="Georgia"/>
                <a:cs typeface="Georgia"/>
              </a:rPr>
              <a:t>i</a:t>
            </a:r>
            <a:r>
              <a:rPr sz="2600" spc="-123" dirty="0">
                <a:latin typeface="Georgia"/>
                <a:cs typeface="Georgia"/>
              </a:rPr>
              <a:t>o</a:t>
            </a:r>
            <a:r>
              <a:rPr sz="2600" spc="-110" dirty="0">
                <a:latin typeface="Georgia"/>
                <a:cs typeface="Georgia"/>
              </a:rPr>
              <a:t>n</a:t>
            </a:r>
            <a:r>
              <a:rPr sz="2600" spc="-114" dirty="0">
                <a:latin typeface="Georgia"/>
                <a:cs typeface="Georgia"/>
              </a:rPr>
              <a:t>s</a:t>
            </a:r>
            <a:endParaRPr sz="2600">
              <a:latin typeface="Georgia"/>
              <a:cs typeface="Georgia"/>
            </a:endParaRPr>
          </a:p>
        </p:txBody>
      </p:sp>
      <p:sp>
        <p:nvSpPr>
          <p:cNvPr id="3" name="object 3"/>
          <p:cNvSpPr/>
          <p:nvPr/>
        </p:nvSpPr>
        <p:spPr>
          <a:xfrm>
            <a:off x="726596" y="1057759"/>
            <a:ext cx="1886900" cy="20171"/>
          </a:xfrm>
          <a:custGeom>
            <a:avLst/>
            <a:gdLst/>
            <a:ahLst/>
            <a:cxnLst/>
            <a:rect l="l" t="t" r="r" b="b"/>
            <a:pathLst>
              <a:path w="2206625" h="22225">
                <a:moveTo>
                  <a:pt x="2206045" y="22190"/>
                </a:moveTo>
                <a:lnTo>
                  <a:pt x="2206045" y="0"/>
                </a:lnTo>
                <a:lnTo>
                  <a:pt x="0" y="0"/>
                </a:lnTo>
                <a:lnTo>
                  <a:pt x="0" y="22190"/>
                </a:lnTo>
                <a:close/>
              </a:path>
            </a:pathLst>
          </a:custGeom>
          <a:solidFill>
            <a:srgbClr val="6D9BD6"/>
          </a:solidFill>
        </p:spPr>
        <p:txBody>
          <a:bodyPr wrap="square" lIns="0" tIns="0" rIns="0" bIns="0" rtlCol="0"/>
          <a:lstStyle/>
          <a:p>
            <a:endParaRPr/>
          </a:p>
        </p:txBody>
      </p:sp>
      <p:sp>
        <p:nvSpPr>
          <p:cNvPr id="4" name="object 4"/>
          <p:cNvSpPr txBox="1"/>
          <p:nvPr/>
        </p:nvSpPr>
        <p:spPr>
          <a:xfrm>
            <a:off x="1395057" y="1176414"/>
            <a:ext cx="6752659" cy="3319144"/>
          </a:xfrm>
          <a:prstGeom prst="rect">
            <a:avLst/>
          </a:prstGeom>
        </p:spPr>
        <p:txBody>
          <a:bodyPr vert="horz" wrap="square" lIns="0" tIns="61244" rIns="0" bIns="0" rtlCol="0">
            <a:spAutoFit/>
          </a:bodyPr>
          <a:lstStyle/>
          <a:p>
            <a:pPr marL="355775" indent="-278384">
              <a:spcBef>
                <a:spcPts val="482"/>
              </a:spcBef>
              <a:buClr>
                <a:srgbClr val="6D9BD6"/>
              </a:buClr>
              <a:buSzPct val="91111"/>
              <a:buFont typeface="DejaVu Sans"/>
              <a:buChar char="•"/>
              <a:tabLst>
                <a:tab pos="355775" algn="l"/>
                <a:tab pos="356332" algn="l"/>
              </a:tabLst>
            </a:pPr>
            <a:r>
              <a:rPr sz="2000" spc="18" dirty="0">
                <a:latin typeface="Arial"/>
                <a:cs typeface="Arial"/>
              </a:rPr>
              <a:t>Further </a:t>
            </a:r>
            <a:r>
              <a:rPr sz="2000" spc="4" dirty="0">
                <a:latin typeface="Arial"/>
                <a:cs typeface="Arial"/>
              </a:rPr>
              <a:t>assumptions (besides</a:t>
            </a:r>
            <a:r>
              <a:rPr sz="2000" dirty="0">
                <a:latin typeface="Arial"/>
                <a:cs typeface="Arial"/>
              </a:rPr>
              <a:t> </a:t>
            </a:r>
            <a:r>
              <a:rPr sz="2000" spc="4" dirty="0">
                <a:latin typeface="Arial"/>
                <a:cs typeface="Arial"/>
              </a:rPr>
              <a:t>GBP):</a:t>
            </a:r>
            <a:endParaRPr sz="2000">
              <a:latin typeface="Arial"/>
              <a:cs typeface="Arial"/>
            </a:endParaRPr>
          </a:p>
          <a:p>
            <a:pPr marL="810097" lvl="1" indent="-278941">
              <a:spcBef>
                <a:spcPts val="399"/>
              </a:spcBef>
              <a:buClr>
                <a:srgbClr val="6D9BD6"/>
              </a:buClr>
              <a:buSzPct val="91111"/>
              <a:buFont typeface="DejaVu Sans"/>
              <a:buChar char="◦"/>
              <a:tabLst>
                <a:tab pos="810097" algn="l"/>
                <a:tab pos="810654" algn="l"/>
              </a:tabLst>
            </a:pPr>
            <a:r>
              <a:rPr sz="2000" spc="4" dirty="0">
                <a:latin typeface="Arial"/>
                <a:cs typeface="Arial"/>
              </a:rPr>
              <a:t>constant </a:t>
            </a:r>
            <a:r>
              <a:rPr sz="2000" spc="9" dirty="0">
                <a:latin typeface="Arial"/>
                <a:cs typeface="Arial"/>
              </a:rPr>
              <a:t>riskless </a:t>
            </a:r>
            <a:r>
              <a:rPr sz="2000" spc="4" dirty="0">
                <a:latin typeface="Arial"/>
                <a:cs typeface="Arial"/>
              </a:rPr>
              <a:t>interest </a:t>
            </a:r>
            <a:r>
              <a:rPr sz="2000" dirty="0">
                <a:latin typeface="Arial"/>
                <a:cs typeface="Arial"/>
              </a:rPr>
              <a:t>rate</a:t>
            </a:r>
            <a:r>
              <a:rPr sz="2000" spc="-9" dirty="0">
                <a:latin typeface="Arial"/>
                <a:cs typeface="Arial"/>
              </a:rPr>
              <a:t> </a:t>
            </a:r>
            <a:r>
              <a:rPr sz="2000" i="1" spc="123" dirty="0">
                <a:latin typeface="Times New Roman"/>
                <a:cs typeface="Times New Roman"/>
              </a:rPr>
              <a:t>r</a:t>
            </a:r>
            <a:endParaRPr sz="2000">
              <a:latin typeface="Times New Roman"/>
              <a:cs typeface="Times New Roman"/>
            </a:endParaRPr>
          </a:p>
          <a:p>
            <a:pPr marL="810097" lvl="1" indent="-278941">
              <a:spcBef>
                <a:spcPts val="399"/>
              </a:spcBef>
              <a:buClr>
                <a:srgbClr val="6D9BD6"/>
              </a:buClr>
              <a:buSzPct val="91111"/>
              <a:buFont typeface="DejaVu Sans"/>
              <a:buChar char="◦"/>
              <a:tabLst>
                <a:tab pos="810097" algn="l"/>
                <a:tab pos="810654" algn="l"/>
              </a:tabLst>
            </a:pPr>
            <a:r>
              <a:rPr sz="2000" spc="9" dirty="0">
                <a:latin typeface="Arial"/>
                <a:cs typeface="Arial"/>
              </a:rPr>
              <a:t>no </a:t>
            </a:r>
            <a:r>
              <a:rPr sz="2000" spc="4" dirty="0">
                <a:latin typeface="Arial"/>
                <a:cs typeface="Arial"/>
              </a:rPr>
              <a:t>transaction</a:t>
            </a:r>
            <a:r>
              <a:rPr sz="2000" spc="-4" dirty="0">
                <a:latin typeface="Arial"/>
                <a:cs typeface="Arial"/>
              </a:rPr>
              <a:t> </a:t>
            </a:r>
            <a:r>
              <a:rPr sz="2000" spc="4" dirty="0">
                <a:latin typeface="Arial"/>
                <a:cs typeface="Arial"/>
              </a:rPr>
              <a:t>costs</a:t>
            </a:r>
            <a:endParaRPr sz="2000">
              <a:latin typeface="Arial"/>
              <a:cs typeface="Arial"/>
            </a:endParaRPr>
          </a:p>
          <a:p>
            <a:pPr marL="810097" marR="48996" lvl="1" indent="-278384">
              <a:lnSpc>
                <a:spcPts val="2359"/>
              </a:lnSpc>
              <a:spcBef>
                <a:spcPts val="487"/>
              </a:spcBef>
              <a:buClr>
                <a:srgbClr val="6D9BD6"/>
              </a:buClr>
              <a:buSzPct val="91111"/>
              <a:buFont typeface="DejaVu Sans"/>
              <a:buChar char="◦"/>
              <a:tabLst>
                <a:tab pos="810097" algn="l"/>
                <a:tab pos="810654" algn="l"/>
              </a:tabLst>
            </a:pPr>
            <a:r>
              <a:rPr sz="2000" dirty="0">
                <a:latin typeface="Arial"/>
                <a:cs typeface="Arial"/>
              </a:rPr>
              <a:t>it </a:t>
            </a:r>
            <a:r>
              <a:rPr sz="2000" spc="4" dirty="0">
                <a:latin typeface="Arial"/>
                <a:cs typeface="Arial"/>
              </a:rPr>
              <a:t>is </a:t>
            </a:r>
            <a:r>
              <a:rPr sz="2000" dirty="0">
                <a:latin typeface="Arial"/>
                <a:cs typeface="Arial"/>
              </a:rPr>
              <a:t>possible </a:t>
            </a:r>
            <a:r>
              <a:rPr sz="2000" spc="4" dirty="0">
                <a:latin typeface="Arial"/>
                <a:cs typeface="Arial"/>
              </a:rPr>
              <a:t>to </a:t>
            </a:r>
            <a:r>
              <a:rPr sz="2000" dirty="0">
                <a:latin typeface="Arial"/>
                <a:cs typeface="Arial"/>
              </a:rPr>
              <a:t>buy/sell </a:t>
            </a:r>
            <a:r>
              <a:rPr sz="2000" spc="-4" dirty="0">
                <a:latin typeface="Arial"/>
                <a:cs typeface="Arial"/>
              </a:rPr>
              <a:t>any </a:t>
            </a:r>
            <a:r>
              <a:rPr sz="2000" spc="4" dirty="0">
                <a:latin typeface="Arial"/>
                <a:cs typeface="Arial"/>
              </a:rPr>
              <a:t>(also </a:t>
            </a:r>
            <a:r>
              <a:rPr sz="2000" dirty="0">
                <a:latin typeface="Arial"/>
                <a:cs typeface="Arial"/>
              </a:rPr>
              <a:t>fractional) </a:t>
            </a:r>
            <a:r>
              <a:rPr sz="2000" spc="4" dirty="0">
                <a:latin typeface="Arial"/>
                <a:cs typeface="Arial"/>
              </a:rPr>
              <a:t>number of  </a:t>
            </a:r>
            <a:r>
              <a:rPr sz="2000" dirty="0">
                <a:latin typeface="Arial"/>
                <a:cs typeface="Arial"/>
              </a:rPr>
              <a:t>stocks; </a:t>
            </a:r>
            <a:r>
              <a:rPr sz="2000" spc="9" dirty="0">
                <a:latin typeface="Arial"/>
                <a:cs typeface="Arial"/>
              </a:rPr>
              <a:t>similarly </a:t>
            </a:r>
            <a:r>
              <a:rPr sz="2000" spc="4" dirty="0">
                <a:latin typeface="Arial"/>
                <a:cs typeface="Arial"/>
              </a:rPr>
              <a:t>with the</a:t>
            </a:r>
            <a:r>
              <a:rPr sz="2000" spc="-18" dirty="0">
                <a:latin typeface="Arial"/>
                <a:cs typeface="Arial"/>
              </a:rPr>
              <a:t> </a:t>
            </a:r>
            <a:r>
              <a:rPr sz="2000" spc="9" dirty="0">
                <a:latin typeface="Arial"/>
                <a:cs typeface="Arial"/>
              </a:rPr>
              <a:t>cash</a:t>
            </a:r>
            <a:endParaRPr sz="2000">
              <a:latin typeface="Arial"/>
              <a:cs typeface="Arial"/>
            </a:endParaRPr>
          </a:p>
          <a:p>
            <a:pPr marL="810097" lvl="1" indent="-278384">
              <a:spcBef>
                <a:spcPts val="320"/>
              </a:spcBef>
              <a:buClr>
                <a:srgbClr val="6D9BD6"/>
              </a:buClr>
              <a:buSzPct val="91111"/>
              <a:buFont typeface="DejaVu Sans"/>
              <a:buChar char="◦"/>
              <a:tabLst>
                <a:tab pos="810097" algn="l"/>
                <a:tab pos="810654" algn="l"/>
              </a:tabLst>
            </a:pPr>
            <a:r>
              <a:rPr sz="2000" spc="9" dirty="0">
                <a:latin typeface="Arial"/>
                <a:cs typeface="Arial"/>
              </a:rPr>
              <a:t>no </a:t>
            </a:r>
            <a:r>
              <a:rPr sz="2000" spc="4" dirty="0">
                <a:latin typeface="Arial"/>
                <a:cs typeface="Arial"/>
              </a:rPr>
              <a:t>restrictions </a:t>
            </a:r>
            <a:r>
              <a:rPr sz="2000" spc="9" dirty="0">
                <a:latin typeface="Arial"/>
                <a:cs typeface="Arial"/>
              </a:rPr>
              <a:t>on </a:t>
            </a:r>
            <a:r>
              <a:rPr sz="2000" i="1" spc="22" dirty="0">
                <a:latin typeface="Arial"/>
                <a:cs typeface="Arial"/>
              </a:rPr>
              <a:t>short</a:t>
            </a:r>
            <a:r>
              <a:rPr sz="2000" i="1" spc="-9" dirty="0">
                <a:latin typeface="Arial"/>
                <a:cs typeface="Arial"/>
              </a:rPr>
              <a:t> </a:t>
            </a:r>
            <a:r>
              <a:rPr sz="2000" i="1" spc="4" dirty="0">
                <a:latin typeface="Arial"/>
                <a:cs typeface="Arial"/>
              </a:rPr>
              <a:t>selling</a:t>
            </a:r>
            <a:endParaRPr sz="2000">
              <a:latin typeface="Arial"/>
              <a:cs typeface="Arial"/>
            </a:endParaRPr>
          </a:p>
          <a:p>
            <a:pPr marL="810097" lvl="1" indent="-278384">
              <a:spcBef>
                <a:spcPts val="402"/>
              </a:spcBef>
              <a:buClr>
                <a:srgbClr val="6D9BD6"/>
              </a:buClr>
              <a:buSzPct val="91111"/>
              <a:buFont typeface="DejaVu Sans"/>
              <a:buChar char="◦"/>
              <a:tabLst>
                <a:tab pos="810097" algn="l"/>
                <a:tab pos="810654" algn="l"/>
              </a:tabLst>
            </a:pPr>
            <a:r>
              <a:rPr sz="2000" spc="4" dirty="0">
                <a:latin typeface="Arial"/>
                <a:cs typeface="Arial"/>
              </a:rPr>
              <a:t>option is of European</a:t>
            </a:r>
            <a:r>
              <a:rPr sz="2000" spc="22" dirty="0">
                <a:latin typeface="Arial"/>
                <a:cs typeface="Arial"/>
              </a:rPr>
              <a:t> </a:t>
            </a:r>
            <a:r>
              <a:rPr sz="2000" spc="4" dirty="0">
                <a:latin typeface="Arial"/>
                <a:cs typeface="Arial"/>
              </a:rPr>
              <a:t>type</a:t>
            </a:r>
            <a:endParaRPr sz="2000">
              <a:latin typeface="Arial"/>
              <a:cs typeface="Arial"/>
            </a:endParaRPr>
          </a:p>
          <a:p>
            <a:pPr marL="355775" marR="292860" indent="-278384">
              <a:lnSpc>
                <a:spcPts val="2350"/>
              </a:lnSpc>
              <a:spcBef>
                <a:spcPts val="912"/>
              </a:spcBef>
              <a:buClr>
                <a:srgbClr val="6D9BD6"/>
              </a:buClr>
              <a:buSzPct val="91111"/>
              <a:buFont typeface="DejaVu Sans"/>
              <a:buChar char="•"/>
              <a:tabLst>
                <a:tab pos="355775" algn="l"/>
                <a:tab pos="356332" algn="l"/>
              </a:tabLst>
            </a:pPr>
            <a:r>
              <a:rPr sz="2000" spc="-22" dirty="0">
                <a:latin typeface="Arial"/>
                <a:cs typeface="Arial"/>
              </a:rPr>
              <a:t>Firstly, </a:t>
            </a:r>
            <a:r>
              <a:rPr sz="2000" dirty="0">
                <a:latin typeface="Arial"/>
                <a:cs typeface="Arial"/>
              </a:rPr>
              <a:t>let </a:t>
            </a:r>
            <a:r>
              <a:rPr sz="2000" spc="4" dirty="0">
                <a:latin typeface="Arial"/>
                <a:cs typeface="Arial"/>
              </a:rPr>
              <a:t>us consider the </a:t>
            </a:r>
            <a:r>
              <a:rPr sz="2000" spc="9" dirty="0">
                <a:latin typeface="Arial"/>
                <a:cs typeface="Arial"/>
              </a:rPr>
              <a:t>case </a:t>
            </a:r>
            <a:r>
              <a:rPr sz="2000" spc="4" dirty="0">
                <a:latin typeface="Arial"/>
                <a:cs typeface="Arial"/>
              </a:rPr>
              <a:t>of </a:t>
            </a:r>
            <a:r>
              <a:rPr sz="2000" spc="9" dirty="0">
                <a:latin typeface="Arial"/>
                <a:cs typeface="Arial"/>
              </a:rPr>
              <a:t>a </a:t>
            </a:r>
            <a:r>
              <a:rPr sz="2000" spc="4" dirty="0">
                <a:latin typeface="Arial"/>
                <a:cs typeface="Arial"/>
              </a:rPr>
              <a:t>non-dividend </a:t>
            </a:r>
            <a:r>
              <a:rPr sz="2000" spc="-4" dirty="0">
                <a:latin typeface="Arial"/>
                <a:cs typeface="Arial"/>
              </a:rPr>
              <a:t>paying  </a:t>
            </a:r>
            <a:r>
              <a:rPr sz="2000" dirty="0">
                <a:latin typeface="Arial"/>
                <a:cs typeface="Arial"/>
              </a:rPr>
              <a:t>stock</a:t>
            </a:r>
            <a:endParaRPr sz="2000">
              <a:latin typeface="Arial"/>
              <a:cs typeface="Arial"/>
            </a:endParaRPr>
          </a:p>
        </p:txBody>
      </p:sp>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Binomial Option Pricing Model</a:t>
            </a:r>
            <a:br>
              <a:rPr lang="en-US" dirty="0" smtClean="0"/>
            </a:br>
            <a:endParaRPr lang="en-US" dirty="0"/>
          </a:p>
        </p:txBody>
      </p:sp>
      <p:sp>
        <p:nvSpPr>
          <p:cNvPr id="3" name="Content Placeholder 2"/>
          <p:cNvSpPr>
            <a:spLocks noGrp="1"/>
          </p:cNvSpPr>
          <p:nvPr>
            <p:ph idx="1"/>
          </p:nvPr>
        </p:nvSpPr>
        <p:spPr/>
        <p:txBody>
          <a:bodyPr/>
          <a:lstStyle/>
          <a:p>
            <a:r>
              <a:rPr lang="en-US" dirty="0" smtClean="0"/>
              <a:t>The binomial option pricing model is an options valuation method developed in 1979. </a:t>
            </a:r>
          </a:p>
          <a:p>
            <a:r>
              <a:rPr lang="en-US" dirty="0" smtClean="0"/>
              <a:t>The binomial option pricing model uses an iterative procedure, allowing for the specification of nodes, or points in time, during the time span between the valuation date and the option's expiration date.</a:t>
            </a:r>
          </a:p>
          <a:p>
            <a:endParaRPr lang="en-US"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financial economics</a:t>
            </a:r>
            <a:endParaRPr lang="en-US" dirty="0"/>
          </a:p>
        </p:txBody>
      </p:sp>
      <p:sp>
        <p:nvSpPr>
          <p:cNvPr id="3" name="Content Placeholder 2"/>
          <p:cNvSpPr>
            <a:spLocks noGrp="1"/>
          </p:cNvSpPr>
          <p:nvPr>
            <p:ph idx="1"/>
          </p:nvPr>
        </p:nvSpPr>
        <p:spPr/>
        <p:txBody>
          <a:bodyPr/>
          <a:lstStyle/>
          <a:p>
            <a:r>
              <a:rPr lang="en-US" b="1" dirty="0" smtClean="0"/>
              <a:t>Financial structure</a:t>
            </a:r>
            <a:r>
              <a:rPr lang="en-US" dirty="0" smtClean="0"/>
              <a:t> refers to the mix of debt and equity that a company uses to </a:t>
            </a:r>
            <a:r>
              <a:rPr lang="en-US" b="1" dirty="0" smtClean="0"/>
              <a:t>finance</a:t>
            </a:r>
            <a:r>
              <a:rPr lang="en-US" dirty="0" smtClean="0"/>
              <a:t> its operations. </a:t>
            </a:r>
          </a:p>
          <a:p>
            <a:r>
              <a:rPr lang="en-US" dirty="0" smtClean="0"/>
              <a:t>It can also be known as capital </a:t>
            </a:r>
            <a:r>
              <a:rPr lang="en-US" b="1" dirty="0" smtClean="0"/>
              <a:t>structure</a:t>
            </a:r>
            <a:r>
              <a:rPr lang="en-US" dirty="0" smtClean="0"/>
              <a:t>. Private and public companies use the same framework for developing their </a:t>
            </a:r>
            <a:r>
              <a:rPr lang="en-US" b="1" dirty="0" smtClean="0"/>
              <a:t>financial structure</a:t>
            </a:r>
            <a:r>
              <a:rPr lang="en-US" dirty="0" smtClean="0"/>
              <a:t> but there are several differences between the two.</a:t>
            </a:r>
            <a:endParaRPr lang="en-US" dirty="0"/>
          </a:p>
        </p:txBody>
      </p:sp>
    </p:spTree>
  </p:cSld>
  <p:clrMapOvr>
    <a:masterClrMapping/>
  </p:clrMapOvr>
  <p:transition>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Basics of the Binomial Option Pricing Model</a:t>
            </a:r>
            <a:br>
              <a:rPr lang="en-US" dirty="0" smtClean="0"/>
            </a:br>
            <a:endParaRPr lang="en-US" dirty="0"/>
          </a:p>
        </p:txBody>
      </p:sp>
      <p:sp>
        <p:nvSpPr>
          <p:cNvPr id="3" name="Content Placeholder 2"/>
          <p:cNvSpPr>
            <a:spLocks noGrp="1"/>
          </p:cNvSpPr>
          <p:nvPr>
            <p:ph idx="1"/>
          </p:nvPr>
        </p:nvSpPr>
        <p:spPr>
          <a:xfrm>
            <a:off x="457200" y="1295400"/>
            <a:ext cx="7239000" cy="4419600"/>
          </a:xfrm>
        </p:spPr>
        <p:txBody>
          <a:bodyPr>
            <a:normAutofit/>
          </a:bodyPr>
          <a:lstStyle/>
          <a:p>
            <a:pPr algn="just"/>
            <a:r>
              <a:rPr lang="en-US" dirty="0" smtClean="0"/>
              <a:t>The binomial option pricing model values options using an iterative approach utilizing multiple periods to value American options.</a:t>
            </a:r>
          </a:p>
          <a:p>
            <a:pPr algn="just"/>
            <a:r>
              <a:rPr lang="en-US" dirty="0" smtClean="0"/>
              <a:t>With the model, there are two possible outcomes with each iteration—a move up or a move down that follow a binomial tree.</a:t>
            </a:r>
          </a:p>
          <a:p>
            <a:pPr algn="just"/>
            <a:r>
              <a:rPr lang="en-US" dirty="0" smtClean="0"/>
              <a:t>The model is intuitive and is used more frequently in practice than the well-known Black-</a:t>
            </a:r>
            <a:r>
              <a:rPr lang="en-US" dirty="0" err="1" smtClean="0"/>
              <a:t>Scholes</a:t>
            </a:r>
            <a:r>
              <a:rPr lang="en-US" dirty="0" smtClean="0"/>
              <a:t> model.</a:t>
            </a:r>
            <a:br>
              <a:rPr lang="en-US" dirty="0" smtClean="0"/>
            </a:br>
            <a:endParaRPr lang="en-US" dirty="0"/>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Pricing Models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There are four general </a:t>
            </a:r>
            <a:r>
              <a:rPr lang="en-US" b="1" dirty="0" smtClean="0"/>
              <a:t>pricing</a:t>
            </a:r>
            <a:r>
              <a:rPr lang="en-US" dirty="0" smtClean="0"/>
              <a:t> approaches that companies use to set an appropriate </a:t>
            </a:r>
            <a:r>
              <a:rPr lang="en-US" b="1" dirty="0" smtClean="0"/>
              <a:t>price</a:t>
            </a:r>
            <a:r>
              <a:rPr lang="en-US" dirty="0" smtClean="0"/>
              <a:t> for their products and services: cost-based </a:t>
            </a:r>
            <a:r>
              <a:rPr lang="en-US" b="1" dirty="0" smtClean="0"/>
              <a:t>pricing</a:t>
            </a:r>
            <a:r>
              <a:rPr lang="en-US" dirty="0" smtClean="0"/>
              <a:t>, value-based </a:t>
            </a:r>
            <a:r>
              <a:rPr lang="en-US" b="1" dirty="0" smtClean="0"/>
              <a:t>pricing</a:t>
            </a:r>
            <a:r>
              <a:rPr lang="en-US" dirty="0" smtClean="0"/>
              <a:t>, value </a:t>
            </a:r>
            <a:r>
              <a:rPr lang="en-US" b="1" dirty="0" smtClean="0"/>
              <a:t>pricing</a:t>
            </a:r>
            <a:r>
              <a:rPr lang="en-US" dirty="0" smtClean="0"/>
              <a:t> and competition-based </a:t>
            </a:r>
            <a:r>
              <a:rPr lang="en-US" b="1" dirty="0" smtClean="0"/>
              <a:t>pricing</a:t>
            </a:r>
            <a:r>
              <a:rPr lang="en-US" dirty="0" smtClean="0"/>
              <a:t> (</a:t>
            </a:r>
            <a:r>
              <a:rPr lang="en-US" dirty="0" err="1" smtClean="0"/>
              <a:t>Kotler</a:t>
            </a:r>
            <a:r>
              <a:rPr lang="en-US" dirty="0" smtClean="0"/>
              <a:t> and Armstrong, 2009).</a:t>
            </a:r>
            <a:endParaRPr lang="en-US" dirty="0"/>
          </a:p>
        </p:txBody>
      </p:sp>
    </p:spTree>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Cost-oriented methods or pricing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Cost plus pricing</a:t>
            </a:r>
          </a:p>
          <a:p>
            <a:r>
              <a:rPr lang="en-US" dirty="0" smtClean="0"/>
              <a:t>Mark-up pricing</a:t>
            </a:r>
          </a:p>
          <a:p>
            <a:r>
              <a:rPr lang="en-US" dirty="0" smtClean="0"/>
              <a:t>Break-even pricing</a:t>
            </a:r>
          </a:p>
          <a:p>
            <a:r>
              <a:rPr lang="en-US" dirty="0" smtClean="0"/>
              <a:t>Target return pricing</a:t>
            </a:r>
          </a:p>
          <a:p>
            <a:r>
              <a:rPr lang="en-US" dirty="0" smtClean="0"/>
              <a:t>Early cash recovery pricing</a:t>
            </a:r>
          </a:p>
          <a:p>
            <a:r>
              <a:rPr lang="en-US" dirty="0" smtClean="0"/>
              <a:t>Perceived value pricing</a:t>
            </a:r>
          </a:p>
          <a:p>
            <a:r>
              <a:rPr lang="en-US" dirty="0" smtClean="0"/>
              <a:t>Going-rate pricing</a:t>
            </a:r>
          </a:p>
          <a:p>
            <a:r>
              <a:rPr lang="en-US" dirty="0" smtClean="0"/>
              <a:t>Sealed-bid pricing</a:t>
            </a:r>
          </a:p>
          <a:p>
            <a:endParaRPr lang="en-US" dirty="0"/>
          </a:p>
        </p:txBody>
      </p:sp>
    </p:spTree>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value pricing</a:t>
            </a:r>
            <a:endParaRPr lang="en-US" dirty="0"/>
          </a:p>
        </p:txBody>
      </p:sp>
      <p:sp>
        <p:nvSpPr>
          <p:cNvPr id="3" name="Content Placeholder 2"/>
          <p:cNvSpPr>
            <a:spLocks noGrp="1"/>
          </p:cNvSpPr>
          <p:nvPr>
            <p:ph idx="1"/>
          </p:nvPr>
        </p:nvSpPr>
        <p:spPr>
          <a:xfrm>
            <a:off x="457200" y="1609416"/>
            <a:ext cx="7239000" cy="3953184"/>
          </a:xfrm>
        </p:spPr>
        <p:txBody>
          <a:bodyPr/>
          <a:lstStyle/>
          <a:p>
            <a:r>
              <a:rPr lang="en-US" dirty="0" smtClean="0"/>
              <a:t>In </a:t>
            </a:r>
            <a:r>
              <a:rPr lang="en-US" b="1" dirty="0" smtClean="0"/>
              <a:t>Perceived</a:t>
            </a:r>
            <a:r>
              <a:rPr lang="en-US" dirty="0" smtClean="0"/>
              <a:t>-</a:t>
            </a:r>
            <a:r>
              <a:rPr lang="en-US" b="1" dirty="0" smtClean="0"/>
              <a:t>Value Pricing</a:t>
            </a:r>
            <a:r>
              <a:rPr lang="en-US" dirty="0" smtClean="0"/>
              <a:t> method, a firm sets the </a:t>
            </a:r>
            <a:r>
              <a:rPr lang="en-US" b="1" dirty="0" smtClean="0"/>
              <a:t>price</a:t>
            </a:r>
            <a:r>
              <a:rPr lang="en-US" dirty="0" smtClean="0"/>
              <a:t> of a product by considering what product image a customer carries in his mind and how much he is willing to pay for it. </a:t>
            </a:r>
          </a:p>
          <a:p>
            <a:r>
              <a:rPr lang="en-US" dirty="0" smtClean="0"/>
              <a:t>In other words, </a:t>
            </a:r>
            <a:r>
              <a:rPr lang="en-US" b="1" dirty="0" smtClean="0"/>
              <a:t>pricing</a:t>
            </a:r>
            <a:r>
              <a:rPr lang="en-US" dirty="0" smtClean="0"/>
              <a:t> a product on the basis of what the customer is ready to pay for it, is called as a </a:t>
            </a:r>
            <a:r>
              <a:rPr lang="en-US" b="1" dirty="0" smtClean="0"/>
              <a:t>Perceived</a:t>
            </a:r>
            <a:r>
              <a:rPr lang="en-US" dirty="0" smtClean="0"/>
              <a:t>-</a:t>
            </a:r>
            <a:r>
              <a:rPr lang="en-US" b="1" dirty="0" smtClean="0"/>
              <a:t>value pricing</a:t>
            </a:r>
            <a:r>
              <a:rPr lang="en-US" dirty="0" smtClean="0"/>
              <a:t>.</a:t>
            </a:r>
            <a:endParaRPr lang="en-US" dirty="0"/>
          </a:p>
        </p:txBody>
      </p:sp>
    </p:spTree>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plus pricing</a:t>
            </a:r>
            <a:endParaRPr lang="en-US" dirty="0"/>
          </a:p>
        </p:txBody>
      </p:sp>
      <p:sp>
        <p:nvSpPr>
          <p:cNvPr id="3" name="Content Placeholder 2"/>
          <p:cNvSpPr>
            <a:spLocks noGrp="1"/>
          </p:cNvSpPr>
          <p:nvPr>
            <p:ph idx="1"/>
          </p:nvPr>
        </p:nvSpPr>
        <p:spPr/>
        <p:txBody>
          <a:bodyPr>
            <a:normAutofit lnSpcReduction="10000"/>
          </a:bodyPr>
          <a:lstStyle/>
          <a:p>
            <a:r>
              <a:rPr lang="en-US" dirty="0" smtClean="0"/>
              <a:t>Cost plus pricing involves adding a markup to the cost of goods and services to arrive at a selling price. Under this approach, you add together the direct material cost, direct labor cost, and overhead costs for a product, and add to it a markup percentage in order to derive the price of the product. </a:t>
            </a:r>
          </a:p>
          <a:p>
            <a:r>
              <a:rPr lang="en-US" dirty="0" smtClean="0"/>
              <a:t>Cost plus pricing can also be used within a customer contract, where the customer reimburses the seller for all costs incurred and also pays a negotiated profit in addition to the costs incurred.</a:t>
            </a:r>
            <a:endParaRPr lang="en-US" dirty="0"/>
          </a:p>
        </p:txBody>
      </p:sp>
    </p:spTree>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Mark-up Pricing</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smtClean="0"/>
              <a:t>Mark-up pricing</a:t>
            </a:r>
            <a:r>
              <a:rPr lang="en-US" dirty="0" smtClean="0"/>
              <a:t> is the method of adding a certain percentage of a markup to the cost of the product to determine the selling price.</a:t>
            </a:r>
          </a:p>
          <a:p>
            <a:r>
              <a:rPr lang="en-US" dirty="0" smtClean="0"/>
              <a:t>In order to apply the mark-up pricing, firstly, the companies must determine the </a:t>
            </a:r>
            <a:r>
              <a:rPr lang="en-US" b="1" dirty="0" smtClean="0"/>
              <a:t>cost of a product</a:t>
            </a:r>
            <a:r>
              <a:rPr lang="en-US" dirty="0" smtClean="0"/>
              <a:t> and decide on the amount of profit to be earned over and above it and then add that much </a:t>
            </a:r>
            <a:r>
              <a:rPr lang="en-US" b="1" dirty="0" smtClean="0"/>
              <a:t>markup</a:t>
            </a:r>
            <a:r>
              <a:rPr lang="en-US" dirty="0" smtClean="0"/>
              <a:t> in the cost.</a:t>
            </a:r>
          </a:p>
          <a:p>
            <a:r>
              <a:rPr lang="en-US" dirty="0" smtClean="0"/>
              <a:t>Selling price = cost + Markup.</a:t>
            </a:r>
            <a:endParaRPr lang="en-US" dirty="0"/>
          </a:p>
        </p:txBody>
      </p:sp>
    </p:spTree>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 even pricing</a:t>
            </a:r>
            <a:endParaRPr lang="en-US" dirty="0"/>
          </a:p>
        </p:txBody>
      </p:sp>
      <p:sp>
        <p:nvSpPr>
          <p:cNvPr id="3" name="Content Placeholder 2"/>
          <p:cNvSpPr>
            <a:spLocks noGrp="1"/>
          </p:cNvSpPr>
          <p:nvPr>
            <p:ph idx="1"/>
          </p:nvPr>
        </p:nvSpPr>
        <p:spPr/>
        <p:txBody>
          <a:bodyPr/>
          <a:lstStyle/>
          <a:p>
            <a:r>
              <a:rPr lang="en-US" b="1" dirty="0" smtClean="0"/>
              <a:t>Break even pricing </a:t>
            </a:r>
            <a:r>
              <a:rPr lang="en-US" dirty="0" smtClean="0"/>
              <a:t> is the practice of setting a </a:t>
            </a:r>
            <a:r>
              <a:rPr lang="en-US" b="1" dirty="0" smtClean="0"/>
              <a:t>price</a:t>
            </a:r>
            <a:r>
              <a:rPr lang="en-US" dirty="0" smtClean="0"/>
              <a:t> point at which a business will earn zero profits on a sale. The intention is to use low </a:t>
            </a:r>
            <a:r>
              <a:rPr lang="en-US" b="1" dirty="0" smtClean="0"/>
              <a:t>prices</a:t>
            </a:r>
            <a:r>
              <a:rPr lang="en-US" dirty="0" smtClean="0"/>
              <a:t> as a tool to gain market share and drive competitors from the marketplace.</a:t>
            </a:r>
            <a:endParaRPr lang="en-US" dirty="0"/>
          </a:p>
        </p:txBody>
      </p:sp>
    </p:spTree>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return pricing</a:t>
            </a:r>
            <a:endParaRPr lang="en-US" dirty="0"/>
          </a:p>
        </p:txBody>
      </p:sp>
      <p:sp>
        <p:nvSpPr>
          <p:cNvPr id="3" name="Content Placeholder 2"/>
          <p:cNvSpPr>
            <a:spLocks noGrp="1"/>
          </p:cNvSpPr>
          <p:nvPr>
            <p:ph idx="1"/>
          </p:nvPr>
        </p:nvSpPr>
        <p:spPr/>
        <p:txBody>
          <a:bodyPr>
            <a:normAutofit/>
          </a:bodyPr>
          <a:lstStyle/>
          <a:p>
            <a:pPr algn="just"/>
            <a:r>
              <a:rPr lang="en-US" dirty="0" smtClean="0"/>
              <a:t>A target return is a pricing model that prices a business based on what an investor would want to make from any capital invested in the company. </a:t>
            </a:r>
          </a:p>
          <a:p>
            <a:pPr algn="just"/>
            <a:r>
              <a:rPr lang="en-US" dirty="0" smtClean="0"/>
              <a:t>Target return is calculated as the money invested in a venture, plus the profit that the investor wants to see in return, adjusted for the time value of money. As a return-on-investment method, target return pricing requires an investor to work backward to reach a current price.</a:t>
            </a:r>
            <a:endParaRPr lang="en-US" dirty="0"/>
          </a:p>
        </p:txBody>
      </p:sp>
    </p:spTree>
  </p:cSld>
  <p:clrMapOvr>
    <a:masterClrMapping/>
  </p:clrMapOvr>
  <p:transition>
    <p:dissolv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cash recovery pricing</a:t>
            </a:r>
            <a:endParaRPr lang="en-US" dirty="0"/>
          </a:p>
        </p:txBody>
      </p:sp>
      <p:sp>
        <p:nvSpPr>
          <p:cNvPr id="3" name="Content Placeholder 2"/>
          <p:cNvSpPr>
            <a:spLocks noGrp="1"/>
          </p:cNvSpPr>
          <p:nvPr>
            <p:ph idx="1"/>
          </p:nvPr>
        </p:nvSpPr>
        <p:spPr>
          <a:xfrm>
            <a:off x="457200" y="1609416"/>
            <a:ext cx="7239000" cy="3114984"/>
          </a:xfrm>
        </p:spPr>
        <p:txBody>
          <a:bodyPr/>
          <a:lstStyle/>
          <a:p>
            <a:r>
              <a:rPr lang="en-US" dirty="0" smtClean="0"/>
              <a:t>Such </a:t>
            </a:r>
            <a:r>
              <a:rPr lang="en-US" b="1" dirty="0" smtClean="0"/>
              <a:t>pricing</a:t>
            </a:r>
            <a:r>
              <a:rPr lang="en-US" dirty="0" smtClean="0"/>
              <a:t> can also be used when a firm anticipates that a large firm may enter the market in the near future with its lower </a:t>
            </a:r>
            <a:r>
              <a:rPr lang="en-US" b="1" dirty="0" smtClean="0"/>
              <a:t>prices</a:t>
            </a:r>
            <a:r>
              <a:rPr lang="en-US" dirty="0" smtClean="0"/>
              <a:t>, forcing existing firms to exit.</a:t>
            </a:r>
            <a:endParaRPr lang="en-US" dirty="0"/>
          </a:p>
        </p:txBody>
      </p:sp>
    </p:spTree>
  </p:cSld>
  <p:clrMapOvr>
    <a:masterClrMapping/>
  </p:clrMapOvr>
  <p:transition>
    <p:dissolv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Going</a:t>
            </a:r>
            <a:r>
              <a:rPr lang="en-US" dirty="0" smtClean="0"/>
              <a:t>-</a:t>
            </a:r>
            <a:r>
              <a:rPr lang="en-US" b="1" dirty="0" smtClean="0"/>
              <a:t>Rate Pricing</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Going</a:t>
            </a:r>
            <a:r>
              <a:rPr lang="en-US" dirty="0" smtClean="0"/>
              <a:t>-</a:t>
            </a:r>
            <a:r>
              <a:rPr lang="en-US" b="1" dirty="0" smtClean="0"/>
              <a:t>Rate Pricing</a:t>
            </a:r>
            <a:r>
              <a:rPr lang="en-US" dirty="0" smtClean="0"/>
              <a:t> is a method adopted by the firms wherein the product is priced as per the </a:t>
            </a:r>
            <a:r>
              <a:rPr lang="en-US" b="1" dirty="0" smtClean="0"/>
              <a:t>rates</a:t>
            </a:r>
            <a:r>
              <a:rPr lang="en-US" dirty="0" smtClean="0"/>
              <a:t> prevailing in the market especially on par with the competitors.</a:t>
            </a:r>
            <a:endParaRPr lang="en-US"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structure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Financial structure refers to the mix of debt and equity that a company uses to finance its operations. It can also be known as capital structure.</a:t>
            </a:r>
          </a:p>
          <a:p>
            <a:pPr algn="just"/>
            <a:r>
              <a:rPr lang="en-US" dirty="0" smtClean="0"/>
              <a:t>Private and public companies use the same framework for developing their financial structure but there are several differences between the two.</a:t>
            </a:r>
          </a:p>
          <a:p>
            <a:pPr algn="just"/>
            <a:r>
              <a:rPr lang="en-US" dirty="0" smtClean="0"/>
              <a:t>Financial managers use the weighted average cost of capital as the basis for managing the mix of debt and equity.</a:t>
            </a:r>
          </a:p>
          <a:p>
            <a:pPr algn="just"/>
            <a:r>
              <a:rPr lang="en-US" dirty="0" smtClean="0"/>
              <a:t>Debt to capital and debt to equity are two key ratios that are used to gain insight into a company’s capital structure.</a:t>
            </a:r>
            <a:br>
              <a:rPr lang="en-US" dirty="0" smtClean="0"/>
            </a:br>
            <a:endParaRPr lang="en-US" dirty="0"/>
          </a:p>
        </p:txBody>
      </p:sp>
    </p:spTree>
  </p:cSld>
  <p:clrMapOvr>
    <a:masterClrMapping/>
  </p:clrMapOvr>
  <p:transition>
    <p:dissolv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sealed</a:t>
            </a:r>
            <a:r>
              <a:rPr lang="en-US" dirty="0" smtClean="0"/>
              <a:t>-</a:t>
            </a:r>
            <a:r>
              <a:rPr lang="en-US" b="1" dirty="0" smtClean="0"/>
              <a:t>bid pricing</a:t>
            </a:r>
            <a:endParaRPr lang="en-US" dirty="0"/>
          </a:p>
        </p:txBody>
      </p:sp>
      <p:sp>
        <p:nvSpPr>
          <p:cNvPr id="3" name="Content Placeholder 2"/>
          <p:cNvSpPr>
            <a:spLocks noGrp="1"/>
          </p:cNvSpPr>
          <p:nvPr>
            <p:ph idx="1"/>
          </p:nvPr>
        </p:nvSpPr>
        <p:spPr>
          <a:xfrm>
            <a:off x="457200" y="1609416"/>
            <a:ext cx="7239000" cy="4029384"/>
          </a:xfrm>
        </p:spPr>
        <p:txBody>
          <a:bodyPr>
            <a:normAutofit/>
          </a:bodyPr>
          <a:lstStyle/>
          <a:p>
            <a:r>
              <a:rPr lang="en-US" dirty="0" smtClean="0"/>
              <a:t> </a:t>
            </a:r>
            <a:r>
              <a:rPr lang="en-US" b="1" dirty="0" smtClean="0"/>
              <a:t>price</a:t>
            </a:r>
            <a:r>
              <a:rPr lang="en-US" dirty="0" smtClean="0"/>
              <a:t> quotes solicited by governmental and other public agencies to ensure objective consideration of competitive </a:t>
            </a:r>
            <a:r>
              <a:rPr lang="en-US" b="1" dirty="0" smtClean="0"/>
              <a:t>bid</a:t>
            </a:r>
            <a:r>
              <a:rPr lang="en-US" dirty="0" smtClean="0"/>
              <a:t>.</a:t>
            </a:r>
          </a:p>
          <a:p>
            <a:r>
              <a:rPr lang="en-US" dirty="0" smtClean="0"/>
              <a:t> Interested vendors are formally notified in advance of the request for a </a:t>
            </a:r>
            <a:r>
              <a:rPr lang="en-US" b="1" dirty="0" smtClean="0"/>
              <a:t>bid</a:t>
            </a:r>
            <a:r>
              <a:rPr lang="en-US" dirty="0" smtClean="0"/>
              <a:t> and must meet a </a:t>
            </a:r>
            <a:r>
              <a:rPr lang="en-US" b="1" dirty="0" smtClean="0"/>
              <a:t>bidding</a:t>
            </a:r>
            <a:r>
              <a:rPr lang="en-US" dirty="0" smtClean="0"/>
              <a:t> deadline as well as stringent </a:t>
            </a:r>
            <a:r>
              <a:rPr lang="en-US" b="1" dirty="0" smtClean="0"/>
              <a:t>bid</a:t>
            </a:r>
            <a:r>
              <a:rPr lang="en-US" dirty="0" smtClean="0"/>
              <a:t> format requirements.</a:t>
            </a:r>
          </a:p>
          <a:p>
            <a:pPr>
              <a:buNone/>
            </a:pPr>
            <a:r>
              <a:rPr lang="en-US" dirty="0" smtClean="0"/>
              <a:t/>
            </a:r>
            <a:br>
              <a:rPr lang="en-US" dirty="0" smtClean="0"/>
            </a:br>
            <a:endParaRPr lang="en-US" dirty="0"/>
          </a:p>
        </p:txBody>
      </p:sp>
    </p:spTree>
  </p:cSld>
  <p:clrMapOvr>
    <a:masterClrMapping/>
  </p:clrMapOvr>
  <p:transition>
    <p:dissolv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Expansion Option</a:t>
            </a:r>
            <a:endParaRPr lang="en-US" dirty="0"/>
          </a:p>
        </p:txBody>
      </p:sp>
      <p:sp>
        <p:nvSpPr>
          <p:cNvPr id="3" name="Content Placeholder 2"/>
          <p:cNvSpPr>
            <a:spLocks noGrp="1"/>
          </p:cNvSpPr>
          <p:nvPr>
            <p:ph idx="1"/>
          </p:nvPr>
        </p:nvSpPr>
        <p:spPr/>
        <p:txBody>
          <a:bodyPr/>
          <a:lstStyle/>
          <a:p>
            <a:r>
              <a:rPr lang="en-US" dirty="0" smtClean="0"/>
              <a:t>An </a:t>
            </a:r>
            <a:r>
              <a:rPr lang="en-US" b="1" dirty="0" smtClean="0"/>
              <a:t>expansion option</a:t>
            </a:r>
            <a:r>
              <a:rPr lang="en-US" dirty="0" smtClean="0"/>
              <a:t> is an embedded </a:t>
            </a:r>
            <a:r>
              <a:rPr lang="en-US" b="1" dirty="0" smtClean="0"/>
              <a:t>option</a:t>
            </a:r>
            <a:r>
              <a:rPr lang="en-US" dirty="0" smtClean="0"/>
              <a:t> that allows the firm that purchased a real </a:t>
            </a:r>
            <a:r>
              <a:rPr lang="en-US" b="1" dirty="0" smtClean="0"/>
              <a:t>option</a:t>
            </a:r>
            <a:r>
              <a:rPr lang="en-US" dirty="0" smtClean="0"/>
              <a:t>, which is a right to undertake certain actions, to </a:t>
            </a:r>
            <a:r>
              <a:rPr lang="en-US" b="1" dirty="0" smtClean="0"/>
              <a:t>expand</a:t>
            </a:r>
            <a:r>
              <a:rPr lang="en-US" dirty="0" smtClean="0"/>
              <a:t> its operations in the future at little or no cost.</a:t>
            </a:r>
          </a:p>
          <a:p>
            <a:r>
              <a:rPr lang="en-US" dirty="0" smtClean="0"/>
              <a:t>In terms of real estate, </a:t>
            </a:r>
            <a:r>
              <a:rPr lang="en-US" b="1" dirty="0" smtClean="0"/>
              <a:t>expansion options</a:t>
            </a:r>
            <a:r>
              <a:rPr lang="en-US" dirty="0" smtClean="0"/>
              <a:t> provide tenants with the choice to add more space to their living premises.</a:t>
            </a:r>
            <a:endParaRPr lang="en-US" dirty="0"/>
          </a:p>
        </p:txBody>
      </p:sp>
    </p:spTree>
  </p:cSld>
  <p:clrMapOvr>
    <a:masterClrMapping/>
  </p:clrMapOvr>
  <p:transition>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 Option Valuation </a:t>
            </a:r>
            <a:endParaRPr lang="en-US" dirty="0"/>
          </a:p>
        </p:txBody>
      </p:sp>
      <p:sp>
        <p:nvSpPr>
          <p:cNvPr id="3" name="Content Placeholder 2"/>
          <p:cNvSpPr>
            <a:spLocks noGrp="1"/>
          </p:cNvSpPr>
          <p:nvPr>
            <p:ph idx="1"/>
          </p:nvPr>
        </p:nvSpPr>
        <p:spPr/>
        <p:txBody>
          <a:bodyPr>
            <a:normAutofit/>
          </a:bodyPr>
          <a:lstStyle/>
          <a:p>
            <a:pPr algn="just"/>
            <a:r>
              <a:rPr lang="en-US" dirty="0" smtClean="0"/>
              <a:t>A real option is a choice made available to the managers of a company concerning business investment opportunities. </a:t>
            </a:r>
          </a:p>
          <a:p>
            <a:pPr algn="just"/>
            <a:r>
              <a:rPr lang="en-US" dirty="0" smtClean="0"/>
              <a:t>It is referred to as “real” because it typically references projects involving a tangible asset instead of a financial instrument. </a:t>
            </a:r>
          </a:p>
          <a:p>
            <a:pPr algn="just"/>
            <a:r>
              <a:rPr lang="en-US" dirty="0" smtClean="0"/>
              <a:t>Tangible assets are physical assets such as machinery, land, and buildings, as well as inventory.</a:t>
            </a:r>
          </a:p>
          <a:p>
            <a:pPr>
              <a:buNone/>
            </a:pPr>
            <a:r>
              <a:rPr lang="en-US" dirty="0" smtClean="0"/>
              <a:t/>
            </a:r>
            <a:br>
              <a:rPr lang="en-US" dirty="0" smtClean="0"/>
            </a:br>
            <a:endParaRPr lang="en-US" dirty="0"/>
          </a:p>
        </p:txBody>
      </p:sp>
    </p:spTree>
  </p:cSld>
  <p:clrMapOvr>
    <a:masterClrMapping/>
  </p:clrMapOvr>
  <p:transition>
    <p:dissolv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Explanation Real Option</a:t>
            </a:r>
            <a:endParaRPr lang="en-US" dirty="0">
              <a:solidFill>
                <a:srgbClr val="00B050"/>
              </a:solidFill>
            </a:endParaRPr>
          </a:p>
        </p:txBody>
      </p:sp>
      <p:sp>
        <p:nvSpPr>
          <p:cNvPr id="3" name="Content Placeholder 2"/>
          <p:cNvSpPr>
            <a:spLocks noGrp="1"/>
          </p:cNvSpPr>
          <p:nvPr>
            <p:ph idx="1"/>
          </p:nvPr>
        </p:nvSpPr>
        <p:spPr/>
        <p:txBody>
          <a:bodyPr>
            <a:normAutofit fontScale="92500"/>
          </a:bodyPr>
          <a:lstStyle/>
          <a:p>
            <a:pPr algn="just"/>
            <a:r>
              <a:rPr lang="en-US" dirty="0" smtClean="0"/>
              <a:t>A real option is a choice made available to the managers of a company concerning business investment opportunities.</a:t>
            </a:r>
          </a:p>
          <a:p>
            <a:pPr algn="just"/>
            <a:r>
              <a:rPr lang="en-US" dirty="0" smtClean="0"/>
              <a:t>Real options refer to projects involving tangible assets versus financial instruments.</a:t>
            </a:r>
          </a:p>
          <a:p>
            <a:pPr algn="just"/>
            <a:r>
              <a:rPr lang="en-US" dirty="0" smtClean="0"/>
              <a:t>Real options can include the decision to expand, defer or wait, or abandon a project.</a:t>
            </a:r>
          </a:p>
          <a:p>
            <a:pPr algn="just"/>
            <a:r>
              <a:rPr lang="en-US" dirty="0" smtClean="0"/>
              <a:t>Real options refer to companies making decisions or choices that give them flexibility and potential benefits when making future choices.</a:t>
            </a:r>
            <a:br>
              <a:rPr lang="en-US" dirty="0" smtClean="0"/>
            </a:br>
            <a:r>
              <a:rPr lang="en-US" dirty="0" smtClean="0"/>
              <a:t> </a:t>
            </a:r>
            <a:br>
              <a:rPr lang="en-US" dirty="0" smtClean="0"/>
            </a:br>
            <a:endParaRPr lang="en-US" dirty="0"/>
          </a:p>
        </p:txBody>
      </p:sp>
    </p:spTree>
  </p:cSld>
  <p:clrMapOvr>
    <a:masterClrMapping/>
  </p:clrMapOvr>
  <p:transition>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Unit-3</a:t>
            </a:r>
            <a:br>
              <a:rPr lang="en-US" dirty="0" smtClean="0"/>
            </a:br>
            <a:r>
              <a:rPr lang="en-US" dirty="0" smtClean="0"/>
              <a:t>Portfolio frontiers</a:t>
            </a:r>
            <a:endParaRPr lang="en-US" dirty="0"/>
          </a:p>
        </p:txBody>
      </p:sp>
      <p:sp>
        <p:nvSpPr>
          <p:cNvPr id="3" name="Content Placeholder 2"/>
          <p:cNvSpPr>
            <a:spLocks noGrp="1"/>
          </p:cNvSpPr>
          <p:nvPr>
            <p:ph idx="1"/>
          </p:nvPr>
        </p:nvSpPr>
        <p:spPr/>
        <p:txBody>
          <a:bodyPr>
            <a:normAutofit lnSpcReduction="10000"/>
          </a:bodyPr>
          <a:lstStyle/>
          <a:p>
            <a:r>
              <a:rPr lang="en-US" dirty="0" smtClean="0"/>
              <a:t>The efficient frontier is the set of optimal portfolios that offer the highest expected return for a defined level of risk or the lowest risk for a given level of expected return. </a:t>
            </a:r>
          </a:p>
          <a:p>
            <a:r>
              <a:rPr lang="en-US" dirty="0" smtClean="0"/>
              <a:t>Portfolios that lie below the efficient frontier are sub-optimal because they do not provide enough return for the level of risk. Portfolios that cluster to the right of the efficient frontier are sub-optimal because they have a higher level of risk for the defined rate of return.</a:t>
            </a:r>
            <a:endParaRPr lang="en-US" dirty="0"/>
          </a:p>
        </p:txBody>
      </p:sp>
    </p:spTree>
  </p:cSld>
  <p:clrMapOvr>
    <a:masterClrMapping/>
  </p:clrMapOvr>
  <p:transition>
    <p:dissolv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Meaning of Portfolio Frontiers</a:t>
            </a:r>
            <a:endParaRPr lang="en-US" dirty="0"/>
          </a:p>
        </p:txBody>
      </p:sp>
      <p:sp>
        <p:nvSpPr>
          <p:cNvPr id="3" name="Content Placeholder 2"/>
          <p:cNvSpPr>
            <a:spLocks noGrp="1"/>
          </p:cNvSpPr>
          <p:nvPr>
            <p:ph idx="1"/>
          </p:nvPr>
        </p:nvSpPr>
        <p:spPr/>
        <p:txBody>
          <a:bodyPr/>
          <a:lstStyle/>
          <a:p>
            <a:r>
              <a:rPr lang="en-US" dirty="0" smtClean="0"/>
              <a:t>The efficient </a:t>
            </a:r>
            <a:r>
              <a:rPr lang="en-US" b="1" dirty="0" smtClean="0"/>
              <a:t>frontier</a:t>
            </a:r>
            <a:r>
              <a:rPr lang="en-US" dirty="0" smtClean="0"/>
              <a:t>, also known as the </a:t>
            </a:r>
            <a:r>
              <a:rPr lang="en-US" b="1" dirty="0" smtClean="0"/>
              <a:t>portfolio frontier</a:t>
            </a:r>
            <a:r>
              <a:rPr lang="en-US" dirty="0" smtClean="0"/>
              <a:t>, is a set of ideal or optimal </a:t>
            </a:r>
            <a:r>
              <a:rPr lang="en-US" b="1" dirty="0" smtClean="0"/>
              <a:t>portfolios</a:t>
            </a:r>
            <a:r>
              <a:rPr lang="en-US" dirty="0" smtClean="0"/>
              <a:t> that are expected to give the highest return for a minimal level of return. </a:t>
            </a:r>
          </a:p>
          <a:p>
            <a:r>
              <a:rPr lang="en-US" dirty="0" smtClean="0"/>
              <a:t>This </a:t>
            </a:r>
            <a:r>
              <a:rPr lang="en-US" b="1" dirty="0" smtClean="0"/>
              <a:t>frontier</a:t>
            </a:r>
            <a:r>
              <a:rPr lang="en-US" dirty="0" smtClean="0"/>
              <a:t> is formed by plotting the expected return on the y-axis and the standard deviation as a measure of risk on the x-axis.</a:t>
            </a:r>
            <a:endParaRPr lang="en-US" dirty="0"/>
          </a:p>
        </p:txBody>
      </p:sp>
    </p:spTree>
  </p:cSld>
  <p:clrMapOvr>
    <a:masterClrMapping/>
  </p:clrMapOvr>
  <p:transition>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Tangency Portfolio</a:t>
            </a:r>
            <a:endParaRPr lang="en-US" dirty="0"/>
          </a:p>
        </p:txBody>
      </p:sp>
      <p:sp>
        <p:nvSpPr>
          <p:cNvPr id="3" name="Content Placeholder 2"/>
          <p:cNvSpPr>
            <a:spLocks noGrp="1"/>
          </p:cNvSpPr>
          <p:nvPr>
            <p:ph idx="1"/>
          </p:nvPr>
        </p:nvSpPr>
        <p:spPr>
          <a:xfrm>
            <a:off x="457200" y="1609416"/>
            <a:ext cx="7239000" cy="3419784"/>
          </a:xfrm>
        </p:spPr>
        <p:txBody>
          <a:bodyPr/>
          <a:lstStyle/>
          <a:p>
            <a:r>
              <a:rPr lang="en-US" dirty="0" smtClean="0"/>
              <a:t>When you analyze a set of assets using mean-variance analysis, the </a:t>
            </a:r>
            <a:r>
              <a:rPr lang="en-US" b="1" dirty="0" smtClean="0"/>
              <a:t>tangency portfolio</a:t>
            </a:r>
            <a:r>
              <a:rPr lang="en-US" dirty="0" smtClean="0"/>
              <a:t> is the </a:t>
            </a:r>
            <a:r>
              <a:rPr lang="en-US" b="1" dirty="0" smtClean="0"/>
              <a:t>portfolio</a:t>
            </a:r>
            <a:r>
              <a:rPr lang="en-US" dirty="0" smtClean="0"/>
              <a:t> with the highest Sharpe ratio.</a:t>
            </a:r>
          </a:p>
          <a:p>
            <a:r>
              <a:rPr lang="en-US" dirty="0" smtClean="0"/>
              <a:t> It's called the </a:t>
            </a:r>
            <a:r>
              <a:rPr lang="en-US" b="1" dirty="0" smtClean="0"/>
              <a:t>tangency</a:t>
            </a:r>
            <a:r>
              <a:rPr lang="en-US" dirty="0" smtClean="0"/>
              <a:t> because it's located at the </a:t>
            </a:r>
            <a:r>
              <a:rPr lang="en-US" b="1" dirty="0" smtClean="0"/>
              <a:t>tangency</a:t>
            </a:r>
            <a:r>
              <a:rPr lang="en-US" dirty="0" smtClean="0"/>
              <a:t> point of the Capital Allocation Line and the Efficient Frontier.</a:t>
            </a:r>
            <a:endParaRPr lang="en-US" dirty="0"/>
          </a:p>
        </p:txBody>
      </p:sp>
    </p:spTree>
  </p:cSld>
  <p:clrMapOvr>
    <a:masterClrMapping/>
  </p:clrMapOvr>
  <p:transition>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portfolio</a:t>
            </a:r>
            <a:endParaRPr lang="en-US" dirty="0"/>
          </a:p>
        </p:txBody>
      </p:sp>
      <p:sp>
        <p:nvSpPr>
          <p:cNvPr id="3" name="Content Placeholder 2"/>
          <p:cNvSpPr>
            <a:spLocks noGrp="1"/>
          </p:cNvSpPr>
          <p:nvPr>
            <p:ph idx="1"/>
          </p:nvPr>
        </p:nvSpPr>
        <p:spPr/>
        <p:txBody>
          <a:bodyPr/>
          <a:lstStyle/>
          <a:p>
            <a:r>
              <a:rPr lang="en-US" dirty="0" smtClean="0"/>
              <a:t>A </a:t>
            </a:r>
            <a:r>
              <a:rPr lang="en-US" b="1" dirty="0" smtClean="0"/>
              <a:t>market portfolio</a:t>
            </a:r>
            <a:r>
              <a:rPr lang="en-US" dirty="0" smtClean="0"/>
              <a:t> is a theoretical bundle of investments that includes every type of asset available in the world financial </a:t>
            </a:r>
            <a:r>
              <a:rPr lang="en-US" b="1" dirty="0" smtClean="0"/>
              <a:t>market</a:t>
            </a:r>
            <a:r>
              <a:rPr lang="en-US" dirty="0" smtClean="0"/>
              <a:t>, with each asset weighted in proportion to its total presence in the </a:t>
            </a:r>
            <a:r>
              <a:rPr lang="en-US" b="1" dirty="0" smtClean="0"/>
              <a:t>market</a:t>
            </a:r>
            <a:r>
              <a:rPr lang="en-US" dirty="0" smtClean="0"/>
              <a:t>.</a:t>
            </a:r>
            <a:endParaRPr lang="en-US" dirty="0"/>
          </a:p>
        </p:txBody>
      </p:sp>
    </p:spTree>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Portfolio optimization Model</a:t>
            </a:r>
            <a:endParaRPr lang="en-US" dirty="0"/>
          </a:p>
        </p:txBody>
      </p:sp>
      <p:sp>
        <p:nvSpPr>
          <p:cNvPr id="3" name="Content Placeholder 2"/>
          <p:cNvSpPr>
            <a:spLocks noGrp="1"/>
          </p:cNvSpPr>
          <p:nvPr>
            <p:ph idx="1"/>
          </p:nvPr>
        </p:nvSpPr>
        <p:spPr/>
        <p:txBody>
          <a:bodyPr/>
          <a:lstStyle/>
          <a:p>
            <a:r>
              <a:rPr lang="en-US" b="1" dirty="0" smtClean="0"/>
              <a:t>Portfolio optimization</a:t>
            </a:r>
            <a:r>
              <a:rPr lang="en-US" dirty="0" smtClean="0"/>
              <a:t> is the process of selecting the best </a:t>
            </a:r>
            <a:r>
              <a:rPr lang="en-US" b="1" dirty="0" smtClean="0"/>
              <a:t>portfolio</a:t>
            </a:r>
            <a:r>
              <a:rPr lang="en-US" dirty="0" smtClean="0"/>
              <a:t> (asset distribution), out of the set of all </a:t>
            </a:r>
            <a:r>
              <a:rPr lang="en-US" b="1" dirty="0" smtClean="0"/>
              <a:t>portfolios</a:t>
            </a:r>
            <a:r>
              <a:rPr lang="en-US" dirty="0" smtClean="0"/>
              <a:t> being considered, according to some objective. </a:t>
            </a:r>
          </a:p>
          <a:p>
            <a:r>
              <a:rPr lang="en-US" dirty="0" smtClean="0"/>
              <a:t>The objective typically maximizes factors such as expected return, and minimizes costs like financial risk.</a:t>
            </a:r>
            <a:endParaRPr lang="en-US" dirty="0"/>
          </a:p>
        </p:txBody>
      </p:sp>
    </p:spTree>
  </p:cSld>
  <p:clrMapOvr>
    <a:masterClrMapping/>
  </p:clrMapOvr>
  <p:transition>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selection</a:t>
            </a:r>
            <a:endParaRPr lang="en-US" dirty="0"/>
          </a:p>
        </p:txBody>
      </p:sp>
      <p:sp>
        <p:nvSpPr>
          <p:cNvPr id="3" name="Content Placeholder 2"/>
          <p:cNvSpPr>
            <a:spLocks noGrp="1"/>
          </p:cNvSpPr>
          <p:nvPr>
            <p:ph idx="1"/>
          </p:nvPr>
        </p:nvSpPr>
        <p:spPr/>
        <p:txBody>
          <a:bodyPr/>
          <a:lstStyle/>
          <a:p>
            <a:r>
              <a:rPr lang="en-US" b="1" dirty="0" smtClean="0"/>
              <a:t>Portfolio selection</a:t>
            </a:r>
            <a:r>
              <a:rPr lang="en-US" dirty="0" smtClean="0"/>
              <a:t> is the unifying process in Modern </a:t>
            </a:r>
            <a:r>
              <a:rPr lang="en-US" b="1" dirty="0" smtClean="0"/>
              <a:t>Portfolio</a:t>
            </a:r>
            <a:r>
              <a:rPr lang="en-US" dirty="0" smtClean="0"/>
              <a:t> Theory, but the best way to select </a:t>
            </a:r>
            <a:r>
              <a:rPr lang="en-US" b="1" dirty="0" smtClean="0"/>
              <a:t>portfolios</a:t>
            </a:r>
            <a:r>
              <a:rPr lang="en-US" dirty="0" smtClean="0"/>
              <a:t> is a matter of intense debate. </a:t>
            </a:r>
          </a:p>
          <a:p>
            <a:r>
              <a:rPr lang="en-US" dirty="0" smtClean="0"/>
              <a:t>Markowitz </a:t>
            </a:r>
            <a:r>
              <a:rPr lang="en-US" b="1" dirty="0" smtClean="0"/>
              <a:t>defined</a:t>
            </a:r>
            <a:r>
              <a:rPr lang="en-US" dirty="0" smtClean="0"/>
              <a:t> an efficient </a:t>
            </a:r>
            <a:r>
              <a:rPr lang="en-US" b="1" dirty="0" smtClean="0"/>
              <a:t>portfolio</a:t>
            </a:r>
            <a:r>
              <a:rPr lang="en-US" dirty="0" smtClean="0"/>
              <a:t> as the group of securities with the highest possible return for a given amount of risk.</a:t>
            </a:r>
            <a:endParaRPr 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financial Economics</a:t>
            </a:r>
            <a:endParaRPr lang="en-US" dirty="0"/>
          </a:p>
        </p:txBody>
      </p:sp>
      <p:sp>
        <p:nvSpPr>
          <p:cNvPr id="3" name="Content Placeholder 2"/>
          <p:cNvSpPr>
            <a:spLocks noGrp="1"/>
          </p:cNvSpPr>
          <p:nvPr>
            <p:ph idx="1"/>
          </p:nvPr>
        </p:nvSpPr>
        <p:spPr/>
        <p:txBody>
          <a:bodyPr/>
          <a:lstStyle/>
          <a:p>
            <a:r>
              <a:rPr lang="en-US" b="1" dirty="0" smtClean="0"/>
              <a:t>Financial economics</a:t>
            </a:r>
            <a:r>
              <a:rPr lang="en-US" dirty="0" smtClean="0"/>
              <a:t> is a branch of </a:t>
            </a:r>
            <a:r>
              <a:rPr lang="en-US" b="1" dirty="0" smtClean="0"/>
              <a:t>economics</a:t>
            </a:r>
            <a:r>
              <a:rPr lang="en-US" dirty="0" smtClean="0"/>
              <a:t> that analyzes the use and distribution of resources in markets in which decisions are made under uncertainty. </a:t>
            </a:r>
          </a:p>
          <a:p>
            <a:r>
              <a:rPr lang="en-US" b="1" dirty="0" smtClean="0"/>
              <a:t>Financial</a:t>
            </a:r>
            <a:r>
              <a:rPr lang="en-US" dirty="0" smtClean="0"/>
              <a:t> decisions must often take into account future events, whether those be related to individual stocks, portfolios or the market as a whole.</a:t>
            </a:r>
            <a:endParaRPr lang="en-US" dirty="0"/>
          </a:p>
        </p:txBody>
      </p:sp>
    </p:spTree>
  </p:cSld>
  <p:clrMapOvr>
    <a:masterClrMapping/>
  </p:clrMapOvr>
  <p:transition>
    <p:dissolv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Markowitz model</a:t>
            </a:r>
            <a:endParaRPr lang="en-US" dirty="0"/>
          </a:p>
        </p:txBody>
      </p:sp>
      <p:sp>
        <p:nvSpPr>
          <p:cNvPr id="3" name="Content Placeholder 2"/>
          <p:cNvSpPr>
            <a:spLocks noGrp="1"/>
          </p:cNvSpPr>
          <p:nvPr>
            <p:ph idx="1"/>
          </p:nvPr>
        </p:nvSpPr>
        <p:spPr/>
        <p:txBody>
          <a:bodyPr/>
          <a:lstStyle/>
          <a:p>
            <a:r>
              <a:rPr lang="en-US" dirty="0" smtClean="0"/>
              <a:t>In finance, the </a:t>
            </a:r>
            <a:r>
              <a:rPr lang="en-US" b="1" dirty="0" smtClean="0"/>
              <a:t>Markowitz model</a:t>
            </a:r>
            <a:r>
              <a:rPr lang="en-US" dirty="0" smtClean="0"/>
              <a:t> - put forward by Harry </a:t>
            </a:r>
            <a:r>
              <a:rPr lang="en-US" b="1" dirty="0" smtClean="0"/>
              <a:t>Markowitz</a:t>
            </a:r>
            <a:r>
              <a:rPr lang="en-US" dirty="0" smtClean="0"/>
              <a:t> in 1952 - is a </a:t>
            </a:r>
            <a:r>
              <a:rPr lang="en-US" b="1" dirty="0" smtClean="0"/>
              <a:t>portfolio</a:t>
            </a:r>
            <a:r>
              <a:rPr lang="en-US" dirty="0" smtClean="0"/>
              <a:t> optimization </a:t>
            </a:r>
            <a:r>
              <a:rPr lang="en-US" b="1" dirty="0" smtClean="0"/>
              <a:t>model</a:t>
            </a:r>
            <a:r>
              <a:rPr lang="en-US" dirty="0" smtClean="0"/>
              <a:t>; it assists in the selection of the most efficient </a:t>
            </a:r>
            <a:r>
              <a:rPr lang="en-US" b="1" dirty="0" smtClean="0"/>
              <a:t>portfolio</a:t>
            </a:r>
            <a:r>
              <a:rPr lang="en-US" dirty="0" smtClean="0"/>
              <a:t> by analyzing various possible </a:t>
            </a:r>
            <a:r>
              <a:rPr lang="en-US" b="1" dirty="0" smtClean="0"/>
              <a:t>portfolios</a:t>
            </a:r>
            <a:r>
              <a:rPr lang="en-US" dirty="0" smtClean="0"/>
              <a:t> of the given securities.</a:t>
            </a:r>
          </a:p>
          <a:p>
            <a:r>
              <a:rPr lang="en-US" dirty="0" smtClean="0"/>
              <a:t>A </a:t>
            </a:r>
            <a:r>
              <a:rPr lang="en-US" b="1" dirty="0" smtClean="0"/>
              <a:t>zero</a:t>
            </a:r>
            <a:r>
              <a:rPr lang="en-US" dirty="0" smtClean="0"/>
              <a:t>-</a:t>
            </a:r>
            <a:r>
              <a:rPr lang="en-US" b="1" dirty="0" smtClean="0"/>
              <a:t>investment portfolio</a:t>
            </a:r>
            <a:r>
              <a:rPr lang="en-US" dirty="0" smtClean="0"/>
              <a:t> is a collection of </a:t>
            </a:r>
            <a:r>
              <a:rPr lang="en-US" b="1" dirty="0" smtClean="0"/>
              <a:t>investments</a:t>
            </a:r>
            <a:r>
              <a:rPr lang="en-US" dirty="0" smtClean="0"/>
              <a:t> that has a net value of </a:t>
            </a:r>
            <a:r>
              <a:rPr lang="en-US" b="1" dirty="0" smtClean="0"/>
              <a:t>zero</a:t>
            </a:r>
            <a:r>
              <a:rPr lang="en-US" dirty="0" smtClean="0"/>
              <a:t> when the </a:t>
            </a:r>
            <a:r>
              <a:rPr lang="en-US" b="1" dirty="0" smtClean="0"/>
              <a:t>portfolio</a:t>
            </a:r>
            <a:r>
              <a:rPr lang="en-US" dirty="0" smtClean="0"/>
              <a:t> is assembled, and therefore requires an investor to take no equity stake in the </a:t>
            </a:r>
            <a:r>
              <a:rPr lang="en-US" b="1" dirty="0" smtClean="0"/>
              <a:t>portfolio</a:t>
            </a:r>
            <a:endParaRPr lang="en-US" dirty="0"/>
          </a:p>
        </p:txBody>
      </p:sp>
    </p:spTree>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management</a:t>
            </a:r>
            <a:endParaRPr lang="en-US" dirty="0"/>
          </a:p>
        </p:txBody>
      </p:sp>
      <p:sp>
        <p:nvSpPr>
          <p:cNvPr id="3" name="Content Placeholder 2"/>
          <p:cNvSpPr>
            <a:spLocks noGrp="1"/>
          </p:cNvSpPr>
          <p:nvPr>
            <p:ph idx="1"/>
          </p:nvPr>
        </p:nvSpPr>
        <p:spPr/>
        <p:txBody>
          <a:bodyPr>
            <a:normAutofit lnSpcReduction="10000"/>
          </a:bodyPr>
          <a:lstStyle/>
          <a:p>
            <a:r>
              <a:rPr lang="en-US" b="1" dirty="0" smtClean="0"/>
              <a:t>Portfolio management</a:t>
            </a:r>
            <a:r>
              <a:rPr lang="en-US" dirty="0" smtClean="0"/>
              <a:t> is the art and science of making decisions about </a:t>
            </a:r>
            <a:r>
              <a:rPr lang="en-US" b="1" dirty="0" smtClean="0"/>
              <a:t>investment</a:t>
            </a:r>
            <a:r>
              <a:rPr lang="en-US" dirty="0" smtClean="0"/>
              <a:t> mix and policy, matching investments to objectives, </a:t>
            </a:r>
            <a:r>
              <a:rPr lang="en-US" b="1" dirty="0" smtClean="0"/>
              <a:t>asset</a:t>
            </a:r>
            <a:r>
              <a:rPr lang="en-US" dirty="0" smtClean="0"/>
              <a:t> allocation for individuals and institutions, and balancing risk against performance.</a:t>
            </a:r>
          </a:p>
          <a:p>
            <a:r>
              <a:rPr lang="en-US" dirty="0" smtClean="0"/>
              <a:t>The </a:t>
            </a:r>
            <a:r>
              <a:rPr lang="en-US" b="1" dirty="0" smtClean="0"/>
              <a:t>optimal risky portfolio</a:t>
            </a:r>
            <a:r>
              <a:rPr lang="en-US" dirty="0" smtClean="0"/>
              <a:t> is found at the point where the CAL is tangent to the efficient frontier. This asset weight combination gives the best </a:t>
            </a:r>
            <a:r>
              <a:rPr lang="en-US" b="1" dirty="0" smtClean="0"/>
              <a:t>risk</a:t>
            </a:r>
            <a:r>
              <a:rPr lang="en-US" dirty="0" smtClean="0"/>
              <a:t>-to-reward ratio, as it has the highest slope for (CAL)</a:t>
            </a:r>
          </a:p>
          <a:p>
            <a:pPr>
              <a:buNone/>
            </a:pPr>
            <a:r>
              <a:rPr lang="en-US" dirty="0" smtClean="0"/>
              <a:t>  Capital Allocation line.</a:t>
            </a:r>
            <a:endParaRPr lang="en-US" dirty="0"/>
          </a:p>
        </p:txBody>
      </p:sp>
    </p:spTree>
  </p:cSld>
  <p:clrMapOvr>
    <a:masterClrMapping/>
  </p:clrMapOvr>
  <p:transition>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efficient portfolio &amp; Efficient frontier</a:t>
            </a:r>
            <a:endParaRPr lang="en-US" dirty="0"/>
          </a:p>
        </p:txBody>
      </p:sp>
      <p:sp>
        <p:nvSpPr>
          <p:cNvPr id="3" name="Content Placeholder 2"/>
          <p:cNvSpPr>
            <a:spLocks noGrp="1"/>
          </p:cNvSpPr>
          <p:nvPr>
            <p:ph idx="1"/>
          </p:nvPr>
        </p:nvSpPr>
        <p:spPr/>
        <p:txBody>
          <a:bodyPr/>
          <a:lstStyle/>
          <a:p>
            <a:r>
              <a:rPr lang="en-US" dirty="0" smtClean="0"/>
              <a:t>An </a:t>
            </a:r>
            <a:r>
              <a:rPr lang="en-US" b="1" dirty="0" smtClean="0"/>
              <a:t>efficient portfolio</a:t>
            </a:r>
            <a:r>
              <a:rPr lang="en-US" dirty="0" smtClean="0"/>
              <a:t> is one that lies on </a:t>
            </a:r>
            <a:r>
              <a:rPr lang="en-US" dirty="0" err="1" smtClean="0"/>
              <a:t>theefficient</a:t>
            </a:r>
            <a:r>
              <a:rPr lang="en-US" dirty="0" smtClean="0"/>
              <a:t> </a:t>
            </a:r>
            <a:r>
              <a:rPr lang="en-US" b="1" dirty="0" err="1" smtClean="0"/>
              <a:t>frontier</a:t>
            </a:r>
            <a:r>
              <a:rPr lang="en-US" dirty="0" err="1" smtClean="0"/>
              <a:t>.An</a:t>
            </a:r>
            <a:r>
              <a:rPr lang="en-US" dirty="0" smtClean="0"/>
              <a:t> </a:t>
            </a:r>
            <a:r>
              <a:rPr lang="en-US" b="1" dirty="0" smtClean="0"/>
              <a:t>efficient portfolio</a:t>
            </a:r>
            <a:r>
              <a:rPr lang="en-US" dirty="0" smtClean="0"/>
              <a:t> provides the lowest level of risk possible for a given level of expected return. </a:t>
            </a:r>
          </a:p>
          <a:p>
            <a:r>
              <a:rPr lang="en-US" b="1" dirty="0" smtClean="0"/>
              <a:t>Portfolios</a:t>
            </a:r>
            <a:r>
              <a:rPr lang="en-US" dirty="0" smtClean="0"/>
              <a:t> that lie below the </a:t>
            </a:r>
            <a:r>
              <a:rPr lang="en-US" b="1" dirty="0" smtClean="0"/>
              <a:t>efficient frontier are</a:t>
            </a:r>
            <a:r>
              <a:rPr lang="en-US" dirty="0" smtClean="0"/>
              <a:t> sub-optimal, because they </a:t>
            </a:r>
            <a:r>
              <a:rPr lang="en-US" b="1" dirty="0" smtClean="0"/>
              <a:t>do</a:t>
            </a:r>
            <a:r>
              <a:rPr lang="en-US" dirty="0" smtClean="0"/>
              <a:t> not provide enough return for </a:t>
            </a:r>
            <a:r>
              <a:rPr lang="en-US" dirty="0" err="1" smtClean="0"/>
              <a:t>thelevel</a:t>
            </a:r>
            <a:r>
              <a:rPr lang="en-US" dirty="0" smtClean="0"/>
              <a:t> of risk.</a:t>
            </a:r>
            <a:endParaRPr lang="en-US" dirty="0"/>
          </a:p>
        </p:txBody>
      </p:sp>
    </p:spTree>
  </p:cSld>
  <p:clrMapOvr>
    <a:masterClrMapping/>
  </p:clrMapOvr>
  <p:transition>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purpose of portfolio</a:t>
            </a:r>
            <a:endParaRPr lang="en-US" dirty="0"/>
          </a:p>
        </p:txBody>
      </p:sp>
      <p:sp>
        <p:nvSpPr>
          <p:cNvPr id="3" name="Content Placeholder 2"/>
          <p:cNvSpPr>
            <a:spLocks noGrp="1"/>
          </p:cNvSpPr>
          <p:nvPr>
            <p:ph idx="1"/>
          </p:nvPr>
        </p:nvSpPr>
        <p:spPr/>
        <p:txBody>
          <a:bodyPr/>
          <a:lstStyle/>
          <a:p>
            <a:r>
              <a:rPr lang="en-US" dirty="0" smtClean="0"/>
              <a:t>The major </a:t>
            </a:r>
            <a:r>
              <a:rPr lang="en-US" b="1" dirty="0" smtClean="0"/>
              <a:t>purpose</a:t>
            </a:r>
            <a:r>
              <a:rPr lang="en-US" dirty="0" smtClean="0"/>
              <a:t> of a working </a:t>
            </a:r>
            <a:r>
              <a:rPr lang="en-US" b="1" dirty="0" smtClean="0"/>
              <a:t>portfolio</a:t>
            </a:r>
            <a:r>
              <a:rPr lang="en-US" dirty="0" smtClean="0"/>
              <a:t> is to serve as a holding tank for student work. The pieces related to a specific topic are collected here until they move to an assessment </a:t>
            </a:r>
            <a:r>
              <a:rPr lang="en-US" b="1" dirty="0" smtClean="0"/>
              <a:t>portfolio</a:t>
            </a:r>
            <a:r>
              <a:rPr lang="en-US" dirty="0" smtClean="0"/>
              <a:t> or a display </a:t>
            </a:r>
            <a:r>
              <a:rPr lang="en-US" b="1" dirty="0" smtClean="0"/>
              <a:t>portfolio</a:t>
            </a:r>
            <a:r>
              <a:rPr lang="en-US" dirty="0" smtClean="0"/>
              <a:t>, or go home with the student. In addition, the working </a:t>
            </a:r>
            <a:r>
              <a:rPr lang="en-US" b="1" dirty="0" smtClean="0"/>
              <a:t>portfolio</a:t>
            </a:r>
            <a:r>
              <a:rPr lang="en-US" dirty="0" smtClean="0"/>
              <a:t> may be used to diagnose student needs.</a:t>
            </a:r>
            <a:endParaRPr lang="en-US" dirty="0"/>
          </a:p>
        </p:txBody>
      </p:sp>
    </p:spTree>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Assumptions of Markowitz model</a:t>
            </a:r>
            <a:endParaRPr lang="en-US" dirty="0"/>
          </a:p>
        </p:txBody>
      </p:sp>
      <p:sp>
        <p:nvSpPr>
          <p:cNvPr id="3" name="Content Placeholder 2"/>
          <p:cNvSpPr>
            <a:spLocks noGrp="1"/>
          </p:cNvSpPr>
          <p:nvPr>
            <p:ph idx="1"/>
          </p:nvPr>
        </p:nvSpPr>
        <p:spPr/>
        <p:txBody>
          <a:bodyPr/>
          <a:lstStyle/>
          <a:p>
            <a:r>
              <a:rPr lang="en-US" dirty="0" smtClean="0"/>
              <a:t>The Portfolio </a:t>
            </a:r>
            <a:r>
              <a:rPr lang="en-US" b="1" dirty="0" smtClean="0"/>
              <a:t>Theory</a:t>
            </a:r>
            <a:r>
              <a:rPr lang="en-US" dirty="0" smtClean="0"/>
              <a:t> of </a:t>
            </a:r>
            <a:r>
              <a:rPr lang="en-US" b="1" dirty="0" smtClean="0"/>
              <a:t>Markowitz</a:t>
            </a:r>
            <a:r>
              <a:rPr lang="en-US" dirty="0" smtClean="0"/>
              <a:t> is based on the following </a:t>
            </a:r>
            <a:r>
              <a:rPr lang="en-US" b="1" dirty="0" smtClean="0"/>
              <a:t>assumptions</a:t>
            </a:r>
            <a:r>
              <a:rPr lang="en-US" dirty="0" smtClean="0"/>
              <a:t>: (1) Investors are rational and behave in a manner as to </a:t>
            </a:r>
            <a:r>
              <a:rPr lang="en-US" dirty="0" err="1" smtClean="0"/>
              <a:t>maximise</a:t>
            </a:r>
            <a:r>
              <a:rPr lang="en-US" dirty="0" smtClean="0"/>
              <a:t> their utility with a given level of income or money. (2) Investors have free access to fair and correct information on the returns and risk.</a:t>
            </a:r>
            <a:endParaRPr lang="en-US" dirty="0"/>
          </a:p>
        </p:txBody>
      </p:sp>
    </p:spTree>
  </p:cSld>
  <p:clrMapOvr>
    <a:masterClrMapping/>
  </p:clrMapOvr>
  <p:transition>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Understanding Efficient Frontier</a:t>
            </a:r>
            <a:br>
              <a:rPr lang="en-US" sz="2800" dirty="0" smtClean="0"/>
            </a:br>
            <a:endParaRPr lang="en-US" sz="2800" dirty="0"/>
          </a:p>
        </p:txBody>
      </p:sp>
      <p:sp>
        <p:nvSpPr>
          <p:cNvPr id="3" name="Content Placeholder 2"/>
          <p:cNvSpPr>
            <a:spLocks noGrp="1"/>
          </p:cNvSpPr>
          <p:nvPr>
            <p:ph idx="1"/>
          </p:nvPr>
        </p:nvSpPr>
        <p:spPr/>
        <p:txBody>
          <a:bodyPr/>
          <a:lstStyle/>
          <a:p>
            <a:pPr algn="just"/>
            <a:r>
              <a:rPr lang="en-US" dirty="0" smtClean="0"/>
              <a:t>The efficient frontier rates portfolios (investments) on a scale of return (y-axis) versus risk (x-axis). Compound Annual Growth Rate (</a:t>
            </a:r>
            <a:r>
              <a:rPr lang="en-US" dirty="0" smtClean="0">
                <a:hlinkClick r:id="rId2"/>
              </a:rPr>
              <a:t>CAGR</a:t>
            </a:r>
            <a:r>
              <a:rPr lang="en-US" dirty="0" smtClean="0"/>
              <a:t>) of an investment is commonly used as the return component while </a:t>
            </a:r>
            <a:r>
              <a:rPr lang="en-US" dirty="0" smtClean="0">
                <a:hlinkClick r:id="rId3"/>
              </a:rPr>
              <a:t>standard deviation</a:t>
            </a:r>
            <a:r>
              <a:rPr lang="en-US" dirty="0" smtClean="0"/>
              <a:t> (annualized) depicts the risk metric. The efficient frontier theory was introduced by Nobel Laureate </a:t>
            </a:r>
            <a:r>
              <a:rPr lang="en-US" dirty="0" smtClean="0">
                <a:hlinkClick r:id="rId4"/>
              </a:rPr>
              <a:t>Harry Markowitz</a:t>
            </a:r>
            <a:r>
              <a:rPr lang="en-US" dirty="0" smtClean="0"/>
              <a:t> in 1952 and is a cornerstone of </a:t>
            </a:r>
            <a:r>
              <a:rPr lang="en-US" dirty="0" smtClean="0">
                <a:hlinkClick r:id="rId5"/>
              </a:rPr>
              <a:t>modern portfolio theory (MPT).</a:t>
            </a:r>
            <a:endParaRPr lang="en-US" dirty="0" smtClean="0"/>
          </a:p>
          <a:p>
            <a:endParaRPr lang="en-US" dirty="0"/>
          </a:p>
        </p:txBody>
      </p:sp>
    </p:spTree>
  </p:cSld>
  <p:clrMapOvr>
    <a:masterClrMapping/>
  </p:clrMapOvr>
  <p:transition>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8580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0" dirty="0" smtClean="0"/>
              <a:t/>
            </a:r>
            <a:br>
              <a:rPr lang="en-US" b="0" dirty="0" smtClean="0"/>
            </a:br>
            <a:endParaRPr lang="en-US" dirty="0"/>
          </a:p>
        </p:txBody>
      </p:sp>
      <p:sp>
        <p:nvSpPr>
          <p:cNvPr id="3" name="Content Placeholder 2"/>
          <p:cNvSpPr>
            <a:spLocks noGrp="1"/>
          </p:cNvSpPr>
          <p:nvPr>
            <p:ph idx="1"/>
          </p:nvPr>
        </p:nvSpPr>
        <p:spPr>
          <a:xfrm>
            <a:off x="457200" y="990600"/>
            <a:ext cx="7239000" cy="5465136"/>
          </a:xfrm>
        </p:spPr>
        <p:txBody>
          <a:bodyPr>
            <a:normAutofit fontScale="92500" lnSpcReduction="20000"/>
          </a:bodyPr>
          <a:lstStyle/>
          <a:p>
            <a:r>
              <a:rPr lang="en-US" dirty="0" smtClean="0"/>
              <a:t>Efficient frontier comprises investment portfolios that offer the highest expected return for a specific level of risk.</a:t>
            </a:r>
          </a:p>
          <a:p>
            <a:r>
              <a:rPr lang="en-US" dirty="0" smtClean="0"/>
              <a:t>Returns are dependent on the investment combinations that make up the portfolio.</a:t>
            </a:r>
          </a:p>
          <a:p>
            <a:r>
              <a:rPr lang="en-US" dirty="0" smtClean="0"/>
              <a:t>The standard deviation of a security is synonymous with risk. Lower covariance between portfolio securities results in lower portfolio standard deviation.</a:t>
            </a:r>
          </a:p>
          <a:p>
            <a:r>
              <a:rPr lang="en-US" dirty="0" smtClean="0"/>
              <a:t>Successful optimization of the return versus risk paradigm should place a portfolio along the efficient frontier line.</a:t>
            </a:r>
          </a:p>
          <a:p>
            <a:r>
              <a:rPr lang="en-US" dirty="0" smtClean="0"/>
              <a:t>Optimal portfolios that comprise the efficient frontier tend to have a higher degree of diversification.</a:t>
            </a:r>
            <a:br>
              <a:rPr lang="en-US" dirty="0" smtClean="0"/>
            </a:br>
            <a:endParaRPr lang="en-US" dirty="0"/>
          </a:p>
        </p:txBody>
      </p:sp>
      <p:sp>
        <p:nvSpPr>
          <p:cNvPr id="4" name="Title 1"/>
          <p:cNvSpPr txBox="1">
            <a:spLocks/>
          </p:cNvSpPr>
          <p:nvPr/>
        </p:nvSpPr>
        <p:spPr>
          <a:xfrm>
            <a:off x="609600" y="320040"/>
            <a:ext cx="7086600" cy="746760"/>
          </a:xfrm>
          <a:prstGeom prst="rect">
            <a:avLst/>
          </a:prstGeom>
        </p:spPr>
        <p:txBody>
          <a:bodyPr vert="horz" lIns="45720" tIns="0" rIns="45720" bIns="0" anchor="b" anchorCtr="0">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Understanding Efficient Frontier</a:t>
            </a:r>
            <a:br>
              <a:rPr kumimoji="0" lang="en-US" sz="2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dissolv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Optimal Portfolio</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One assumption in investing is that a higher degree of risk means a higher potential return. Conversely, investors who take on a low degree of risk have a low potential return. According to Markowitz's theory, there is an optimal portfolio that could be designed with a perfect balance between risk and return. </a:t>
            </a:r>
          </a:p>
          <a:p>
            <a:pPr algn="just"/>
            <a:r>
              <a:rPr lang="en-US" dirty="0" smtClean="0"/>
              <a:t>The optimal portfolio does not simply include securities with the highest potential returns or low-risk securities. The optimal portfolio aims to balance securities with the greatest potential returns with an acceptable degree of risk or securities with the lowest degree of risk for a given level of potential return. The points on the plot of risk versus expected returns where optimal portfolios lie are known as the efficient frontier.</a:t>
            </a:r>
          </a:p>
          <a:p>
            <a:endParaRPr lang="en-US" dirty="0"/>
          </a:p>
        </p:txBody>
      </p:sp>
    </p:spTree>
  </p:cSld>
  <p:clrMapOvr>
    <a:masterClrMapping/>
  </p:clrMapOvr>
  <p:transition>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under uncertainty</a:t>
            </a:r>
            <a:endParaRPr lang="en-US" dirty="0"/>
          </a:p>
        </p:txBody>
      </p:sp>
      <p:sp>
        <p:nvSpPr>
          <p:cNvPr id="3" name="Content Placeholder 2"/>
          <p:cNvSpPr>
            <a:spLocks noGrp="1"/>
          </p:cNvSpPr>
          <p:nvPr>
            <p:ph idx="1"/>
          </p:nvPr>
        </p:nvSpPr>
        <p:spPr/>
        <p:txBody>
          <a:bodyPr/>
          <a:lstStyle/>
          <a:p>
            <a:r>
              <a:rPr lang="en-US" dirty="0" smtClean="0"/>
              <a:t>A </a:t>
            </a:r>
            <a:r>
              <a:rPr lang="en-US" b="1" dirty="0" smtClean="0"/>
              <a:t>decision under uncertainty</a:t>
            </a:r>
            <a:r>
              <a:rPr lang="en-US" dirty="0" smtClean="0"/>
              <a:t> is when there are many unknowns and no possibility of knowing what could occur in the future to alter the outcome of a </a:t>
            </a:r>
            <a:r>
              <a:rPr lang="en-US" b="1" dirty="0" smtClean="0"/>
              <a:t>decision</a:t>
            </a:r>
            <a:r>
              <a:rPr lang="en-US" dirty="0" smtClean="0"/>
              <a:t>.</a:t>
            </a:r>
          </a:p>
          <a:p>
            <a:r>
              <a:rPr lang="en-US" dirty="0" smtClean="0"/>
              <a:t> A situation of </a:t>
            </a:r>
            <a:r>
              <a:rPr lang="en-US" b="1" dirty="0" smtClean="0"/>
              <a:t>uncertainty</a:t>
            </a:r>
            <a:r>
              <a:rPr lang="en-US" dirty="0" smtClean="0"/>
              <a:t> arises when there can be more than one possible consequences of selecting any course of action.</a:t>
            </a:r>
            <a:endParaRPr lang="en-US" dirty="0"/>
          </a:p>
        </p:txBody>
      </p:sp>
    </p:spTree>
  </p:cSld>
  <p:clrMapOvr>
    <a:masterClrMapping/>
  </p:clrMapOvr>
  <p:transition>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 making under certainty</a:t>
            </a:r>
            <a:endParaRPr lang="en-US" dirty="0"/>
          </a:p>
        </p:txBody>
      </p:sp>
      <p:sp>
        <p:nvSpPr>
          <p:cNvPr id="3" name="Content Placeholder 2"/>
          <p:cNvSpPr>
            <a:spLocks noGrp="1"/>
          </p:cNvSpPr>
          <p:nvPr>
            <p:ph idx="1"/>
          </p:nvPr>
        </p:nvSpPr>
        <p:spPr/>
        <p:txBody>
          <a:bodyPr/>
          <a:lstStyle/>
          <a:p>
            <a:r>
              <a:rPr lang="en-US" dirty="0" smtClean="0"/>
              <a:t>A condition of </a:t>
            </a:r>
            <a:r>
              <a:rPr lang="en-US" b="1" dirty="0" smtClean="0"/>
              <a:t>certainty</a:t>
            </a:r>
            <a:r>
              <a:rPr lang="en-US" dirty="0" smtClean="0"/>
              <a:t> exists when the </a:t>
            </a:r>
            <a:r>
              <a:rPr lang="en-US" b="1" dirty="0" smtClean="0"/>
              <a:t>decision</a:t>
            </a:r>
            <a:r>
              <a:rPr lang="en-US" dirty="0" smtClean="0"/>
              <a:t>-</a:t>
            </a:r>
            <a:r>
              <a:rPr lang="en-US" b="1" dirty="0" smtClean="0"/>
              <a:t>maker</a:t>
            </a:r>
            <a:r>
              <a:rPr lang="en-US" dirty="0" smtClean="0"/>
              <a:t> knows with reasonable </a:t>
            </a:r>
            <a:r>
              <a:rPr lang="en-US" b="1" dirty="0" smtClean="0"/>
              <a:t>certainty</a:t>
            </a:r>
            <a:r>
              <a:rPr lang="en-US" dirty="0" smtClean="0"/>
              <a:t> what the alternatives are, what conditions are associated with each alternative, and the outcome of each alternative. </a:t>
            </a:r>
          </a:p>
          <a:p>
            <a:r>
              <a:rPr lang="en-US" dirty="0" smtClean="0"/>
              <a:t>The cause and effect relationships are known and the future is highly predictable </a:t>
            </a:r>
            <a:r>
              <a:rPr lang="en-US" b="1" dirty="0" smtClean="0"/>
              <a:t>under</a:t>
            </a:r>
            <a:r>
              <a:rPr lang="en-US" dirty="0" smtClean="0"/>
              <a:t> conditions of </a:t>
            </a:r>
            <a:r>
              <a:rPr lang="en-US" b="1" dirty="0" smtClean="0"/>
              <a:t>certainty</a:t>
            </a:r>
            <a:r>
              <a:rPr lang="en-US" dirty="0" smtClean="0"/>
              <a:t>.</a:t>
            </a:r>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507</TotalTime>
  <Words>7197</Words>
  <Application>Microsoft Office PowerPoint</Application>
  <PresentationFormat>On-screen Show (4:3)</PresentationFormat>
  <Paragraphs>791</Paragraphs>
  <Slides>129</Slides>
  <Notes>1</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Opulent</vt:lpstr>
      <vt:lpstr>Financial Economics By Dr.G.YOGANANDHAM, Associate professor &amp; Head, Department of economics, Thiruvalluvar university , (a state university), vellore-632115, tamilnadu.</vt:lpstr>
      <vt:lpstr>Financial Economics </vt:lpstr>
      <vt:lpstr>Important of financial economics  </vt:lpstr>
      <vt:lpstr>  The Parts to the Financial System </vt:lpstr>
      <vt:lpstr>components of financial system</vt:lpstr>
      <vt:lpstr>Function of financial system</vt:lpstr>
      <vt:lpstr>structure of financial economics</vt:lpstr>
      <vt:lpstr>Financial structure</vt:lpstr>
      <vt:lpstr>Role of financial Economics</vt:lpstr>
      <vt:lpstr> Unit – 1 Capital Market </vt:lpstr>
      <vt:lpstr>Functions of Capital Market </vt:lpstr>
      <vt:lpstr>Types of Capital Market</vt:lpstr>
      <vt:lpstr>Primary Market</vt:lpstr>
      <vt:lpstr>Types of Issue of Securities in Primary Market</vt:lpstr>
      <vt:lpstr>Secondary Market</vt:lpstr>
      <vt:lpstr>transaction cost </vt:lpstr>
      <vt:lpstr>Explanation of transaction cost</vt:lpstr>
      <vt:lpstr>Transaction cost and analysis</vt:lpstr>
      <vt:lpstr>                     Breaking Down Transaction Costs </vt:lpstr>
      <vt:lpstr>Fisher separation theorem</vt:lpstr>
      <vt:lpstr>Assumptions</vt:lpstr>
      <vt:lpstr>Investment and Consumption - Utility</vt:lpstr>
      <vt:lpstr>Investment and Consumption – trade-off</vt:lpstr>
      <vt:lpstr>Indifference curves</vt:lpstr>
      <vt:lpstr>Indifference curves</vt:lpstr>
      <vt:lpstr>Investment opportunities</vt:lpstr>
      <vt:lpstr>Production curves Here the production opportunities are transformed to the  consumption plane. Each point along the production  opportunity refers to a project with a rate of return. The  projects with higher rate of return, i.e. higher marginal rate  of transformation (MRT) are to the right in the figure. The  MRT for project B equals the tangent of the production  opportunity set in that point.</vt:lpstr>
      <vt:lpstr>Indifference curves</vt:lpstr>
      <vt:lpstr>Fisher’s Separation Theorem</vt:lpstr>
      <vt:lpstr>Fisher’s Separation Theorem</vt:lpstr>
      <vt:lpstr>Fisher’s Separation theorem – introducing an  efficient capital market</vt:lpstr>
      <vt:lpstr>Fischer’s Separation Theorem – introducing an  efficient capital market</vt:lpstr>
      <vt:lpstr>Slide 33</vt:lpstr>
      <vt:lpstr>The Breakdown of Separation</vt:lpstr>
      <vt:lpstr>The Breakdown of Separation</vt:lpstr>
      <vt:lpstr>The Fisher separation - an example</vt:lpstr>
      <vt:lpstr>The Fisher separation - an example First create a table with investment path and aggregate invested amount</vt:lpstr>
      <vt:lpstr>Comments to the solution</vt:lpstr>
      <vt:lpstr>Difference between shareholder and accounting  profit</vt:lpstr>
      <vt:lpstr>Continue</vt:lpstr>
      <vt:lpstr>Profit</vt:lpstr>
      <vt:lpstr>Economic and accounting profit</vt:lpstr>
      <vt:lpstr>Slide 43</vt:lpstr>
      <vt:lpstr>The conflict between economic and  accounting profit</vt:lpstr>
      <vt:lpstr>The conflict between economic and  accounting profit</vt:lpstr>
      <vt:lpstr>The conflict between economic and  accounting profit</vt:lpstr>
      <vt:lpstr>The conflict between economic and  accounting profit</vt:lpstr>
      <vt:lpstr>Exhibit 5: Theoretical depreciation</vt:lpstr>
      <vt:lpstr>Wealth Maximization </vt:lpstr>
      <vt:lpstr> ADVANTAGES OF WEALTH MAXIMIZATION MODEL </vt:lpstr>
      <vt:lpstr> Option Pricing Theory </vt:lpstr>
      <vt:lpstr>Unit -2 Future Contracts And Markets </vt:lpstr>
      <vt:lpstr>Explain the option pricing theory</vt:lpstr>
      <vt:lpstr>Binomial Option Pricing Model </vt:lpstr>
      <vt:lpstr> Basics of the Binomial Option Pricing Model </vt:lpstr>
      <vt:lpstr>Forward Contract </vt:lpstr>
      <vt:lpstr> Forward Contracts Versus Futures Contracts </vt:lpstr>
      <vt:lpstr>European and American Option</vt:lpstr>
      <vt:lpstr>American vs. European Options</vt:lpstr>
      <vt:lpstr>American Options </vt:lpstr>
      <vt:lpstr>Explaining American and European Options</vt:lpstr>
      <vt:lpstr>European Options </vt:lpstr>
      <vt:lpstr>Futures Price</vt:lpstr>
      <vt:lpstr>synthetic futures </vt:lpstr>
      <vt:lpstr>Bonds for option prices</vt:lpstr>
      <vt:lpstr> Put-Call Parity </vt:lpstr>
      <vt:lpstr> Black-Scholes model: Derivation Model </vt:lpstr>
      <vt:lpstr>Assumptions</vt:lpstr>
      <vt:lpstr>Binomial Option Pricing Model </vt:lpstr>
      <vt:lpstr> Basics of the Binomial Option Pricing Model </vt:lpstr>
      <vt:lpstr>Pricing Models </vt:lpstr>
      <vt:lpstr>Cost-oriented methods or pricing  </vt:lpstr>
      <vt:lpstr>Perceived value pricing</vt:lpstr>
      <vt:lpstr>Cost plus pricing</vt:lpstr>
      <vt:lpstr>Mark-up Pricing </vt:lpstr>
      <vt:lpstr>Break even pricing</vt:lpstr>
      <vt:lpstr>Target return pricing</vt:lpstr>
      <vt:lpstr>Early cash recovery pricing</vt:lpstr>
      <vt:lpstr>Going-Rate Pricing</vt:lpstr>
      <vt:lpstr>sealed-bid pricing</vt:lpstr>
      <vt:lpstr>Expansion Option</vt:lpstr>
      <vt:lpstr>Real Option Valuation </vt:lpstr>
      <vt:lpstr>Explanation Real Option</vt:lpstr>
      <vt:lpstr>Unit-3 Portfolio frontiers</vt:lpstr>
      <vt:lpstr>Meaning of Portfolio Frontiers</vt:lpstr>
      <vt:lpstr>Tangency Portfolio</vt:lpstr>
      <vt:lpstr>market portfolio</vt:lpstr>
      <vt:lpstr>Portfolio optimization Model</vt:lpstr>
      <vt:lpstr>Portfolio selection</vt:lpstr>
      <vt:lpstr>Markowitz model</vt:lpstr>
      <vt:lpstr>Portfolio management</vt:lpstr>
      <vt:lpstr>efficient portfolio &amp; Efficient frontier</vt:lpstr>
      <vt:lpstr>major purpose of portfolio</vt:lpstr>
      <vt:lpstr>Assumptions of Markowitz model</vt:lpstr>
      <vt:lpstr>Understanding Efficient Frontier </vt:lpstr>
      <vt:lpstr>      </vt:lpstr>
      <vt:lpstr>Optimal Portfolio </vt:lpstr>
      <vt:lpstr>decision under uncertainty</vt:lpstr>
      <vt:lpstr>Decision making under certainty</vt:lpstr>
      <vt:lpstr>Characteristics of Decision Making </vt:lpstr>
      <vt:lpstr>State preference approach</vt:lpstr>
      <vt:lpstr>State contingent markets</vt:lpstr>
      <vt:lpstr>  State contingent markets</vt:lpstr>
      <vt:lpstr>  State contingent markets</vt:lpstr>
      <vt:lpstr>Expected utility</vt:lpstr>
      <vt:lpstr>Purpose of utility theory</vt:lpstr>
      <vt:lpstr>Types of utility</vt:lpstr>
      <vt:lpstr>Behavioral economics</vt:lpstr>
      <vt:lpstr>Behavioral economics</vt:lpstr>
      <vt:lpstr>      Behavioral economics</vt:lpstr>
      <vt:lpstr>        Behavioral biases in financial                            decision making</vt:lpstr>
      <vt:lpstr>        Behavioral biases in financial                            decision making</vt:lpstr>
      <vt:lpstr>        Behavioral biases in financial                            decision making</vt:lpstr>
      <vt:lpstr>        Behavioral biases in financial                            decision making</vt:lpstr>
      <vt:lpstr>        Behavioral biases in financial                            decision making</vt:lpstr>
      <vt:lpstr>        Behavioral biases in financial                            decision making</vt:lpstr>
      <vt:lpstr>        Behavioral biases in financial                            decision making</vt:lpstr>
      <vt:lpstr>Information on Financial Decision Making</vt:lpstr>
      <vt:lpstr>The influence of behavioral biases in financial decision making</vt:lpstr>
      <vt:lpstr>Stock prices</vt:lpstr>
      <vt:lpstr>Capital asset pricing model</vt:lpstr>
      <vt:lpstr>Fama and French three factor model</vt:lpstr>
      <vt:lpstr>Arbitrage pricing theory</vt:lpstr>
      <vt:lpstr>Arbitrage</vt:lpstr>
      <vt:lpstr>Market efficiency</vt:lpstr>
      <vt:lpstr>Behavioral biases in financial decision making</vt:lpstr>
      <vt:lpstr>Behavioral biases in investment decision making</vt:lpstr>
      <vt:lpstr>Behavioral anomalies resulting from behavioral biases</vt:lpstr>
      <vt:lpstr>Thanks to all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Economics</dc:title>
  <dc:creator>appu</dc:creator>
  <cp:lastModifiedBy>Windows User</cp:lastModifiedBy>
  <cp:revision>75</cp:revision>
  <dcterms:created xsi:type="dcterms:W3CDTF">2006-08-16T00:00:00Z</dcterms:created>
  <dcterms:modified xsi:type="dcterms:W3CDTF">2020-07-29T08:16:10Z</dcterms:modified>
</cp:coreProperties>
</file>